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Open Sans Bold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DM Sans Bold" charset="0"/>
      <p:regular r:id="rId23"/>
    </p:embeddedFont>
    <p:embeddedFont>
      <p:font typeface="DM Sans" charset="0"/>
      <p:regular r:id="rId24"/>
    </p:embeddedFont>
    <p:embeddedFont>
      <p:font typeface="Public Sans Bold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jpeg"/><Relationship Id="rId7" Type="http://schemas.openxmlformats.org/officeDocument/2006/relationships/image" Target="../media/image18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jpeg"/><Relationship Id="rId7" Type="http://schemas.openxmlformats.org/officeDocument/2006/relationships/image" Target="../media/image18.sv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3.jpeg"/><Relationship Id="rId9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8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3925" y="0"/>
            <a:ext cx="15440150" cy="10287000"/>
          </a:xfrm>
          <a:custGeom>
            <a:avLst/>
            <a:gdLst/>
            <a:ahLst/>
            <a:cxnLst/>
            <a:rect l="l" t="t" r="r" b="b"/>
            <a:pathLst>
              <a:path w="15440150" h="10287000">
                <a:moveTo>
                  <a:pt x="0" y="0"/>
                </a:moveTo>
                <a:lnTo>
                  <a:pt x="15440150" y="0"/>
                </a:lnTo>
                <a:lnTo>
                  <a:pt x="154401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392544" y="4154952"/>
            <a:ext cx="11958151" cy="1929323"/>
            <a:chOff x="0" y="0"/>
            <a:chExt cx="3149472" cy="508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9472" cy="508135"/>
            </a:xfrm>
            <a:custGeom>
              <a:avLst/>
              <a:gdLst/>
              <a:ahLst/>
              <a:cxnLst/>
              <a:rect l="l" t="t" r="r" b="b"/>
              <a:pathLst>
                <a:path w="3149472" h="508135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A84F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208957" y="-1011147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0"/>
                </a:lnTo>
                <a:lnTo>
                  <a:pt x="0" y="26477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95175" y="8630507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1"/>
                </a:lnTo>
                <a:lnTo>
                  <a:pt x="0" y="264775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2627416"/>
            <a:ext cx="16342920" cy="3772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03"/>
              </a:lnSpc>
            </a:pPr>
            <a:r>
              <a:rPr lang="en-US" sz="6169" b="1">
                <a:solidFill>
                  <a:srgbClr val="FFFBFB"/>
                </a:solidFill>
                <a:latin typeface="Now Bold"/>
                <a:ea typeface="Now Bold"/>
                <a:cs typeface="Now Bold"/>
                <a:sym typeface="Now Bold"/>
              </a:rPr>
              <a:t>PEAETTEKANNE: </a:t>
            </a:r>
          </a:p>
          <a:p>
            <a:pPr algn="l">
              <a:lnSpc>
                <a:spcPts val="7403"/>
              </a:lnSpc>
            </a:pPr>
            <a:r>
              <a:rPr lang="en-US" sz="6169" b="1">
                <a:solidFill>
                  <a:srgbClr val="FFFBFB"/>
                </a:solidFill>
                <a:latin typeface="Now Bold"/>
                <a:ea typeface="Now Bold"/>
                <a:cs typeface="Now Bold"/>
                <a:sym typeface="Now Bold"/>
              </a:rPr>
              <a:t>"SOOLISE SEGREGATSIOONI VÄHENDAMINE HARIDUSES JA TÖÖTURUL"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568406"/>
            <a:ext cx="9659937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8"/>
              </a:lnSpc>
            </a:pPr>
            <a:r>
              <a:rPr lang="en-US" sz="8407" b="1">
                <a:solidFill>
                  <a:srgbClr val="56AEFF"/>
                </a:solidFill>
                <a:latin typeface="Now Bold"/>
                <a:ea typeface="Now Bold"/>
                <a:cs typeface="Now Bold"/>
                <a:sym typeface="Now Bold"/>
              </a:rPr>
              <a:t>MAARJA TINN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41826" y="3801912"/>
            <a:ext cx="2845162" cy="4381054"/>
            <a:chOff x="0" y="0"/>
            <a:chExt cx="862412" cy="13279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62412" cy="1327963"/>
            </a:xfrm>
            <a:custGeom>
              <a:avLst/>
              <a:gdLst/>
              <a:ahLst/>
              <a:cxnLst/>
              <a:rect l="l" t="t" r="r" b="b"/>
              <a:pathLst>
                <a:path w="862412" h="1327963">
                  <a:moveTo>
                    <a:pt x="0" y="0"/>
                  </a:moveTo>
                  <a:lnTo>
                    <a:pt x="862412" y="0"/>
                  </a:lnTo>
                  <a:lnTo>
                    <a:pt x="862412" y="1327963"/>
                  </a:lnTo>
                  <a:lnTo>
                    <a:pt x="0" y="1327963"/>
                  </a:lnTo>
                  <a:close/>
                </a:path>
              </a:pathLst>
            </a:custGeom>
            <a:solidFill>
              <a:srgbClr val="051D4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62412" cy="1375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3640169" y="4129212"/>
            <a:ext cx="2448475" cy="2438911"/>
            <a:chOff x="0" y="0"/>
            <a:chExt cx="6502400" cy="6477000"/>
          </a:xfrm>
        </p:grpSpPr>
        <p:sp>
          <p:nvSpPr>
            <p:cNvPr id="6" name="Freeform 6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2" cstate="print"/>
              <a:stretch>
                <a:fillRect l="223" t="-25273" r="223" b="-25273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6AE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180800" y="3801912"/>
            <a:ext cx="2845162" cy="4381054"/>
            <a:chOff x="0" y="0"/>
            <a:chExt cx="862412" cy="13279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62412" cy="1327963"/>
            </a:xfrm>
            <a:custGeom>
              <a:avLst/>
              <a:gdLst/>
              <a:ahLst/>
              <a:cxnLst/>
              <a:rect l="l" t="t" r="r" b="b"/>
              <a:pathLst>
                <a:path w="862412" h="1327963">
                  <a:moveTo>
                    <a:pt x="0" y="0"/>
                  </a:moveTo>
                  <a:lnTo>
                    <a:pt x="862412" y="0"/>
                  </a:lnTo>
                  <a:lnTo>
                    <a:pt x="862412" y="1327963"/>
                  </a:lnTo>
                  <a:lnTo>
                    <a:pt x="0" y="1327963"/>
                  </a:lnTo>
                  <a:close/>
                </a:path>
              </a:pathLst>
            </a:custGeom>
            <a:solidFill>
              <a:srgbClr val="051D40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62412" cy="1375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7379143" y="4112787"/>
            <a:ext cx="2448475" cy="2438911"/>
            <a:chOff x="0" y="0"/>
            <a:chExt cx="6502400" cy="6477000"/>
          </a:xfrm>
        </p:grpSpPr>
        <p:sp>
          <p:nvSpPr>
            <p:cNvPr id="12" name="Freeform 12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 cstate="print"/>
              <a:stretch>
                <a:fillRect l="-82023" t="-32715" r="223" b="-191930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6AE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919774" y="3893230"/>
            <a:ext cx="2845162" cy="4381054"/>
            <a:chOff x="0" y="0"/>
            <a:chExt cx="862412" cy="132796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62412" cy="1327963"/>
            </a:xfrm>
            <a:custGeom>
              <a:avLst/>
              <a:gdLst/>
              <a:ahLst/>
              <a:cxnLst/>
              <a:rect l="l" t="t" r="r" b="b"/>
              <a:pathLst>
                <a:path w="862412" h="1327963">
                  <a:moveTo>
                    <a:pt x="0" y="0"/>
                  </a:moveTo>
                  <a:lnTo>
                    <a:pt x="862412" y="0"/>
                  </a:lnTo>
                  <a:lnTo>
                    <a:pt x="862412" y="1327963"/>
                  </a:lnTo>
                  <a:lnTo>
                    <a:pt x="0" y="1327963"/>
                  </a:lnTo>
                  <a:close/>
                </a:path>
              </a:pathLst>
            </a:custGeom>
            <a:solidFill>
              <a:srgbClr val="051D40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62412" cy="1375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1089194" y="4112787"/>
            <a:ext cx="2448475" cy="2438911"/>
            <a:chOff x="0" y="0"/>
            <a:chExt cx="6502400" cy="6477000"/>
          </a:xfrm>
        </p:grpSpPr>
        <p:sp>
          <p:nvSpPr>
            <p:cNvPr id="18" name="Freeform 18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50532" t="-81340" r="-77324" b="-47534"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6AEFF"/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4523064" y="8274283"/>
            <a:ext cx="2845162" cy="301305"/>
          </a:xfrm>
          <a:custGeom>
            <a:avLst/>
            <a:gdLst/>
            <a:ahLst/>
            <a:cxnLst/>
            <a:rect l="l" t="t" r="r" b="b"/>
            <a:pathLst>
              <a:path w="2845162" h="301305">
                <a:moveTo>
                  <a:pt x="0" y="0"/>
                </a:moveTo>
                <a:lnTo>
                  <a:pt x="2845162" y="0"/>
                </a:lnTo>
                <a:lnTo>
                  <a:pt x="2845162" y="301305"/>
                </a:lnTo>
                <a:lnTo>
                  <a:pt x="0" y="30130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t="-86495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721419" y="8274283"/>
            <a:ext cx="2845162" cy="301305"/>
          </a:xfrm>
          <a:custGeom>
            <a:avLst/>
            <a:gdLst/>
            <a:ahLst/>
            <a:cxnLst/>
            <a:rect l="l" t="t" r="r" b="b"/>
            <a:pathLst>
              <a:path w="2845162" h="301305">
                <a:moveTo>
                  <a:pt x="0" y="0"/>
                </a:moveTo>
                <a:lnTo>
                  <a:pt x="2845162" y="0"/>
                </a:lnTo>
                <a:lnTo>
                  <a:pt x="2845162" y="301305"/>
                </a:lnTo>
                <a:lnTo>
                  <a:pt x="0" y="30130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t="-86495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919774" y="8274283"/>
            <a:ext cx="2845162" cy="301305"/>
          </a:xfrm>
          <a:custGeom>
            <a:avLst/>
            <a:gdLst/>
            <a:ahLst/>
            <a:cxnLst/>
            <a:rect l="l" t="t" r="r" b="b"/>
            <a:pathLst>
              <a:path w="2845162" h="301305">
                <a:moveTo>
                  <a:pt x="0" y="0"/>
                </a:moveTo>
                <a:lnTo>
                  <a:pt x="2845162" y="0"/>
                </a:lnTo>
                <a:lnTo>
                  <a:pt x="2845162" y="301305"/>
                </a:lnTo>
                <a:lnTo>
                  <a:pt x="0" y="30130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t="-86495"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-690640" y="-1543050"/>
            <a:ext cx="19210521" cy="4453378"/>
            <a:chOff x="0" y="0"/>
            <a:chExt cx="5059561" cy="117290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059561" cy="1172906"/>
            </a:xfrm>
            <a:custGeom>
              <a:avLst/>
              <a:gdLst/>
              <a:ahLst/>
              <a:cxnLst/>
              <a:rect l="l" t="t" r="r" b="b"/>
              <a:pathLst>
                <a:path w="5059561" h="1172906">
                  <a:moveTo>
                    <a:pt x="0" y="0"/>
                  </a:moveTo>
                  <a:lnTo>
                    <a:pt x="5059561" y="0"/>
                  </a:lnTo>
                  <a:lnTo>
                    <a:pt x="5059561" y="1172906"/>
                  </a:lnTo>
                  <a:lnTo>
                    <a:pt x="0" y="1172906"/>
                  </a:lnTo>
                  <a:close/>
                </a:path>
              </a:pathLst>
            </a:custGeom>
            <a:solidFill>
              <a:srgbClr val="051D40"/>
            </a:solidFill>
            <a:ln w="38100" cap="sq">
              <a:solidFill>
                <a:srgbClr val="56AEFF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5059561" cy="12110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6804754" y="9074551"/>
            <a:ext cx="1715127" cy="1715127"/>
          </a:xfrm>
          <a:custGeom>
            <a:avLst/>
            <a:gdLst/>
            <a:ahLst/>
            <a:cxnLst/>
            <a:rect l="l" t="t" r="r" b="b"/>
            <a:pathLst>
              <a:path w="1715127" h="1715127">
                <a:moveTo>
                  <a:pt x="0" y="0"/>
                </a:moveTo>
                <a:lnTo>
                  <a:pt x="1715127" y="0"/>
                </a:lnTo>
                <a:lnTo>
                  <a:pt x="1715127" y="1715126"/>
                </a:lnTo>
                <a:lnTo>
                  <a:pt x="0" y="171512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4398071" y="-136788"/>
            <a:ext cx="2988937" cy="570615"/>
          </a:xfrm>
          <a:custGeom>
            <a:avLst/>
            <a:gdLst/>
            <a:ahLst/>
            <a:cxnLst/>
            <a:rect l="l" t="t" r="r" b="b"/>
            <a:pathLst>
              <a:path w="2988937" h="570615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900991" y="9922935"/>
            <a:ext cx="2988937" cy="570615"/>
          </a:xfrm>
          <a:custGeom>
            <a:avLst/>
            <a:gdLst/>
            <a:ahLst/>
            <a:cxnLst/>
            <a:rect l="l" t="t" r="r" b="b"/>
            <a:pathLst>
              <a:path w="2988937" h="570615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14117361" y="3801912"/>
            <a:ext cx="2845162" cy="4381054"/>
            <a:chOff x="0" y="0"/>
            <a:chExt cx="862412" cy="132796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62412" cy="1327963"/>
            </a:xfrm>
            <a:custGeom>
              <a:avLst/>
              <a:gdLst/>
              <a:ahLst/>
              <a:cxnLst/>
              <a:rect l="l" t="t" r="r" b="b"/>
              <a:pathLst>
                <a:path w="862412" h="1327963">
                  <a:moveTo>
                    <a:pt x="0" y="0"/>
                  </a:moveTo>
                  <a:lnTo>
                    <a:pt x="862412" y="0"/>
                  </a:lnTo>
                  <a:lnTo>
                    <a:pt x="862412" y="1327963"/>
                  </a:lnTo>
                  <a:lnTo>
                    <a:pt x="0" y="1327963"/>
                  </a:lnTo>
                  <a:close/>
                </a:path>
              </a:pathLst>
            </a:custGeom>
            <a:solidFill>
              <a:srgbClr val="051D40"/>
            </a:solidFill>
            <a:ln cap="sq">
              <a:noFill/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862412" cy="1375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14315705" y="4129212"/>
            <a:ext cx="2448475" cy="2438911"/>
            <a:chOff x="0" y="0"/>
            <a:chExt cx="6502400" cy="6477000"/>
          </a:xfrm>
        </p:grpSpPr>
        <p:sp>
          <p:nvSpPr>
            <p:cNvPr id="33" name="Freeform 3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0" cstate="print"/>
              <a:stretch>
                <a:fillRect l="223" t="-8675" r="223" b="-41135"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6AEFF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-363441" y="835705"/>
            <a:ext cx="18354007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19"/>
              </a:lnSpc>
              <a:spcBef>
                <a:spcPct val="0"/>
              </a:spcBef>
            </a:pPr>
            <a:r>
              <a:rPr lang="en-US" sz="4766" b="1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PANEELDISKUSSIOON: „ÕIGLASEMA TÖÖTURU POOLE LUUES VÕRDSEID VÕIMALUSI KÕIKIDELE“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640169" y="6730003"/>
            <a:ext cx="2470628" cy="741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2"/>
              </a:lnSpc>
            </a:pPr>
            <a:r>
              <a:rPr lang="en-US" sz="2477" spc="123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Külli </a:t>
            </a:r>
          </a:p>
          <a:p>
            <a:pPr algn="ctr">
              <a:lnSpc>
                <a:spcPts val="2972"/>
              </a:lnSpc>
            </a:pPr>
            <a:r>
              <a:rPr lang="en-US" sz="2477" spc="123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All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439435" y="7514164"/>
            <a:ext cx="2847553" cy="55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9"/>
              </a:lnSpc>
            </a:pPr>
            <a:r>
              <a:rPr lang="en-US" sz="1857" spc="92">
                <a:solidFill>
                  <a:srgbClr val="4BD1FB"/>
                </a:solidFill>
                <a:latin typeface="DM Sans"/>
                <a:ea typeface="DM Sans"/>
                <a:cs typeface="DM Sans"/>
                <a:sym typeface="DM Sans"/>
              </a:rPr>
              <a:t>Haridus- ja Teadusministeerium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180800" y="6730047"/>
            <a:ext cx="2845162" cy="741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2"/>
              </a:lnSpc>
            </a:pPr>
            <a:r>
              <a:rPr lang="en-US" sz="2477" spc="123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Tatjana </a:t>
            </a:r>
          </a:p>
          <a:p>
            <a:pPr algn="ctr">
              <a:lnSpc>
                <a:spcPts val="2972"/>
              </a:lnSpc>
            </a:pPr>
            <a:r>
              <a:rPr lang="en-US" sz="2477" spc="123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Amerhanova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20413" y="7514164"/>
            <a:ext cx="3165936" cy="55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9"/>
              </a:lnSpc>
            </a:pPr>
            <a:r>
              <a:rPr lang="en-US" sz="1857" spc="92">
                <a:solidFill>
                  <a:srgbClr val="4BD1FB"/>
                </a:solidFill>
                <a:latin typeface="DM Sans"/>
                <a:ea typeface="DM Sans"/>
                <a:cs typeface="DM Sans"/>
                <a:sym typeface="DM Sans"/>
              </a:rPr>
              <a:t>Ida-Virumaa Kutsehariduskeskus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301117" y="7651993"/>
            <a:ext cx="2082476" cy="55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9"/>
              </a:lnSpc>
            </a:pPr>
            <a:r>
              <a:rPr lang="en-US" sz="1857" spc="92">
                <a:solidFill>
                  <a:srgbClr val="4BD1FB"/>
                </a:solidFill>
                <a:latin typeface="DM Sans"/>
                <a:ea typeface="DM Sans"/>
                <a:cs typeface="DM Sans"/>
                <a:sym typeface="DM Sans"/>
              </a:rPr>
              <a:t>Lasnamäe Gümnaasium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4293552" y="6730003"/>
            <a:ext cx="2470628" cy="741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2"/>
              </a:lnSpc>
            </a:pPr>
            <a:r>
              <a:rPr lang="en-US" sz="2477" spc="123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Reet</a:t>
            </a:r>
          </a:p>
          <a:p>
            <a:pPr algn="ctr">
              <a:lnSpc>
                <a:spcPts val="2972"/>
              </a:lnSpc>
            </a:pPr>
            <a:r>
              <a:rPr lang="en-US" sz="2477" spc="123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Laja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487628" y="7651993"/>
            <a:ext cx="2082476" cy="27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9"/>
              </a:lnSpc>
            </a:pPr>
            <a:r>
              <a:rPr lang="en-US" sz="1857" spc="92">
                <a:solidFill>
                  <a:srgbClr val="4BD1FB"/>
                </a:solidFill>
                <a:latin typeface="DM Sans"/>
                <a:ea typeface="DM Sans"/>
                <a:cs typeface="DM Sans"/>
                <a:sym typeface="DM Sans"/>
              </a:rPr>
              <a:t>ENUT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107041" y="6730003"/>
            <a:ext cx="2470628" cy="741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2"/>
              </a:lnSpc>
            </a:pPr>
            <a:r>
              <a:rPr lang="en-US" sz="2477" spc="123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Nikita </a:t>
            </a:r>
          </a:p>
          <a:p>
            <a:pPr algn="ctr">
              <a:lnSpc>
                <a:spcPts val="2972"/>
              </a:lnSpc>
            </a:pPr>
            <a:r>
              <a:rPr lang="en-US" sz="2477" spc="123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Artjomov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4878654" y="0"/>
            <a:ext cx="15051364" cy="10287000"/>
            <a:chOff x="0" y="0"/>
            <a:chExt cx="5508856" cy="37650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08856" cy="3765081"/>
            </a:xfrm>
            <a:custGeom>
              <a:avLst/>
              <a:gdLst/>
              <a:ahLst/>
              <a:cxnLst/>
              <a:rect l="l" t="t" r="r" b="b"/>
              <a:pathLst>
                <a:path w="5508856" h="3765081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45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508856" cy="3765081"/>
            </a:xfrm>
            <a:custGeom>
              <a:avLst/>
              <a:gdLst/>
              <a:ahLst/>
              <a:cxnLst/>
              <a:rect l="l" t="t" r="r" b="b"/>
              <a:pathLst>
                <a:path w="5508856" h="3765081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 l="-2238" r="-305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2622339" y="7919689"/>
            <a:ext cx="6452848" cy="5596379"/>
          </a:xfrm>
          <a:custGeom>
            <a:avLst/>
            <a:gdLst/>
            <a:ahLst/>
            <a:cxnLst/>
            <a:rect l="l" t="t" r="r" b="b"/>
            <a:pathLst>
              <a:path w="6452848" h="5596379">
                <a:moveTo>
                  <a:pt x="0" y="0"/>
                </a:moveTo>
                <a:lnTo>
                  <a:pt x="6452849" y="0"/>
                </a:lnTo>
                <a:lnTo>
                  <a:pt x="6452849" y="5596379"/>
                </a:lnTo>
                <a:lnTo>
                  <a:pt x="0" y="559637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3367400" y="-2798190"/>
            <a:ext cx="6452848" cy="5596379"/>
          </a:xfrm>
          <a:custGeom>
            <a:avLst/>
            <a:gdLst/>
            <a:ahLst/>
            <a:cxnLst/>
            <a:rect l="l" t="t" r="r" b="b"/>
            <a:pathLst>
              <a:path w="6452848" h="5596379">
                <a:moveTo>
                  <a:pt x="0" y="0"/>
                </a:moveTo>
                <a:lnTo>
                  <a:pt x="6452849" y="0"/>
                </a:lnTo>
                <a:lnTo>
                  <a:pt x="6452849" y="5596380"/>
                </a:lnTo>
                <a:lnTo>
                  <a:pt x="0" y="559638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732888" y="2425000"/>
            <a:ext cx="879643" cy="1273167"/>
          </a:xfrm>
          <a:custGeom>
            <a:avLst/>
            <a:gdLst/>
            <a:ahLst/>
            <a:cxnLst/>
            <a:rect l="l" t="t" r="r" b="b"/>
            <a:pathLst>
              <a:path w="879643" h="1273167">
                <a:moveTo>
                  <a:pt x="0" y="0"/>
                </a:moveTo>
                <a:lnTo>
                  <a:pt x="879643" y="0"/>
                </a:lnTo>
                <a:lnTo>
                  <a:pt x="879643" y="1273168"/>
                </a:lnTo>
                <a:lnTo>
                  <a:pt x="0" y="127316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944113" y="4051481"/>
            <a:ext cx="8457192" cy="1003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84"/>
              </a:lnSpc>
              <a:spcBef>
                <a:spcPct val="0"/>
              </a:spcBef>
            </a:pPr>
            <a:r>
              <a:rPr lang="en-US" sz="6570" b="1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LÕUNA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01587" y="5089262"/>
            <a:ext cx="6542245" cy="1082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1"/>
              </a:lnSpc>
            </a:pPr>
            <a:r>
              <a:rPr lang="en-US" sz="6399" spc="627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13:00-14:00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392544" y="4154952"/>
            <a:ext cx="11958151" cy="1929323"/>
            <a:chOff x="0" y="0"/>
            <a:chExt cx="3149472" cy="508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9472" cy="508135"/>
            </a:xfrm>
            <a:custGeom>
              <a:avLst/>
              <a:gdLst/>
              <a:ahLst/>
              <a:cxnLst/>
              <a:rect l="l" t="t" r="r" b="b"/>
              <a:pathLst>
                <a:path w="3149472" h="508135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A84F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208957" y="-1011147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0"/>
                </a:lnTo>
                <a:lnTo>
                  <a:pt x="0" y="26477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95175" y="8630507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1"/>
                </a:lnTo>
                <a:lnTo>
                  <a:pt x="0" y="264775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77303" y="2311558"/>
            <a:ext cx="16342920" cy="2831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03"/>
              </a:lnSpc>
            </a:pPr>
            <a:r>
              <a:rPr lang="en-US" sz="6169" b="1">
                <a:solidFill>
                  <a:srgbClr val="FFFBFB"/>
                </a:solidFill>
                <a:latin typeface="Now Bold"/>
                <a:ea typeface="Now Bold"/>
                <a:cs typeface="Now Bold"/>
                <a:sym typeface="Now Bold"/>
              </a:rPr>
              <a:t>PEAETTEKANDE:„ÜLETADAS BARJÄÄRID NAISTE VÕIMESTAMISEL POLIITIKAS, OTSUSTE TEGEMISEL JA ETTEVÕTLUSES“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7303" y="5829300"/>
            <a:ext cx="11288730" cy="259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8"/>
              </a:lnSpc>
            </a:pPr>
            <a:r>
              <a:rPr lang="en-US" sz="8407" b="1">
                <a:solidFill>
                  <a:srgbClr val="56AEFF"/>
                </a:solidFill>
                <a:latin typeface="Now Bold"/>
                <a:ea typeface="Now Bold"/>
                <a:cs typeface="Now Bold"/>
                <a:sym typeface="Now Bold"/>
              </a:rPr>
              <a:t>BARBI-JENNY PILVRE-STORGÅRD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23064" y="3893230"/>
            <a:ext cx="2845162" cy="4381054"/>
            <a:chOff x="0" y="0"/>
            <a:chExt cx="862412" cy="13279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62412" cy="1327963"/>
            </a:xfrm>
            <a:custGeom>
              <a:avLst/>
              <a:gdLst/>
              <a:ahLst/>
              <a:cxnLst/>
              <a:rect l="l" t="t" r="r" b="b"/>
              <a:pathLst>
                <a:path w="862412" h="1327963">
                  <a:moveTo>
                    <a:pt x="0" y="0"/>
                  </a:moveTo>
                  <a:lnTo>
                    <a:pt x="862412" y="0"/>
                  </a:lnTo>
                  <a:lnTo>
                    <a:pt x="862412" y="1327963"/>
                  </a:lnTo>
                  <a:lnTo>
                    <a:pt x="0" y="1327963"/>
                  </a:lnTo>
                  <a:close/>
                </a:path>
              </a:pathLst>
            </a:custGeom>
            <a:solidFill>
              <a:srgbClr val="051D4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62412" cy="1375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4692484" y="4112787"/>
            <a:ext cx="2448475" cy="2438911"/>
            <a:chOff x="0" y="0"/>
            <a:chExt cx="6502400" cy="6477000"/>
          </a:xfrm>
        </p:grpSpPr>
        <p:sp>
          <p:nvSpPr>
            <p:cNvPr id="6" name="Freeform 6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2" cstate="print"/>
              <a:stretch>
                <a:fillRect l="223" r="223" b="-29362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6AE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721419" y="3893230"/>
            <a:ext cx="2845162" cy="4381054"/>
            <a:chOff x="0" y="0"/>
            <a:chExt cx="862412" cy="13279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62412" cy="1327963"/>
            </a:xfrm>
            <a:custGeom>
              <a:avLst/>
              <a:gdLst/>
              <a:ahLst/>
              <a:cxnLst/>
              <a:rect l="l" t="t" r="r" b="b"/>
              <a:pathLst>
                <a:path w="862412" h="1327963">
                  <a:moveTo>
                    <a:pt x="0" y="0"/>
                  </a:moveTo>
                  <a:lnTo>
                    <a:pt x="862412" y="0"/>
                  </a:lnTo>
                  <a:lnTo>
                    <a:pt x="862412" y="1327963"/>
                  </a:lnTo>
                  <a:lnTo>
                    <a:pt x="0" y="1327963"/>
                  </a:lnTo>
                  <a:close/>
                </a:path>
              </a:pathLst>
            </a:custGeom>
            <a:solidFill>
              <a:srgbClr val="051D40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62412" cy="1375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7890839" y="4112787"/>
            <a:ext cx="2448475" cy="2438911"/>
            <a:chOff x="0" y="0"/>
            <a:chExt cx="6502400" cy="6477000"/>
          </a:xfrm>
        </p:grpSpPr>
        <p:sp>
          <p:nvSpPr>
            <p:cNvPr id="12" name="Freeform 12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 cstate="print"/>
              <a:stretch>
                <a:fillRect l="-34824" t="-8851" r="-83059" b="-36963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6AE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919774" y="3893230"/>
            <a:ext cx="2845162" cy="4381054"/>
            <a:chOff x="0" y="0"/>
            <a:chExt cx="862412" cy="132796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62412" cy="1327963"/>
            </a:xfrm>
            <a:custGeom>
              <a:avLst/>
              <a:gdLst/>
              <a:ahLst/>
              <a:cxnLst/>
              <a:rect l="l" t="t" r="r" b="b"/>
              <a:pathLst>
                <a:path w="862412" h="1327963">
                  <a:moveTo>
                    <a:pt x="0" y="0"/>
                  </a:moveTo>
                  <a:lnTo>
                    <a:pt x="862412" y="0"/>
                  </a:lnTo>
                  <a:lnTo>
                    <a:pt x="862412" y="1327963"/>
                  </a:lnTo>
                  <a:lnTo>
                    <a:pt x="0" y="1327963"/>
                  </a:lnTo>
                  <a:close/>
                </a:path>
              </a:pathLst>
            </a:custGeom>
            <a:solidFill>
              <a:srgbClr val="051D40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62412" cy="1375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1089194" y="4112787"/>
            <a:ext cx="2448475" cy="2438911"/>
            <a:chOff x="0" y="0"/>
            <a:chExt cx="6502400" cy="6477000"/>
          </a:xfrm>
        </p:grpSpPr>
        <p:sp>
          <p:nvSpPr>
            <p:cNvPr id="18" name="Freeform 18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223" r="223"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6AEFF"/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4523064" y="8274283"/>
            <a:ext cx="2845162" cy="301305"/>
          </a:xfrm>
          <a:custGeom>
            <a:avLst/>
            <a:gdLst/>
            <a:ahLst/>
            <a:cxnLst/>
            <a:rect l="l" t="t" r="r" b="b"/>
            <a:pathLst>
              <a:path w="2845162" h="301305">
                <a:moveTo>
                  <a:pt x="0" y="0"/>
                </a:moveTo>
                <a:lnTo>
                  <a:pt x="2845162" y="0"/>
                </a:lnTo>
                <a:lnTo>
                  <a:pt x="2845162" y="301305"/>
                </a:lnTo>
                <a:lnTo>
                  <a:pt x="0" y="30130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t="-86495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721419" y="8274283"/>
            <a:ext cx="2845162" cy="301305"/>
          </a:xfrm>
          <a:custGeom>
            <a:avLst/>
            <a:gdLst/>
            <a:ahLst/>
            <a:cxnLst/>
            <a:rect l="l" t="t" r="r" b="b"/>
            <a:pathLst>
              <a:path w="2845162" h="301305">
                <a:moveTo>
                  <a:pt x="0" y="0"/>
                </a:moveTo>
                <a:lnTo>
                  <a:pt x="2845162" y="0"/>
                </a:lnTo>
                <a:lnTo>
                  <a:pt x="2845162" y="301305"/>
                </a:lnTo>
                <a:lnTo>
                  <a:pt x="0" y="30130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t="-86495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919774" y="8274283"/>
            <a:ext cx="2845162" cy="301305"/>
          </a:xfrm>
          <a:custGeom>
            <a:avLst/>
            <a:gdLst/>
            <a:ahLst/>
            <a:cxnLst/>
            <a:rect l="l" t="t" r="r" b="b"/>
            <a:pathLst>
              <a:path w="2845162" h="301305">
                <a:moveTo>
                  <a:pt x="0" y="0"/>
                </a:moveTo>
                <a:lnTo>
                  <a:pt x="2845162" y="0"/>
                </a:lnTo>
                <a:lnTo>
                  <a:pt x="2845162" y="301305"/>
                </a:lnTo>
                <a:lnTo>
                  <a:pt x="0" y="30130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t="-86495"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-690640" y="-1543050"/>
            <a:ext cx="19210521" cy="4453378"/>
            <a:chOff x="0" y="0"/>
            <a:chExt cx="5059561" cy="117290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059561" cy="1172906"/>
            </a:xfrm>
            <a:custGeom>
              <a:avLst/>
              <a:gdLst/>
              <a:ahLst/>
              <a:cxnLst/>
              <a:rect l="l" t="t" r="r" b="b"/>
              <a:pathLst>
                <a:path w="5059561" h="1172906">
                  <a:moveTo>
                    <a:pt x="0" y="0"/>
                  </a:moveTo>
                  <a:lnTo>
                    <a:pt x="5059561" y="0"/>
                  </a:lnTo>
                  <a:lnTo>
                    <a:pt x="5059561" y="1172906"/>
                  </a:lnTo>
                  <a:lnTo>
                    <a:pt x="0" y="1172906"/>
                  </a:lnTo>
                  <a:close/>
                </a:path>
              </a:pathLst>
            </a:custGeom>
            <a:solidFill>
              <a:srgbClr val="051D40"/>
            </a:solidFill>
            <a:ln w="38100" cap="sq">
              <a:solidFill>
                <a:srgbClr val="56AEFF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5059561" cy="12110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6804754" y="9074551"/>
            <a:ext cx="1715127" cy="1715127"/>
          </a:xfrm>
          <a:custGeom>
            <a:avLst/>
            <a:gdLst/>
            <a:ahLst/>
            <a:cxnLst/>
            <a:rect l="l" t="t" r="r" b="b"/>
            <a:pathLst>
              <a:path w="1715127" h="1715127">
                <a:moveTo>
                  <a:pt x="0" y="0"/>
                </a:moveTo>
                <a:lnTo>
                  <a:pt x="1715127" y="0"/>
                </a:lnTo>
                <a:lnTo>
                  <a:pt x="1715127" y="1715126"/>
                </a:lnTo>
                <a:lnTo>
                  <a:pt x="0" y="171512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4398071" y="-136788"/>
            <a:ext cx="2988937" cy="570615"/>
          </a:xfrm>
          <a:custGeom>
            <a:avLst/>
            <a:gdLst/>
            <a:ahLst/>
            <a:cxnLst/>
            <a:rect l="l" t="t" r="r" b="b"/>
            <a:pathLst>
              <a:path w="2988937" h="570615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900991" y="9922935"/>
            <a:ext cx="2988937" cy="570615"/>
          </a:xfrm>
          <a:custGeom>
            <a:avLst/>
            <a:gdLst/>
            <a:ahLst/>
            <a:cxnLst/>
            <a:rect l="l" t="t" r="r" b="b"/>
            <a:pathLst>
              <a:path w="2988937" h="570615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509605" y="569005"/>
            <a:ext cx="18354007" cy="218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19"/>
              </a:lnSpc>
              <a:spcBef>
                <a:spcPct val="0"/>
              </a:spcBef>
            </a:pPr>
            <a:r>
              <a:rPr lang="en-US" sz="4766" b="1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PANEELDISKUSSIOON: „EESTI NAISED ÜHISKONDA JUHTIMAS: JÄRJEKINDLUSE JA VÄIKESTE SAMMUDEGA LOTOVÕIDUNI?“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670331" y="6730047"/>
            <a:ext cx="2470628" cy="741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2"/>
              </a:lnSpc>
            </a:pPr>
            <a:r>
              <a:rPr lang="en-US" sz="2477" spc="123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Hanah</a:t>
            </a:r>
          </a:p>
          <a:p>
            <a:pPr algn="ctr">
              <a:lnSpc>
                <a:spcPts val="2972"/>
              </a:lnSpc>
            </a:pPr>
            <a:r>
              <a:rPr lang="en-US" sz="2477" spc="123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Lahe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864407" y="7632887"/>
            <a:ext cx="2082476" cy="27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9"/>
              </a:lnSpc>
            </a:pPr>
            <a:r>
              <a:rPr lang="en-US" sz="1857" spc="92">
                <a:solidFill>
                  <a:srgbClr val="4BD1FB"/>
                </a:solidFill>
                <a:latin typeface="DM Sans"/>
                <a:ea typeface="DM Sans"/>
                <a:cs typeface="DM Sans"/>
                <a:sym typeface="DM Sans"/>
              </a:rPr>
              <a:t>Riigikogu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721419" y="6730047"/>
            <a:ext cx="2845162" cy="741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2"/>
              </a:lnSpc>
            </a:pPr>
            <a:r>
              <a:rPr lang="en-US" sz="2477" spc="123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Pille Tsopp </a:t>
            </a:r>
          </a:p>
          <a:p>
            <a:pPr algn="ctr">
              <a:lnSpc>
                <a:spcPts val="2972"/>
              </a:lnSpc>
            </a:pPr>
            <a:r>
              <a:rPr lang="en-US" sz="2477" spc="123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Pagan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073838" y="7495026"/>
            <a:ext cx="2082476" cy="55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9"/>
              </a:lnSpc>
            </a:pPr>
            <a:r>
              <a:rPr lang="en-US" sz="1857" spc="92">
                <a:solidFill>
                  <a:srgbClr val="4BD1FB"/>
                </a:solidFill>
                <a:latin typeface="DM Sans"/>
                <a:ea typeface="DM Sans"/>
                <a:cs typeface="DM Sans"/>
                <a:sym typeface="DM Sans"/>
              </a:rPr>
              <a:t>Naiste Tugi- ja Teabekeskus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433582" y="6730047"/>
            <a:ext cx="1817546" cy="741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2"/>
              </a:lnSpc>
            </a:pPr>
            <a:r>
              <a:rPr lang="en-US" sz="2477" spc="123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Lee </a:t>
            </a:r>
          </a:p>
          <a:p>
            <a:pPr algn="ctr">
              <a:lnSpc>
                <a:spcPts val="2972"/>
              </a:lnSpc>
            </a:pPr>
            <a:r>
              <a:rPr lang="en-US" sz="2477" spc="123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Maripuu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919774" y="7561198"/>
            <a:ext cx="2899541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400" spc="70">
                <a:solidFill>
                  <a:srgbClr val="4BD1FB"/>
                </a:solidFill>
                <a:latin typeface="DM Sans"/>
                <a:ea typeface="DM Sans"/>
                <a:cs typeface="DM Sans"/>
                <a:sym typeface="DM Sans"/>
              </a:rPr>
              <a:t>Majandus- ja Kommunikatsiooniministeerium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7F8">
                <a:alpha val="100000"/>
              </a:srgbClr>
            </a:gs>
            <a:gs pos="100000">
              <a:srgbClr val="3771F3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24394" y="8752046"/>
            <a:ext cx="9964406" cy="536257"/>
            <a:chOff x="0" y="0"/>
            <a:chExt cx="13285875" cy="715010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3285875" cy="32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19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7985"/>
              <a:ext cx="13285875" cy="327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1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70704" y="1399415"/>
            <a:ext cx="15587528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 b="1" spc="-263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Arutelud töörühmades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14296" y="4190633"/>
            <a:ext cx="5227041" cy="3402735"/>
            <a:chOff x="0" y="0"/>
            <a:chExt cx="1737573" cy="11311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37573" cy="1131138"/>
            </a:xfrm>
            <a:custGeom>
              <a:avLst/>
              <a:gdLst/>
              <a:ahLst/>
              <a:cxnLst/>
              <a:rect l="l" t="t" r="r" b="b"/>
              <a:pathLst>
                <a:path w="1737573" h="1131138">
                  <a:moveTo>
                    <a:pt x="0" y="0"/>
                  </a:moveTo>
                  <a:lnTo>
                    <a:pt x="1737573" y="0"/>
                  </a:lnTo>
                  <a:lnTo>
                    <a:pt x="1737573" y="1131138"/>
                  </a:lnTo>
                  <a:lnTo>
                    <a:pt x="0" y="1131138"/>
                  </a:lnTo>
                  <a:close/>
                </a:path>
              </a:pathLst>
            </a:custGeom>
            <a:solidFill>
              <a:srgbClr val="4BD1F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737573" cy="1140663"/>
            </a:xfrm>
            <a:prstGeom prst="rect">
              <a:avLst/>
            </a:prstGeom>
          </p:spPr>
          <p:txBody>
            <a:bodyPr lIns="80497" tIns="80497" rIns="80497" bIns="80497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452137" y="4190633"/>
            <a:ext cx="5227041" cy="3402735"/>
            <a:chOff x="0" y="0"/>
            <a:chExt cx="1737573" cy="113113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37573" cy="1131138"/>
            </a:xfrm>
            <a:custGeom>
              <a:avLst/>
              <a:gdLst/>
              <a:ahLst/>
              <a:cxnLst/>
              <a:rect l="l" t="t" r="r" b="b"/>
              <a:pathLst>
                <a:path w="1737573" h="1131138">
                  <a:moveTo>
                    <a:pt x="0" y="0"/>
                  </a:moveTo>
                  <a:lnTo>
                    <a:pt x="1737573" y="0"/>
                  </a:lnTo>
                  <a:lnTo>
                    <a:pt x="1737573" y="1131138"/>
                  </a:lnTo>
                  <a:lnTo>
                    <a:pt x="0" y="1131138"/>
                  </a:lnTo>
                  <a:close/>
                </a:path>
              </a:pathLst>
            </a:custGeom>
            <a:solidFill>
              <a:srgbClr val="4BD1F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1737573" cy="1140663"/>
            </a:xfrm>
            <a:prstGeom prst="rect">
              <a:avLst/>
            </a:prstGeom>
          </p:spPr>
          <p:txBody>
            <a:bodyPr lIns="80497" tIns="80497" rIns="80497" bIns="80497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7464781"/>
            <a:ext cx="5227041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028700" y="7617181"/>
            <a:ext cx="522704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714296" y="4806151"/>
            <a:ext cx="5227041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Sooline võrdõiguslikkuse 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ja võrdse kohtlemise edendamine praktilise vaatenurgast ühiskonnas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30480" y="7464781"/>
            <a:ext cx="5227041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6452137" y="4688560"/>
            <a:ext cx="5227041" cy="2693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Naiste võimestamine, poliitiline osaluse edendamine ja ettevõtluse kasvu soodustaminei 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2033745" y="4190633"/>
            <a:ext cx="5227041" cy="3402735"/>
            <a:chOff x="0" y="0"/>
            <a:chExt cx="1737573" cy="113113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37573" cy="1131138"/>
            </a:xfrm>
            <a:custGeom>
              <a:avLst/>
              <a:gdLst/>
              <a:ahLst/>
              <a:cxnLst/>
              <a:rect l="l" t="t" r="r" b="b"/>
              <a:pathLst>
                <a:path w="1737573" h="1131138">
                  <a:moveTo>
                    <a:pt x="0" y="0"/>
                  </a:moveTo>
                  <a:lnTo>
                    <a:pt x="1737573" y="0"/>
                  </a:lnTo>
                  <a:lnTo>
                    <a:pt x="1737573" y="1131138"/>
                  </a:lnTo>
                  <a:lnTo>
                    <a:pt x="0" y="1131138"/>
                  </a:lnTo>
                  <a:close/>
                </a:path>
              </a:pathLst>
            </a:custGeom>
            <a:solidFill>
              <a:srgbClr val="4BD1FB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1737573" cy="1140663"/>
            </a:xfrm>
            <a:prstGeom prst="rect">
              <a:avLst/>
            </a:prstGeom>
          </p:spPr>
          <p:txBody>
            <a:bodyPr lIns="80497" tIns="80497" rIns="80497" bIns="80497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033745" y="5167350"/>
            <a:ext cx="5227041" cy="172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Soopõhise võrdne kohtlemine tööl ja hariduses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45253" y="2763690"/>
            <a:ext cx="5750608" cy="5750608"/>
          </a:xfrm>
          <a:custGeom>
            <a:avLst/>
            <a:gdLst/>
            <a:ahLst/>
            <a:cxnLst/>
            <a:rect l="l" t="t" r="r" b="b"/>
            <a:pathLst>
              <a:path w="5750608" h="5750608">
                <a:moveTo>
                  <a:pt x="0" y="0"/>
                </a:moveTo>
                <a:lnTo>
                  <a:pt x="5750608" y="0"/>
                </a:lnTo>
                <a:lnTo>
                  <a:pt x="5750608" y="5750608"/>
                </a:lnTo>
                <a:lnTo>
                  <a:pt x="0" y="575060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88398" y="3718112"/>
            <a:ext cx="7213737" cy="1920882"/>
            <a:chOff x="0" y="0"/>
            <a:chExt cx="1899914" cy="5059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99914" cy="505911"/>
            </a:xfrm>
            <a:custGeom>
              <a:avLst/>
              <a:gdLst/>
              <a:ahLst/>
              <a:cxnLst/>
              <a:rect l="l" t="t" r="r" b="b"/>
              <a:pathLst>
                <a:path w="1899914" h="505911">
                  <a:moveTo>
                    <a:pt x="54734" y="0"/>
                  </a:moveTo>
                  <a:lnTo>
                    <a:pt x="1845180" y="0"/>
                  </a:lnTo>
                  <a:cubicBezTo>
                    <a:pt x="1875409" y="0"/>
                    <a:pt x="1899914" y="24505"/>
                    <a:pt x="1899914" y="54734"/>
                  </a:cubicBezTo>
                  <a:lnTo>
                    <a:pt x="1899914" y="451177"/>
                  </a:lnTo>
                  <a:cubicBezTo>
                    <a:pt x="1899914" y="481406"/>
                    <a:pt x="1875409" y="505911"/>
                    <a:pt x="1845180" y="505911"/>
                  </a:cubicBezTo>
                  <a:lnTo>
                    <a:pt x="54734" y="505911"/>
                  </a:lnTo>
                  <a:cubicBezTo>
                    <a:pt x="24505" y="505911"/>
                    <a:pt x="0" y="481406"/>
                    <a:pt x="0" y="451177"/>
                  </a:cubicBezTo>
                  <a:lnTo>
                    <a:pt x="0" y="54734"/>
                  </a:lnTo>
                  <a:cubicBezTo>
                    <a:pt x="0" y="24505"/>
                    <a:pt x="24505" y="0"/>
                    <a:pt x="547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899914" cy="5154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59"/>
                </a:lnSpc>
              </a:pPr>
              <a:r>
                <a:rPr lang="en-US" sz="3799" b="1" spc="-117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genderjourney.eu/tagasiside/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857250"/>
            <a:ext cx="6733133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TAGASISIDE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50662" y="4449662"/>
            <a:ext cx="4808638" cy="4808638"/>
          </a:xfrm>
          <a:custGeom>
            <a:avLst/>
            <a:gdLst/>
            <a:ahLst/>
            <a:cxnLst/>
            <a:rect l="l" t="t" r="r" b="b"/>
            <a:pathLst>
              <a:path w="4808638" h="4808638">
                <a:moveTo>
                  <a:pt x="0" y="0"/>
                </a:moveTo>
                <a:lnTo>
                  <a:pt x="4808638" y="0"/>
                </a:lnTo>
                <a:lnTo>
                  <a:pt x="4808638" y="4808638"/>
                </a:lnTo>
                <a:lnTo>
                  <a:pt x="0" y="480863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95626" y="497502"/>
            <a:ext cx="8243573" cy="1987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539"/>
              </a:lnSpc>
            </a:pPr>
            <a:r>
              <a:rPr lang="en-US" sz="11100" b="1" dirty="0" err="1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Facebook</a:t>
            </a:r>
            <a:endParaRPr lang="en-US" sz="11100" b="1" dirty="0">
              <a:solidFill>
                <a:srgbClr val="F5FFF5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95627" y="2827655"/>
            <a:ext cx="11855035" cy="6430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 dirty="0" err="1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Projekti</a:t>
            </a:r>
            <a:r>
              <a:rPr lang="en-US" sz="5199" b="1" dirty="0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viiakse</a:t>
            </a:r>
            <a:r>
              <a:rPr lang="en-US" sz="5199" b="1" dirty="0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ellu</a:t>
            </a:r>
            <a:r>
              <a:rPr lang="en-US" sz="5199" b="1" dirty="0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Briti</a:t>
            </a:r>
            <a:r>
              <a:rPr lang="en-US" sz="5199" b="1" dirty="0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Nõukogu</a:t>
            </a:r>
            <a:r>
              <a:rPr lang="en-US" sz="5199" b="1" dirty="0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toel</a:t>
            </a:r>
            <a:r>
              <a:rPr lang="en-US" sz="5199" b="1" dirty="0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sotsiaalse</a:t>
            </a:r>
            <a:r>
              <a:rPr lang="en-US" sz="5199" b="1" dirty="0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sidususe</a:t>
            </a:r>
            <a:r>
              <a:rPr lang="en-US" sz="5199" b="1" dirty="0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toetamiseks</a:t>
            </a:r>
            <a:r>
              <a:rPr lang="en-US" sz="5199" b="1" dirty="0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People To People Cultural Engagement </a:t>
            </a:r>
            <a:r>
              <a:rPr lang="en-US" sz="5199" b="1" dirty="0" err="1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programmi</a:t>
            </a:r>
            <a:r>
              <a:rPr lang="en-US" sz="5199" b="1" dirty="0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raames</a:t>
            </a:r>
            <a:r>
              <a:rPr lang="en-US" sz="5199" b="1" dirty="0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</a:p>
          <a:p>
            <a:pPr algn="l">
              <a:lnSpc>
                <a:spcPts val="7279"/>
              </a:lnSpc>
            </a:pPr>
            <a:r>
              <a:rPr lang="en-US" sz="5199" b="1" dirty="0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#</a:t>
            </a:r>
            <a:r>
              <a:rPr lang="en-US" sz="5199" b="1" dirty="0" err="1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PeopletoPeople</a:t>
            </a:r>
            <a:r>
              <a:rPr lang="en-US" sz="5199" b="1" dirty="0">
                <a:solidFill>
                  <a:srgbClr val="F5FFF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#Gender2025EE #Gender2025EE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7403654" y="-11006"/>
            <a:ext cx="15067468" cy="10298006"/>
            <a:chOff x="0" y="0"/>
            <a:chExt cx="5508856" cy="37650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08856" cy="3765081"/>
            </a:xfrm>
            <a:custGeom>
              <a:avLst/>
              <a:gdLst/>
              <a:ahLst/>
              <a:cxnLst/>
              <a:rect l="l" t="t" r="r" b="b"/>
              <a:pathLst>
                <a:path w="5508856" h="3765081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38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508856" cy="3765081"/>
            </a:xfrm>
            <a:custGeom>
              <a:avLst/>
              <a:gdLst/>
              <a:ahLst/>
              <a:cxnLst/>
              <a:rect l="l" t="t" r="r" b="b"/>
              <a:pathLst>
                <a:path w="5508856" h="3765081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 t="-26288" b="-26288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2622339" y="7919689"/>
            <a:ext cx="6452848" cy="5596379"/>
          </a:xfrm>
          <a:custGeom>
            <a:avLst/>
            <a:gdLst/>
            <a:ahLst/>
            <a:cxnLst/>
            <a:rect l="l" t="t" r="r" b="b"/>
            <a:pathLst>
              <a:path w="6452848" h="5596379">
                <a:moveTo>
                  <a:pt x="0" y="0"/>
                </a:moveTo>
                <a:lnTo>
                  <a:pt x="6452849" y="0"/>
                </a:lnTo>
                <a:lnTo>
                  <a:pt x="6452849" y="5596379"/>
                </a:lnTo>
                <a:lnTo>
                  <a:pt x="0" y="559637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351461" y="233075"/>
            <a:ext cx="879643" cy="1273167"/>
          </a:xfrm>
          <a:custGeom>
            <a:avLst/>
            <a:gdLst/>
            <a:ahLst/>
            <a:cxnLst/>
            <a:rect l="l" t="t" r="r" b="b"/>
            <a:pathLst>
              <a:path w="879643" h="1273167">
                <a:moveTo>
                  <a:pt x="0" y="0"/>
                </a:moveTo>
                <a:lnTo>
                  <a:pt x="879643" y="0"/>
                </a:lnTo>
                <a:lnTo>
                  <a:pt x="879643" y="1273167"/>
                </a:lnTo>
                <a:lnTo>
                  <a:pt x="0" y="127316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562687" y="1532124"/>
            <a:ext cx="8457192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84"/>
              </a:lnSpc>
              <a:spcBef>
                <a:spcPct val="0"/>
              </a:spcBef>
            </a:pPr>
            <a:r>
              <a:rPr lang="en-US" sz="6570" b="1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AJAKAVA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63814" y="1935480"/>
            <a:ext cx="10254938" cy="7322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0"/>
              </a:lnSpc>
            </a:pPr>
            <a:endParaRPr/>
          </a:p>
          <a:p>
            <a:pPr algn="l">
              <a:lnSpc>
                <a:spcPts val="4140"/>
              </a:lnSpc>
            </a:pPr>
            <a:r>
              <a:rPr lang="en-US" sz="3000" b="1" spc="294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09.55 – 10.00 Tervitussõnad - Briti Nõukogu esindaja</a:t>
            </a:r>
          </a:p>
          <a:p>
            <a:pPr algn="l">
              <a:lnSpc>
                <a:spcPts val="4140"/>
              </a:lnSpc>
            </a:pPr>
            <a:r>
              <a:rPr lang="en-US" sz="3000" b="1" spc="294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10.00 – 10.30 Peaettekanned</a:t>
            </a:r>
          </a:p>
          <a:p>
            <a:pPr algn="l">
              <a:lnSpc>
                <a:spcPts val="4140"/>
              </a:lnSpc>
            </a:pPr>
            <a:r>
              <a:rPr lang="en-US" sz="3000" b="1" spc="294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10.30 – 11.45 Paneeldiskussion „Kelle asi on sekkuda? Lahendused soolise valeinfo vastu võitlemiseks”</a:t>
            </a:r>
          </a:p>
          <a:p>
            <a:pPr algn="l">
              <a:lnSpc>
                <a:spcPts val="4140"/>
              </a:lnSpc>
            </a:pPr>
            <a:r>
              <a:rPr lang="en-US" sz="3000" b="1" spc="294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11.45 – 12.00 Peaettekanne: "Soolise segregatsiooni vähendamine hariduses ja tööturul" - esindaja täpsustamisel</a:t>
            </a:r>
          </a:p>
          <a:p>
            <a:pPr algn="l">
              <a:lnSpc>
                <a:spcPts val="4140"/>
              </a:lnSpc>
            </a:pPr>
            <a:r>
              <a:rPr lang="en-US" sz="3000" b="1" spc="294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12.00-13.15 Paneeldiskussioon: „Õiglasema tööturu poole luues võrdseid võimalusi kõikidele“</a:t>
            </a:r>
          </a:p>
          <a:p>
            <a:pPr algn="l">
              <a:lnSpc>
                <a:spcPts val="4140"/>
              </a:lnSpc>
            </a:pPr>
            <a:r>
              <a:rPr lang="en-US" sz="3000" b="1" spc="294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13.15 – 14.00 Lõuna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7403654" y="-11006"/>
            <a:ext cx="15067468" cy="10298006"/>
            <a:chOff x="0" y="0"/>
            <a:chExt cx="5508856" cy="37650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08856" cy="3765081"/>
            </a:xfrm>
            <a:custGeom>
              <a:avLst/>
              <a:gdLst/>
              <a:ahLst/>
              <a:cxnLst/>
              <a:rect l="l" t="t" r="r" b="b"/>
              <a:pathLst>
                <a:path w="5508856" h="3765081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638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508856" cy="3765081"/>
            </a:xfrm>
            <a:custGeom>
              <a:avLst/>
              <a:gdLst/>
              <a:ahLst/>
              <a:cxnLst/>
              <a:rect l="l" t="t" r="r" b="b"/>
              <a:pathLst>
                <a:path w="5508856" h="3765081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 t="-26288" b="-26288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2622339" y="7919689"/>
            <a:ext cx="6452848" cy="5596379"/>
          </a:xfrm>
          <a:custGeom>
            <a:avLst/>
            <a:gdLst/>
            <a:ahLst/>
            <a:cxnLst/>
            <a:rect l="l" t="t" r="r" b="b"/>
            <a:pathLst>
              <a:path w="6452848" h="5596379">
                <a:moveTo>
                  <a:pt x="0" y="0"/>
                </a:moveTo>
                <a:lnTo>
                  <a:pt x="6452849" y="0"/>
                </a:lnTo>
                <a:lnTo>
                  <a:pt x="6452849" y="5596379"/>
                </a:lnTo>
                <a:lnTo>
                  <a:pt x="0" y="559637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351461" y="233075"/>
            <a:ext cx="879643" cy="1273167"/>
          </a:xfrm>
          <a:custGeom>
            <a:avLst/>
            <a:gdLst/>
            <a:ahLst/>
            <a:cxnLst/>
            <a:rect l="l" t="t" r="r" b="b"/>
            <a:pathLst>
              <a:path w="879643" h="1273167">
                <a:moveTo>
                  <a:pt x="0" y="0"/>
                </a:moveTo>
                <a:lnTo>
                  <a:pt x="879643" y="0"/>
                </a:lnTo>
                <a:lnTo>
                  <a:pt x="879643" y="1273167"/>
                </a:lnTo>
                <a:lnTo>
                  <a:pt x="0" y="127316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562687" y="1532124"/>
            <a:ext cx="8457192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84"/>
              </a:lnSpc>
              <a:spcBef>
                <a:spcPct val="0"/>
              </a:spcBef>
            </a:pPr>
            <a:r>
              <a:rPr lang="en-US" sz="6570" b="1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AJAKAVA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63814" y="2484624"/>
            <a:ext cx="10254938" cy="575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0"/>
              </a:lnSpc>
            </a:pPr>
            <a:r>
              <a:rPr lang="en-US" sz="3000" b="1" spc="294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 14.00 – 14.15 Peaettekanne: „Ületadas barjäärid naiste võimestamisel poliitikas, otsuste tegemisel ja ettevõtluses“ - Barbi-Jenny Pilvre-Storgård, Tallinna Ülikool</a:t>
            </a:r>
          </a:p>
          <a:p>
            <a:pPr algn="l">
              <a:lnSpc>
                <a:spcPts val="4140"/>
              </a:lnSpc>
            </a:pPr>
            <a:r>
              <a:rPr lang="en-US" sz="3000" b="1" spc="294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14.15 – 15.30 Paneeldiskussioon: „Eesti naised ühiskonda juhtimas: järjekindluse ja väikeste sammudega lotovõiduni?“</a:t>
            </a:r>
          </a:p>
          <a:p>
            <a:pPr algn="l">
              <a:lnSpc>
                <a:spcPts val="4140"/>
              </a:lnSpc>
            </a:pPr>
            <a:r>
              <a:rPr lang="en-US" sz="3000" b="1" spc="294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15.30 – 16.30 Arutelud töörühmades</a:t>
            </a:r>
          </a:p>
          <a:p>
            <a:pPr algn="l">
              <a:lnSpc>
                <a:spcPts val="4140"/>
              </a:lnSpc>
            </a:pPr>
            <a:r>
              <a:rPr lang="en-US" sz="3000" b="1" spc="294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16.30 – 17.00 Tulemuste tutvustamine ja kokkuvõtted.</a:t>
            </a:r>
          </a:p>
          <a:p>
            <a:pPr algn="l">
              <a:lnSpc>
                <a:spcPts val="4140"/>
              </a:lnSpc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392544" y="4154952"/>
            <a:ext cx="11958151" cy="1929323"/>
            <a:chOff x="0" y="0"/>
            <a:chExt cx="3149472" cy="508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9472" cy="508135"/>
            </a:xfrm>
            <a:custGeom>
              <a:avLst/>
              <a:gdLst/>
              <a:ahLst/>
              <a:cxnLst/>
              <a:rect l="l" t="t" r="r" b="b"/>
              <a:pathLst>
                <a:path w="3149472" h="508135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208957" y="-1011147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0"/>
                </a:lnTo>
                <a:lnTo>
                  <a:pt x="0" y="26477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380940" y="649592"/>
            <a:ext cx="7516996" cy="8987817"/>
            <a:chOff x="0" y="0"/>
            <a:chExt cx="8603361" cy="10286746"/>
          </a:xfrm>
        </p:grpSpPr>
        <p:sp>
          <p:nvSpPr>
            <p:cNvPr id="7" name="Freeform 7"/>
            <p:cNvSpPr/>
            <p:nvPr/>
          </p:nvSpPr>
          <p:spPr>
            <a:xfrm>
              <a:off x="-2794" y="-127"/>
              <a:ext cx="8606155" cy="10286873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1596" r="-57866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-295175" y="8630507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1"/>
                </a:lnTo>
                <a:lnTo>
                  <a:pt x="0" y="264775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4642719" y="7039192"/>
            <a:ext cx="5173376" cy="2378669"/>
            <a:chOff x="0" y="0"/>
            <a:chExt cx="1362535" cy="6264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62535" cy="626481"/>
            </a:xfrm>
            <a:custGeom>
              <a:avLst/>
              <a:gdLst/>
              <a:ahLst/>
              <a:cxnLst/>
              <a:rect l="l" t="t" r="r" b="b"/>
              <a:pathLst>
                <a:path w="1362535" h="626481">
                  <a:moveTo>
                    <a:pt x="76321" y="0"/>
                  </a:moveTo>
                  <a:lnTo>
                    <a:pt x="1286214" y="0"/>
                  </a:lnTo>
                  <a:cubicBezTo>
                    <a:pt x="1306456" y="0"/>
                    <a:pt x="1325868" y="8041"/>
                    <a:pt x="1340181" y="22354"/>
                  </a:cubicBezTo>
                  <a:cubicBezTo>
                    <a:pt x="1354494" y="36667"/>
                    <a:pt x="1362535" y="56080"/>
                    <a:pt x="1362535" y="76321"/>
                  </a:cubicBezTo>
                  <a:lnTo>
                    <a:pt x="1362535" y="550160"/>
                  </a:lnTo>
                  <a:cubicBezTo>
                    <a:pt x="1362535" y="570401"/>
                    <a:pt x="1354494" y="589814"/>
                    <a:pt x="1340181" y="604127"/>
                  </a:cubicBezTo>
                  <a:cubicBezTo>
                    <a:pt x="1325868" y="618440"/>
                    <a:pt x="1306456" y="626481"/>
                    <a:pt x="1286214" y="626481"/>
                  </a:cubicBezTo>
                  <a:lnTo>
                    <a:pt x="76321" y="626481"/>
                  </a:lnTo>
                  <a:cubicBezTo>
                    <a:pt x="56080" y="626481"/>
                    <a:pt x="36667" y="618440"/>
                    <a:pt x="22354" y="604127"/>
                  </a:cubicBezTo>
                  <a:cubicBezTo>
                    <a:pt x="8041" y="589814"/>
                    <a:pt x="0" y="570401"/>
                    <a:pt x="0" y="550160"/>
                  </a:cubicBezTo>
                  <a:lnTo>
                    <a:pt x="0" y="76321"/>
                  </a:lnTo>
                  <a:cubicBezTo>
                    <a:pt x="0" y="56080"/>
                    <a:pt x="8041" y="36667"/>
                    <a:pt x="22354" y="22354"/>
                  </a:cubicBezTo>
                  <a:cubicBezTo>
                    <a:pt x="36667" y="8041"/>
                    <a:pt x="56080" y="0"/>
                    <a:pt x="76321" y="0"/>
                  </a:cubicBezTo>
                  <a:close/>
                </a:path>
              </a:pathLst>
            </a:custGeom>
            <a:solidFill>
              <a:srgbClr val="F5FFF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362535" cy="6264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2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943438" y="6469081"/>
            <a:ext cx="6571937" cy="2789219"/>
          </a:xfrm>
          <a:custGeom>
            <a:avLst/>
            <a:gdLst/>
            <a:ahLst/>
            <a:cxnLst/>
            <a:rect l="l" t="t" r="r" b="b"/>
            <a:pathLst>
              <a:path w="6571937" h="2789219">
                <a:moveTo>
                  <a:pt x="0" y="0"/>
                </a:moveTo>
                <a:lnTo>
                  <a:pt x="6571938" y="0"/>
                </a:lnTo>
                <a:lnTo>
                  <a:pt x="6571938" y="2789219"/>
                </a:lnTo>
                <a:lnTo>
                  <a:pt x="0" y="278921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b="-17809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2260611"/>
            <a:ext cx="12401414" cy="149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768"/>
              </a:lnSpc>
            </a:pPr>
            <a:r>
              <a:rPr lang="en-US" sz="9807" b="1">
                <a:solidFill>
                  <a:srgbClr val="FFFBFB"/>
                </a:solidFill>
                <a:latin typeface="Now Bold"/>
                <a:ea typeface="Now Bold"/>
                <a:cs typeface="Now Bold"/>
                <a:sym typeface="Now Bold"/>
              </a:rPr>
              <a:t>AVASÕNAD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4468831"/>
            <a:ext cx="9659937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8"/>
              </a:lnSpc>
            </a:pPr>
            <a:r>
              <a:rPr lang="en-US" sz="8407" b="1">
                <a:solidFill>
                  <a:srgbClr val="56AEFF"/>
                </a:solidFill>
                <a:latin typeface="Now Bold"/>
                <a:ea typeface="Now Bold"/>
                <a:cs typeface="Now Bold"/>
                <a:sym typeface="Now Bold"/>
              </a:rPr>
              <a:t>IRINA GOLIKOVA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392544" y="4154952"/>
            <a:ext cx="11958151" cy="1929323"/>
            <a:chOff x="0" y="0"/>
            <a:chExt cx="3149472" cy="508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9472" cy="508135"/>
            </a:xfrm>
            <a:custGeom>
              <a:avLst/>
              <a:gdLst/>
              <a:ahLst/>
              <a:cxnLst/>
              <a:rect l="l" t="t" r="r" b="b"/>
              <a:pathLst>
                <a:path w="3149472" h="508135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A84F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208957" y="-1011147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0"/>
                </a:lnTo>
                <a:lnTo>
                  <a:pt x="0" y="26477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95175" y="8630507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1"/>
                </a:lnTo>
                <a:lnTo>
                  <a:pt x="0" y="264775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229407" y="6868282"/>
            <a:ext cx="7890958" cy="3086100"/>
            <a:chOff x="0" y="0"/>
            <a:chExt cx="2078277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78277" cy="812800"/>
            </a:xfrm>
            <a:custGeom>
              <a:avLst/>
              <a:gdLst/>
              <a:ahLst/>
              <a:cxnLst/>
              <a:rect l="l" t="t" r="r" b="b"/>
              <a:pathLst>
                <a:path w="2078277" h="812800">
                  <a:moveTo>
                    <a:pt x="50037" y="0"/>
                  </a:moveTo>
                  <a:lnTo>
                    <a:pt x="2028240" y="0"/>
                  </a:lnTo>
                  <a:cubicBezTo>
                    <a:pt x="2055875" y="0"/>
                    <a:pt x="2078277" y="22402"/>
                    <a:pt x="2078277" y="50037"/>
                  </a:cubicBezTo>
                  <a:lnTo>
                    <a:pt x="2078277" y="762763"/>
                  </a:lnTo>
                  <a:cubicBezTo>
                    <a:pt x="2078277" y="790398"/>
                    <a:pt x="2055875" y="812800"/>
                    <a:pt x="2028240" y="812800"/>
                  </a:cubicBezTo>
                  <a:lnTo>
                    <a:pt x="50037" y="812800"/>
                  </a:lnTo>
                  <a:cubicBezTo>
                    <a:pt x="22402" y="812800"/>
                    <a:pt x="0" y="790398"/>
                    <a:pt x="0" y="762763"/>
                  </a:cubicBezTo>
                  <a:lnTo>
                    <a:pt x="0" y="50037"/>
                  </a:lnTo>
                  <a:cubicBezTo>
                    <a:pt x="0" y="22402"/>
                    <a:pt x="22402" y="0"/>
                    <a:pt x="5003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078277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5990056" y="5992716"/>
            <a:ext cx="9426909" cy="5105973"/>
          </a:xfrm>
          <a:custGeom>
            <a:avLst/>
            <a:gdLst/>
            <a:ahLst/>
            <a:cxnLst/>
            <a:rect l="l" t="t" r="r" b="b"/>
            <a:pathLst>
              <a:path w="9426909" h="5105973">
                <a:moveTo>
                  <a:pt x="0" y="0"/>
                </a:moveTo>
                <a:lnTo>
                  <a:pt x="9426908" y="0"/>
                </a:lnTo>
                <a:lnTo>
                  <a:pt x="9426908" y="5105973"/>
                </a:lnTo>
                <a:lnTo>
                  <a:pt x="0" y="510597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r="-1072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2260611"/>
            <a:ext cx="12401414" cy="149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768"/>
              </a:lnSpc>
            </a:pPr>
            <a:r>
              <a:rPr lang="en-US" sz="9807" b="1">
                <a:solidFill>
                  <a:srgbClr val="FFFBFB"/>
                </a:solidFill>
                <a:latin typeface="Now Bold"/>
                <a:ea typeface="Now Bold"/>
                <a:cs typeface="Now Bold"/>
                <a:sym typeface="Now Bold"/>
              </a:rPr>
              <a:t>TERVITUSSÕNAD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4468831"/>
            <a:ext cx="9659937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8"/>
              </a:lnSpc>
            </a:pPr>
            <a:r>
              <a:rPr lang="en-US" sz="8407" b="1">
                <a:solidFill>
                  <a:srgbClr val="56AEFF"/>
                </a:solidFill>
                <a:latin typeface="Now Bold"/>
                <a:ea typeface="Now Bold"/>
                <a:cs typeface="Now Bold"/>
                <a:sym typeface="Now Bold"/>
              </a:rPr>
              <a:t>LIIS RAUDSEPP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392544" y="4154952"/>
            <a:ext cx="11958151" cy="1929323"/>
            <a:chOff x="0" y="0"/>
            <a:chExt cx="3149472" cy="508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9472" cy="508135"/>
            </a:xfrm>
            <a:custGeom>
              <a:avLst/>
              <a:gdLst/>
              <a:ahLst/>
              <a:cxnLst/>
              <a:rect l="l" t="t" r="r" b="b"/>
              <a:pathLst>
                <a:path w="3149472" h="508135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A84F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208957" y="-1011147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0"/>
                </a:lnTo>
                <a:lnTo>
                  <a:pt x="0" y="26477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95175" y="8630507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1"/>
                </a:lnTo>
                <a:lnTo>
                  <a:pt x="0" y="264775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019175"/>
            <a:ext cx="16342920" cy="4713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03"/>
              </a:lnSpc>
            </a:pPr>
            <a:r>
              <a:rPr lang="en-US" sz="6169" b="1">
                <a:solidFill>
                  <a:srgbClr val="FFFBFB"/>
                </a:solidFill>
                <a:latin typeface="Now Bold"/>
                <a:ea typeface="Now Bold"/>
                <a:cs typeface="Now Bold"/>
                <a:sym typeface="Now Bold"/>
              </a:rPr>
              <a:t>PEAETTEKANNE: </a:t>
            </a:r>
          </a:p>
          <a:p>
            <a:pPr algn="l">
              <a:lnSpc>
                <a:spcPts val="7403"/>
              </a:lnSpc>
            </a:pPr>
            <a:r>
              <a:rPr lang="en-US" sz="6169" b="1">
                <a:solidFill>
                  <a:srgbClr val="FFFBFB"/>
                </a:solidFill>
                <a:latin typeface="Now Bold"/>
                <a:ea typeface="Now Bold"/>
                <a:cs typeface="Now Bold"/>
                <a:sym typeface="Now Bold"/>
              </a:rPr>
              <a:t>"SOOLINE EBAVÕRDSUS JA SEDA TOETAVAD IGANENUD SOOLISED STEREOTÜÜBID: EESTI OLUKORD 2024 AASTA JÄRGI"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568406"/>
            <a:ext cx="9659937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8"/>
              </a:lnSpc>
            </a:pPr>
            <a:r>
              <a:rPr lang="en-US" sz="8407" b="1">
                <a:solidFill>
                  <a:srgbClr val="56AEFF"/>
                </a:solidFill>
                <a:latin typeface="Now Bold"/>
                <a:ea typeface="Now Bold"/>
                <a:cs typeface="Now Bold"/>
                <a:sym typeface="Now Bold"/>
              </a:rPr>
              <a:t>KAISA KNIGHT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392544" y="4154952"/>
            <a:ext cx="11958151" cy="1929323"/>
            <a:chOff x="0" y="0"/>
            <a:chExt cx="3149472" cy="508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9472" cy="508135"/>
            </a:xfrm>
            <a:custGeom>
              <a:avLst/>
              <a:gdLst/>
              <a:ahLst/>
              <a:cxnLst/>
              <a:rect l="l" t="t" r="r" b="b"/>
              <a:pathLst>
                <a:path w="3149472" h="508135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A84F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149472" cy="536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208957" y="-1011147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0"/>
                </a:lnTo>
                <a:lnTo>
                  <a:pt x="0" y="26477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95175" y="8630507"/>
            <a:ext cx="2647750" cy="2647750"/>
          </a:xfrm>
          <a:custGeom>
            <a:avLst/>
            <a:gdLst/>
            <a:ahLst/>
            <a:cxnLst/>
            <a:rect l="l" t="t" r="r" b="b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1"/>
                </a:lnTo>
                <a:lnTo>
                  <a:pt x="0" y="264775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3152174"/>
            <a:ext cx="16342920" cy="1891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03"/>
              </a:lnSpc>
            </a:pPr>
            <a:r>
              <a:rPr lang="en-US" sz="6169" b="1">
                <a:solidFill>
                  <a:srgbClr val="FFFBFB"/>
                </a:solidFill>
                <a:latin typeface="Now Bold"/>
                <a:ea typeface="Now Bold"/>
                <a:cs typeface="Now Bold"/>
                <a:sym typeface="Now Bold"/>
              </a:rPr>
              <a:t>PEAETTEKANNE „SOOLISE VÄÄRINFO LEVIK: OHUD DEMOKRAATIALE “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568406"/>
            <a:ext cx="9659937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8"/>
              </a:lnSpc>
            </a:pPr>
            <a:r>
              <a:rPr lang="en-US" sz="8407" b="1">
                <a:solidFill>
                  <a:srgbClr val="56AEFF"/>
                </a:solidFill>
                <a:latin typeface="Now Bold"/>
                <a:ea typeface="Now Bold"/>
                <a:cs typeface="Now Bold"/>
                <a:sym typeface="Now Bold"/>
              </a:rPr>
              <a:t>MAARJA TINN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23064" y="3893230"/>
            <a:ext cx="2845162" cy="4381054"/>
            <a:chOff x="0" y="0"/>
            <a:chExt cx="862412" cy="13279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62412" cy="1327963"/>
            </a:xfrm>
            <a:custGeom>
              <a:avLst/>
              <a:gdLst/>
              <a:ahLst/>
              <a:cxnLst/>
              <a:rect l="l" t="t" r="r" b="b"/>
              <a:pathLst>
                <a:path w="862412" h="1327963">
                  <a:moveTo>
                    <a:pt x="0" y="0"/>
                  </a:moveTo>
                  <a:lnTo>
                    <a:pt x="862412" y="0"/>
                  </a:lnTo>
                  <a:lnTo>
                    <a:pt x="862412" y="1327963"/>
                  </a:lnTo>
                  <a:lnTo>
                    <a:pt x="0" y="1327963"/>
                  </a:lnTo>
                  <a:close/>
                </a:path>
              </a:pathLst>
            </a:custGeom>
            <a:solidFill>
              <a:srgbClr val="051D4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62412" cy="1375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4692484" y="4112787"/>
            <a:ext cx="2448475" cy="2438911"/>
            <a:chOff x="0" y="0"/>
            <a:chExt cx="6502400" cy="6477000"/>
          </a:xfrm>
        </p:grpSpPr>
        <p:sp>
          <p:nvSpPr>
            <p:cNvPr id="6" name="Freeform 6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2" cstate="print"/>
              <a:stretch>
                <a:fillRect l="-34011" r="-34011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6AE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721419" y="3893230"/>
            <a:ext cx="2845162" cy="4381054"/>
            <a:chOff x="0" y="0"/>
            <a:chExt cx="862412" cy="13279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62412" cy="1327963"/>
            </a:xfrm>
            <a:custGeom>
              <a:avLst/>
              <a:gdLst/>
              <a:ahLst/>
              <a:cxnLst/>
              <a:rect l="l" t="t" r="r" b="b"/>
              <a:pathLst>
                <a:path w="862412" h="1327963">
                  <a:moveTo>
                    <a:pt x="0" y="0"/>
                  </a:moveTo>
                  <a:lnTo>
                    <a:pt x="862412" y="0"/>
                  </a:lnTo>
                  <a:lnTo>
                    <a:pt x="862412" y="1327963"/>
                  </a:lnTo>
                  <a:lnTo>
                    <a:pt x="0" y="1327963"/>
                  </a:lnTo>
                  <a:close/>
                </a:path>
              </a:pathLst>
            </a:custGeom>
            <a:solidFill>
              <a:srgbClr val="051D40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62412" cy="1375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7890839" y="4112787"/>
            <a:ext cx="2448475" cy="2438911"/>
            <a:chOff x="0" y="0"/>
            <a:chExt cx="6502400" cy="6477000"/>
          </a:xfrm>
        </p:grpSpPr>
        <p:sp>
          <p:nvSpPr>
            <p:cNvPr id="12" name="Freeform 12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 cstate="print"/>
              <a:stretch>
                <a:fillRect l="-38361" r="-38361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6AE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919774" y="3893230"/>
            <a:ext cx="2845162" cy="4381054"/>
            <a:chOff x="0" y="0"/>
            <a:chExt cx="862412" cy="132796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62412" cy="1327963"/>
            </a:xfrm>
            <a:custGeom>
              <a:avLst/>
              <a:gdLst/>
              <a:ahLst/>
              <a:cxnLst/>
              <a:rect l="l" t="t" r="r" b="b"/>
              <a:pathLst>
                <a:path w="862412" h="1327963">
                  <a:moveTo>
                    <a:pt x="0" y="0"/>
                  </a:moveTo>
                  <a:lnTo>
                    <a:pt x="862412" y="0"/>
                  </a:lnTo>
                  <a:lnTo>
                    <a:pt x="862412" y="1327963"/>
                  </a:lnTo>
                  <a:lnTo>
                    <a:pt x="0" y="1327963"/>
                  </a:lnTo>
                  <a:close/>
                </a:path>
              </a:pathLst>
            </a:custGeom>
            <a:solidFill>
              <a:srgbClr val="051D40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62412" cy="1375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1089194" y="4112787"/>
            <a:ext cx="2448475" cy="2438911"/>
            <a:chOff x="0" y="0"/>
            <a:chExt cx="6502400" cy="6477000"/>
          </a:xfrm>
        </p:grpSpPr>
        <p:sp>
          <p:nvSpPr>
            <p:cNvPr id="18" name="Freeform 18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3381" r="-29356"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56AEFF"/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4523064" y="8274283"/>
            <a:ext cx="2845162" cy="301305"/>
          </a:xfrm>
          <a:custGeom>
            <a:avLst/>
            <a:gdLst/>
            <a:ahLst/>
            <a:cxnLst/>
            <a:rect l="l" t="t" r="r" b="b"/>
            <a:pathLst>
              <a:path w="2845162" h="301305">
                <a:moveTo>
                  <a:pt x="0" y="0"/>
                </a:moveTo>
                <a:lnTo>
                  <a:pt x="2845162" y="0"/>
                </a:lnTo>
                <a:lnTo>
                  <a:pt x="2845162" y="301305"/>
                </a:lnTo>
                <a:lnTo>
                  <a:pt x="0" y="30130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t="-86495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721419" y="8274283"/>
            <a:ext cx="2845162" cy="301305"/>
          </a:xfrm>
          <a:custGeom>
            <a:avLst/>
            <a:gdLst/>
            <a:ahLst/>
            <a:cxnLst/>
            <a:rect l="l" t="t" r="r" b="b"/>
            <a:pathLst>
              <a:path w="2845162" h="301305">
                <a:moveTo>
                  <a:pt x="0" y="0"/>
                </a:moveTo>
                <a:lnTo>
                  <a:pt x="2845162" y="0"/>
                </a:lnTo>
                <a:lnTo>
                  <a:pt x="2845162" y="301305"/>
                </a:lnTo>
                <a:lnTo>
                  <a:pt x="0" y="30130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t="-86495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919774" y="8274283"/>
            <a:ext cx="2845162" cy="301305"/>
          </a:xfrm>
          <a:custGeom>
            <a:avLst/>
            <a:gdLst/>
            <a:ahLst/>
            <a:cxnLst/>
            <a:rect l="l" t="t" r="r" b="b"/>
            <a:pathLst>
              <a:path w="2845162" h="301305">
                <a:moveTo>
                  <a:pt x="0" y="0"/>
                </a:moveTo>
                <a:lnTo>
                  <a:pt x="2845162" y="0"/>
                </a:lnTo>
                <a:lnTo>
                  <a:pt x="2845162" y="301305"/>
                </a:lnTo>
                <a:lnTo>
                  <a:pt x="0" y="30130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t="-86495"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-690640" y="-1543050"/>
            <a:ext cx="19210521" cy="4453378"/>
            <a:chOff x="0" y="0"/>
            <a:chExt cx="5059561" cy="117290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059561" cy="1172906"/>
            </a:xfrm>
            <a:custGeom>
              <a:avLst/>
              <a:gdLst/>
              <a:ahLst/>
              <a:cxnLst/>
              <a:rect l="l" t="t" r="r" b="b"/>
              <a:pathLst>
                <a:path w="5059561" h="1172906">
                  <a:moveTo>
                    <a:pt x="0" y="0"/>
                  </a:moveTo>
                  <a:lnTo>
                    <a:pt x="5059561" y="0"/>
                  </a:lnTo>
                  <a:lnTo>
                    <a:pt x="5059561" y="1172906"/>
                  </a:lnTo>
                  <a:lnTo>
                    <a:pt x="0" y="1172906"/>
                  </a:lnTo>
                  <a:close/>
                </a:path>
              </a:pathLst>
            </a:custGeom>
            <a:solidFill>
              <a:srgbClr val="051D40"/>
            </a:solidFill>
            <a:ln w="38100" cap="sq">
              <a:solidFill>
                <a:srgbClr val="56AEFF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5059561" cy="12110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-363441" y="835705"/>
            <a:ext cx="18354007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19"/>
              </a:lnSpc>
              <a:spcBef>
                <a:spcPct val="0"/>
              </a:spcBef>
            </a:pPr>
            <a:r>
              <a:rPr lang="en-US" sz="4766" b="1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 PANEELDISKUSSION „KELLE ASI ON SEKKUDA? LAHENDUSED SOOLISE VALEINFO VASTU VÕITLEMISEKS”</a:t>
            </a:r>
          </a:p>
        </p:txBody>
      </p:sp>
      <p:sp>
        <p:nvSpPr>
          <p:cNvPr id="27" name="Freeform 27"/>
          <p:cNvSpPr/>
          <p:nvPr/>
        </p:nvSpPr>
        <p:spPr>
          <a:xfrm>
            <a:off x="16804754" y="9074551"/>
            <a:ext cx="1715127" cy="1715127"/>
          </a:xfrm>
          <a:custGeom>
            <a:avLst/>
            <a:gdLst/>
            <a:ahLst/>
            <a:cxnLst/>
            <a:rect l="l" t="t" r="r" b="b"/>
            <a:pathLst>
              <a:path w="1715127" h="1715127">
                <a:moveTo>
                  <a:pt x="0" y="0"/>
                </a:moveTo>
                <a:lnTo>
                  <a:pt x="1715127" y="0"/>
                </a:lnTo>
                <a:lnTo>
                  <a:pt x="1715127" y="1715126"/>
                </a:lnTo>
                <a:lnTo>
                  <a:pt x="0" y="171512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-363441" y="-390286"/>
            <a:ext cx="1715127" cy="1715127"/>
          </a:xfrm>
          <a:custGeom>
            <a:avLst/>
            <a:gdLst/>
            <a:ahLst/>
            <a:cxnLst/>
            <a:rect l="l" t="t" r="r" b="b"/>
            <a:pathLst>
              <a:path w="1715127" h="1715127">
                <a:moveTo>
                  <a:pt x="0" y="0"/>
                </a:moveTo>
                <a:lnTo>
                  <a:pt x="1715127" y="0"/>
                </a:lnTo>
                <a:lnTo>
                  <a:pt x="1715127" y="1715127"/>
                </a:lnTo>
                <a:lnTo>
                  <a:pt x="0" y="17151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398071" y="-136788"/>
            <a:ext cx="2988937" cy="570615"/>
          </a:xfrm>
          <a:custGeom>
            <a:avLst/>
            <a:gdLst/>
            <a:ahLst/>
            <a:cxnLst/>
            <a:rect l="l" t="t" r="r" b="b"/>
            <a:pathLst>
              <a:path w="2988937" h="570615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900991" y="9922935"/>
            <a:ext cx="2988937" cy="570615"/>
          </a:xfrm>
          <a:custGeom>
            <a:avLst/>
            <a:gdLst/>
            <a:ahLst/>
            <a:cxnLst/>
            <a:rect l="l" t="t" r="r" b="b"/>
            <a:pathLst>
              <a:path w="2988937" h="570615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4670331" y="6730047"/>
            <a:ext cx="2470628" cy="741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2"/>
              </a:lnSpc>
            </a:pPr>
            <a:r>
              <a:rPr lang="en-US" sz="2477" spc="123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Maarja </a:t>
            </a:r>
          </a:p>
          <a:p>
            <a:pPr algn="ctr">
              <a:lnSpc>
                <a:spcPts val="2972"/>
              </a:lnSpc>
            </a:pPr>
            <a:r>
              <a:rPr lang="en-US" sz="2477" spc="123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Tinn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864407" y="7632887"/>
            <a:ext cx="2082476" cy="27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9"/>
              </a:lnSpc>
            </a:pPr>
            <a:r>
              <a:rPr lang="en-US" sz="1857" spc="92">
                <a:solidFill>
                  <a:srgbClr val="4BD1FB"/>
                </a:solidFill>
                <a:latin typeface="DM Sans"/>
                <a:ea typeface="DM Sans"/>
                <a:cs typeface="DM Sans"/>
                <a:sym typeface="DM Sans"/>
              </a:rPr>
              <a:t>Praxis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721419" y="6730047"/>
            <a:ext cx="2845162" cy="741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2"/>
              </a:lnSpc>
            </a:pPr>
            <a:r>
              <a:rPr lang="en-US" sz="2477" spc="123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Varvara Kuznestvova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062762" y="7632887"/>
            <a:ext cx="2082476" cy="27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9"/>
              </a:lnSpc>
            </a:pPr>
            <a:r>
              <a:rPr lang="en-US" sz="1857" spc="92">
                <a:solidFill>
                  <a:srgbClr val="4BD1FB"/>
                </a:solidFill>
                <a:latin typeface="DM Sans"/>
                <a:ea typeface="DM Sans"/>
                <a:cs typeface="DM Sans"/>
                <a:sym typeface="DM Sans"/>
              </a:rPr>
              <a:t>ERR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433582" y="6730047"/>
            <a:ext cx="1817546" cy="741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2"/>
              </a:lnSpc>
            </a:pPr>
            <a:r>
              <a:rPr lang="en-US" sz="2477" spc="123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Eeva Koplimets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301117" y="7651993"/>
            <a:ext cx="2082476" cy="27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9"/>
              </a:lnSpc>
            </a:pPr>
            <a:r>
              <a:rPr lang="en-US" sz="1857" spc="92">
                <a:solidFill>
                  <a:srgbClr val="4BD1FB"/>
                </a:solidFill>
                <a:latin typeface="DM Sans"/>
                <a:ea typeface="DM Sans"/>
                <a:cs typeface="DM Sans"/>
                <a:sym typeface="DM Sans"/>
              </a:rPr>
              <a:t>Eesti LGBT Ühing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Произвольный</PresentationFormat>
  <Paragraphs>70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Open Sans Bold</vt:lpstr>
      <vt:lpstr>Now Bold</vt:lpstr>
      <vt:lpstr>Calibri</vt:lpstr>
      <vt:lpstr>DM Sans Bold</vt:lpstr>
      <vt:lpstr>DM Sans</vt:lpstr>
      <vt:lpstr>Public Sans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10.30 – 12.00 Häkatoni esimene osa "Mõista olukorda: probleemi ja ootuste kaardistamine meeskonnaga/ organisatsiooniga/kooliga" 12.00 - 13.00 Hakkame Häkkima! Võimaluste kaardistamine ja lahenduste genereerimine Parima potentsiaaliga lahenduse valimine</dc:title>
  <cp:lastModifiedBy>Basil</cp:lastModifiedBy>
  <cp:revision>2</cp:revision>
  <dcterms:created xsi:type="dcterms:W3CDTF">2006-08-16T00:00:00Z</dcterms:created>
  <dcterms:modified xsi:type="dcterms:W3CDTF">2025-05-25T12:47:26Z</dcterms:modified>
  <dc:identifier>DAGoNJ-mh1M</dc:identifier>
</cp:coreProperties>
</file>