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9144000" cy="6858000"/>
  <p:embeddedFontLst>
    <p:embeddedFont>
      <p:font typeface="Roboto Slab" pitchFamily="2" charset="0"/>
      <p:regular r:id="rId12"/>
      <p:bold r:id="rId13"/>
    </p:embeddedFont>
    <p:embeddedFont>
      <p:font typeface="Roboto Slab Black" pitchFamily="2" charset="0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jrPKzSIedEO6Di3FXyUx2Gmtf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E5D2E-0E72-4071-B784-46314F0D326C}" v="7" dt="2025-05-22T13:37:48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ja Tinn" userId="d90712de-f767-4aca-b92c-35ae82da0cfe" providerId="ADAL" clId="{21FE5D2E-0E72-4071-B784-46314F0D326C}"/>
    <pc:docChg chg="undo custSel delSld modSld">
      <pc:chgData name="Maarja Tinn" userId="d90712de-f767-4aca-b92c-35ae82da0cfe" providerId="ADAL" clId="{21FE5D2E-0E72-4071-B784-46314F0D326C}" dt="2025-05-22T13:41:40.475" v="479" actId="47"/>
      <pc:docMkLst>
        <pc:docMk/>
      </pc:docMkLst>
      <pc:sldChg chg="addSp delSp modSp mod setBg modClrScheme chgLayout">
        <pc:chgData name="Maarja Tinn" userId="d90712de-f767-4aca-b92c-35ae82da0cfe" providerId="ADAL" clId="{21FE5D2E-0E72-4071-B784-46314F0D326C}" dt="2025-05-22T13:35:40.232" v="388" actId="20577"/>
        <pc:sldMkLst>
          <pc:docMk/>
          <pc:sldMk cId="0" sldId="257"/>
        </pc:sldMkLst>
        <pc:spChg chg="mod">
          <ac:chgData name="Maarja Tinn" userId="d90712de-f767-4aca-b92c-35ae82da0cfe" providerId="ADAL" clId="{21FE5D2E-0E72-4071-B784-46314F0D326C}" dt="2025-05-22T13:35:40.232" v="388" actId="20577"/>
          <ac:spMkLst>
            <pc:docMk/>
            <pc:sldMk cId="0" sldId="257"/>
            <ac:spMk id="79" creationId="{00000000-0000-0000-0000-000000000000}"/>
          </ac:spMkLst>
        </pc:spChg>
        <pc:spChg chg="mod ord">
          <ac:chgData name="Maarja Tinn" userId="d90712de-f767-4aca-b92c-35ae82da0cfe" providerId="ADAL" clId="{21FE5D2E-0E72-4071-B784-46314F0D326C}" dt="2025-05-22T13:35:22.080" v="365" actId="20577"/>
          <ac:spMkLst>
            <pc:docMk/>
            <pc:sldMk cId="0" sldId="257"/>
            <ac:spMk id="80" creationId="{00000000-0000-0000-0000-000000000000}"/>
          </ac:spMkLst>
        </pc:spChg>
        <pc:picChg chg="add del mod">
          <ac:chgData name="Maarja Tinn" userId="d90712de-f767-4aca-b92c-35ae82da0cfe" providerId="ADAL" clId="{21FE5D2E-0E72-4071-B784-46314F0D326C}" dt="2025-05-22T13:35:00.079" v="346" actId="22"/>
          <ac:picMkLst>
            <pc:docMk/>
            <pc:sldMk cId="0" sldId="257"/>
            <ac:picMk id="3" creationId="{DA155C03-A673-A96F-0187-B2C0221EDEEC}"/>
          </ac:picMkLst>
        </pc:picChg>
        <pc:picChg chg="add mod">
          <ac:chgData name="Maarja Tinn" userId="d90712de-f767-4aca-b92c-35ae82da0cfe" providerId="ADAL" clId="{21FE5D2E-0E72-4071-B784-46314F0D326C}" dt="2025-05-22T13:35:10.306" v="354" actId="26606"/>
          <ac:picMkLst>
            <pc:docMk/>
            <pc:sldMk cId="0" sldId="257"/>
            <ac:picMk id="5" creationId="{DFCA4F1F-7B73-2BD8-ECDE-E61E802242BF}"/>
          </ac:picMkLst>
        </pc:picChg>
      </pc:sldChg>
      <pc:sldChg chg="modSp mod">
        <pc:chgData name="Maarja Tinn" userId="d90712de-f767-4aca-b92c-35ae82da0cfe" providerId="ADAL" clId="{21FE5D2E-0E72-4071-B784-46314F0D326C}" dt="2025-05-22T13:40:13.299" v="478" actId="20577"/>
        <pc:sldMkLst>
          <pc:docMk/>
          <pc:sldMk cId="0" sldId="258"/>
        </pc:sldMkLst>
        <pc:spChg chg="mod">
          <ac:chgData name="Maarja Tinn" userId="d90712de-f767-4aca-b92c-35ae82da0cfe" providerId="ADAL" clId="{21FE5D2E-0E72-4071-B784-46314F0D326C}" dt="2025-05-22T13:36:15.259" v="390" actId="14100"/>
          <ac:spMkLst>
            <pc:docMk/>
            <pc:sldMk cId="0" sldId="258"/>
            <ac:spMk id="88" creationId="{00000000-0000-0000-0000-000000000000}"/>
          </ac:spMkLst>
        </pc:spChg>
        <pc:spChg chg="mod">
          <ac:chgData name="Maarja Tinn" userId="d90712de-f767-4aca-b92c-35ae82da0cfe" providerId="ADAL" clId="{21FE5D2E-0E72-4071-B784-46314F0D326C}" dt="2025-05-22T13:40:13.299" v="478" actId="20577"/>
          <ac:spMkLst>
            <pc:docMk/>
            <pc:sldMk cId="0" sldId="258"/>
            <ac:spMk id="89" creationId="{00000000-0000-0000-0000-000000000000}"/>
          </ac:spMkLst>
        </pc:spChg>
        <pc:picChg chg="mod">
          <ac:chgData name="Maarja Tinn" userId="d90712de-f767-4aca-b92c-35ae82da0cfe" providerId="ADAL" clId="{21FE5D2E-0E72-4071-B784-46314F0D326C}" dt="2025-05-22T13:36:18.071" v="391" actId="1076"/>
          <ac:picMkLst>
            <pc:docMk/>
            <pc:sldMk cId="0" sldId="258"/>
            <ac:picMk id="85" creationId="{00000000-0000-0000-0000-000000000000}"/>
          </ac:picMkLst>
        </pc:picChg>
      </pc:sldChg>
      <pc:sldChg chg="modSp mod">
        <pc:chgData name="Maarja Tinn" userId="d90712de-f767-4aca-b92c-35ae82da0cfe" providerId="ADAL" clId="{21FE5D2E-0E72-4071-B784-46314F0D326C}" dt="2025-05-22T13:37:56.512" v="438" actId="20577"/>
        <pc:sldMkLst>
          <pc:docMk/>
          <pc:sldMk cId="0" sldId="259"/>
        </pc:sldMkLst>
        <pc:spChg chg="mod">
          <ac:chgData name="Maarja Tinn" userId="d90712de-f767-4aca-b92c-35ae82da0cfe" providerId="ADAL" clId="{21FE5D2E-0E72-4071-B784-46314F0D326C}" dt="2025-05-22T13:37:56.512" v="438" actId="20577"/>
          <ac:spMkLst>
            <pc:docMk/>
            <pc:sldMk cId="0" sldId="259"/>
            <ac:spMk id="98" creationId="{00000000-0000-0000-0000-000000000000}"/>
          </ac:spMkLst>
        </pc:spChg>
      </pc:sldChg>
      <pc:sldChg chg="modSp mod">
        <pc:chgData name="Maarja Tinn" userId="d90712de-f767-4aca-b92c-35ae82da0cfe" providerId="ADAL" clId="{21FE5D2E-0E72-4071-B784-46314F0D326C}" dt="2025-05-22T13:39:04.293" v="441" actId="6549"/>
        <pc:sldMkLst>
          <pc:docMk/>
          <pc:sldMk cId="0" sldId="261"/>
        </pc:sldMkLst>
        <pc:spChg chg="mod">
          <ac:chgData name="Maarja Tinn" userId="d90712de-f767-4aca-b92c-35ae82da0cfe" providerId="ADAL" clId="{21FE5D2E-0E72-4071-B784-46314F0D326C}" dt="2025-05-22T13:39:04.293" v="441" actId="6549"/>
          <ac:spMkLst>
            <pc:docMk/>
            <pc:sldMk cId="0" sldId="261"/>
            <ac:spMk id="114" creationId="{00000000-0000-0000-0000-000000000000}"/>
          </ac:spMkLst>
        </pc:spChg>
      </pc:sldChg>
      <pc:sldChg chg="modSp mod">
        <pc:chgData name="Maarja Tinn" userId="d90712de-f767-4aca-b92c-35ae82da0cfe" providerId="ADAL" clId="{21FE5D2E-0E72-4071-B784-46314F0D326C}" dt="2025-05-22T13:38:41.827" v="440" actId="20577"/>
        <pc:sldMkLst>
          <pc:docMk/>
          <pc:sldMk cId="0" sldId="262"/>
        </pc:sldMkLst>
        <pc:spChg chg="mod">
          <ac:chgData name="Maarja Tinn" userId="d90712de-f767-4aca-b92c-35ae82da0cfe" providerId="ADAL" clId="{21FE5D2E-0E72-4071-B784-46314F0D326C}" dt="2025-05-22T13:38:33.790" v="439" actId="6549"/>
          <ac:spMkLst>
            <pc:docMk/>
            <pc:sldMk cId="0" sldId="262"/>
            <ac:spMk id="128" creationId="{00000000-0000-0000-0000-000000000000}"/>
          </ac:spMkLst>
        </pc:spChg>
        <pc:spChg chg="mod">
          <ac:chgData name="Maarja Tinn" userId="d90712de-f767-4aca-b92c-35ae82da0cfe" providerId="ADAL" clId="{21FE5D2E-0E72-4071-B784-46314F0D326C}" dt="2025-05-22T13:38:41.827" v="440" actId="20577"/>
          <ac:spMkLst>
            <pc:docMk/>
            <pc:sldMk cId="0" sldId="262"/>
            <ac:spMk id="130" creationId="{00000000-0000-0000-0000-000000000000}"/>
          </ac:spMkLst>
        </pc:spChg>
      </pc:sldChg>
      <pc:sldChg chg="addSp modSp mod modClrScheme chgLayout">
        <pc:chgData name="Maarja Tinn" userId="d90712de-f767-4aca-b92c-35ae82da0cfe" providerId="ADAL" clId="{21FE5D2E-0E72-4071-B784-46314F0D326C}" dt="2025-05-22T13:26:31.571" v="279" actId="20577"/>
        <pc:sldMkLst>
          <pc:docMk/>
          <pc:sldMk cId="0" sldId="264"/>
        </pc:sldMkLst>
        <pc:spChg chg="mod">
          <ac:chgData name="Maarja Tinn" userId="d90712de-f767-4aca-b92c-35ae82da0cfe" providerId="ADAL" clId="{21FE5D2E-0E72-4071-B784-46314F0D326C}" dt="2025-05-22T13:25:13.122" v="150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Maarja Tinn" userId="d90712de-f767-4aca-b92c-35ae82da0cfe" providerId="ADAL" clId="{21FE5D2E-0E72-4071-B784-46314F0D326C}" dt="2025-05-22T13:26:31.571" v="279" actId="20577"/>
          <ac:spMkLst>
            <pc:docMk/>
            <pc:sldMk cId="0" sldId="264"/>
            <ac:spMk id="3" creationId="{00000000-0000-0000-0000-000000000000}"/>
          </ac:spMkLst>
        </pc:spChg>
        <pc:picChg chg="add mod">
          <ac:chgData name="Maarja Tinn" userId="d90712de-f767-4aca-b92c-35ae82da0cfe" providerId="ADAL" clId="{21FE5D2E-0E72-4071-B784-46314F0D326C}" dt="2025-05-22T13:22:54.263" v="89" actId="26606"/>
          <ac:picMkLst>
            <pc:docMk/>
            <pc:sldMk cId="0" sldId="264"/>
            <ac:picMk id="1026" creationId="{06FD2A22-9DAA-3F39-C878-15C6B10FDFF3}"/>
          </ac:picMkLst>
        </pc:picChg>
      </pc:sldChg>
      <pc:sldChg chg="addSp modSp del mod modClrScheme chgLayout">
        <pc:chgData name="Maarja Tinn" userId="d90712de-f767-4aca-b92c-35ae82da0cfe" providerId="ADAL" clId="{21FE5D2E-0E72-4071-B784-46314F0D326C}" dt="2025-05-22T13:41:40.475" v="479" actId="47"/>
        <pc:sldMkLst>
          <pc:docMk/>
          <pc:sldMk cId="0" sldId="265"/>
        </pc:sldMkLst>
        <pc:spChg chg="mod">
          <ac:chgData name="Maarja Tinn" userId="d90712de-f767-4aca-b92c-35ae82da0cfe" providerId="ADAL" clId="{21FE5D2E-0E72-4071-B784-46314F0D326C}" dt="2025-05-22T13:33:59.809" v="339" actId="26606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Maarja Tinn" userId="d90712de-f767-4aca-b92c-35ae82da0cfe" providerId="ADAL" clId="{21FE5D2E-0E72-4071-B784-46314F0D326C}" dt="2025-05-22T13:33:59.809" v="339" actId="26606"/>
          <ac:spMkLst>
            <pc:docMk/>
            <pc:sldMk cId="0" sldId="265"/>
            <ac:spMk id="3" creationId="{00000000-0000-0000-0000-000000000000}"/>
          </ac:spMkLst>
        </pc:spChg>
        <pc:picChg chg="add mod">
          <ac:chgData name="Maarja Tinn" userId="d90712de-f767-4aca-b92c-35ae82da0cfe" providerId="ADAL" clId="{21FE5D2E-0E72-4071-B784-46314F0D326C}" dt="2025-05-22T13:33:59.809" v="339" actId="26606"/>
          <ac:picMkLst>
            <pc:docMk/>
            <pc:sldMk cId="0" sldId="265"/>
            <ac:picMk id="2050" creationId="{4E0CB6EB-66B7-085C-D4EE-5EDCE2DB5BE3}"/>
          </ac:picMkLst>
        </pc:picChg>
      </pc:sldChg>
    </pc:docChg>
  </pc:docChgLst>
  <pc:docChgLst>
    <pc:chgData name="Maarja Tinn" userId="d90712de-f767-4aca-b92c-35ae82da0cfe" providerId="ADAL" clId="{FED4F9A5-CFE8-4FA1-B5C0-8B2F8CBEC95A}"/>
    <pc:docChg chg="undo custSel delSld modSld">
      <pc:chgData name="Maarja Tinn" userId="d90712de-f767-4aca-b92c-35ae82da0cfe" providerId="ADAL" clId="{FED4F9A5-CFE8-4FA1-B5C0-8B2F8CBEC95A}" dt="2025-05-22T13:13:23.241" v="4" actId="47"/>
      <pc:docMkLst>
        <pc:docMk/>
      </pc:docMkLst>
      <pc:sldChg chg="modSp mod">
        <pc:chgData name="Maarja Tinn" userId="d90712de-f767-4aca-b92c-35ae82da0cfe" providerId="ADAL" clId="{FED4F9A5-CFE8-4FA1-B5C0-8B2F8CBEC95A}" dt="2025-05-22T13:13:03.042" v="2"/>
        <pc:sldMkLst>
          <pc:docMk/>
          <pc:sldMk cId="0" sldId="256"/>
        </pc:sldMkLst>
        <pc:spChg chg="mod">
          <ac:chgData name="Maarja Tinn" userId="d90712de-f767-4aca-b92c-35ae82da0cfe" providerId="ADAL" clId="{FED4F9A5-CFE8-4FA1-B5C0-8B2F8CBEC95A}" dt="2025-05-22T13:13:03.042" v="2"/>
          <ac:spMkLst>
            <pc:docMk/>
            <pc:sldMk cId="0" sldId="256"/>
            <ac:spMk id="71" creationId="{00000000-0000-0000-0000-000000000000}"/>
          </ac:spMkLst>
        </pc:spChg>
      </pc:sldChg>
      <pc:sldChg chg="del">
        <pc:chgData name="Maarja Tinn" userId="d90712de-f767-4aca-b92c-35ae82da0cfe" providerId="ADAL" clId="{FED4F9A5-CFE8-4FA1-B5C0-8B2F8CBEC95A}" dt="2025-05-22T13:13:14.268" v="3" actId="47"/>
        <pc:sldMkLst>
          <pc:docMk/>
          <pc:sldMk cId="2255318949" sldId="264"/>
        </pc:sldMkLst>
      </pc:sldChg>
      <pc:sldChg chg="del">
        <pc:chgData name="Maarja Tinn" userId="d90712de-f767-4aca-b92c-35ae82da0cfe" providerId="ADAL" clId="{FED4F9A5-CFE8-4FA1-B5C0-8B2F8CBEC95A}" dt="2025-05-22T13:13:23.241" v="4" actId="47"/>
        <pc:sldMkLst>
          <pc:docMk/>
          <pc:sldMk cId="115598595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9985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lab Black"/>
              <a:buNone/>
              <a:defRPr sz="6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1850" y="418623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633546" y="6187588"/>
            <a:ext cx="3276600" cy="6810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94107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610100" y="6176963"/>
            <a:ext cx="3213100" cy="6810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94107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610100" y="6176963"/>
            <a:ext cx="3213100" cy="6810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94107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610100" y="6176963"/>
            <a:ext cx="3213100" cy="6810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94107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">
  <p:cSld name="Tiitelslaid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lab Black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dt" idx="10"/>
          </p:nvPr>
        </p:nvSpPr>
        <p:spPr>
          <a:xfrm>
            <a:off x="8382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ftr" idx="11"/>
          </p:nvPr>
        </p:nvSpPr>
        <p:spPr>
          <a:xfrm>
            <a:off x="4610100" y="6176963"/>
            <a:ext cx="3213100" cy="6810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94107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610100" y="6176963"/>
            <a:ext cx="3213100" cy="6810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94107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610100" y="6176963"/>
            <a:ext cx="3213100" cy="6810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94107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Roboto Slab Black"/>
              <a:buNone/>
              <a:defRPr sz="4400" b="0" i="0" u="none" strike="noStrike" cap="none">
                <a:solidFill>
                  <a:schemeClr val="accent2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610100" y="6176963"/>
            <a:ext cx="3213100" cy="6810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9410700" y="6176963"/>
            <a:ext cx="19431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/>
          <p:nvPr/>
        </p:nvSpPr>
        <p:spPr>
          <a:xfrm>
            <a:off x="18200549" y="5172366"/>
            <a:ext cx="681000" cy="48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17519511" y="5693595"/>
            <a:ext cx="681000" cy="48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16852388" y="6214824"/>
            <a:ext cx="681000" cy="48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16171350" y="6736053"/>
            <a:ext cx="681000" cy="19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-10875845" y="2582022"/>
            <a:ext cx="7123355" cy="75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Slab Black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teema1</a:t>
            </a:r>
            <a:endParaRPr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 amt="52000"/>
          </a:blip>
          <a:srcRect r="24156"/>
          <a:stretch/>
        </p:blipFill>
        <p:spPr>
          <a:xfrm>
            <a:off x="2470225" y="0"/>
            <a:ext cx="972177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 rot="2308832">
            <a:off x="3370763" y="413667"/>
            <a:ext cx="8190776" cy="6864956"/>
          </a:xfrm>
          <a:prstGeom prst="rtTriangle">
            <a:avLst/>
          </a:prstGeom>
          <a:solidFill>
            <a:srgbClr val="EEEEEE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"/>
          <p:cNvSpPr/>
          <p:nvPr/>
        </p:nvSpPr>
        <p:spPr>
          <a:xfrm>
            <a:off x="0" y="-169400"/>
            <a:ext cx="5990100" cy="7027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title"/>
          </p:nvPr>
        </p:nvSpPr>
        <p:spPr>
          <a:xfrm>
            <a:off x="419100" y="1995660"/>
            <a:ext cx="5990100" cy="13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Roboto Slab Black"/>
              <a:buNone/>
            </a:pPr>
            <a:r>
              <a:rPr lang="fi-FI" sz="4000" dirty="0" err="1">
                <a:latin typeface="Roboto Slab Black"/>
                <a:ea typeface="Roboto Slab Black"/>
                <a:cs typeface="Roboto Slab Black"/>
                <a:sym typeface="Roboto Slab Black"/>
              </a:rPr>
              <a:t>Soolise</a:t>
            </a:r>
            <a:r>
              <a:rPr lang="fi-FI" sz="4000" dirty="0">
                <a:latin typeface="Roboto Slab Black"/>
                <a:ea typeface="Roboto Slab Black"/>
                <a:cs typeface="Roboto Slab Black"/>
                <a:sym typeface="Roboto Slab Black"/>
              </a:rPr>
              <a:t> </a:t>
            </a:r>
            <a:r>
              <a:rPr lang="fi-FI" sz="4000" dirty="0" err="1">
                <a:latin typeface="Roboto Slab Black"/>
                <a:ea typeface="Roboto Slab Black"/>
                <a:cs typeface="Roboto Slab Black"/>
                <a:sym typeface="Roboto Slab Black"/>
              </a:rPr>
              <a:t>väärinfo</a:t>
            </a:r>
            <a:r>
              <a:rPr lang="fi-FI" sz="4000" dirty="0">
                <a:latin typeface="Roboto Slab Black"/>
                <a:ea typeface="Roboto Slab Black"/>
                <a:cs typeface="Roboto Slab Black"/>
                <a:sym typeface="Roboto Slab Black"/>
              </a:rPr>
              <a:t> </a:t>
            </a:r>
            <a:r>
              <a:rPr lang="fi-FI" sz="4000" dirty="0" err="1">
                <a:latin typeface="Roboto Slab Black"/>
                <a:ea typeface="Roboto Slab Black"/>
                <a:cs typeface="Roboto Slab Black"/>
                <a:sym typeface="Roboto Slab Black"/>
              </a:rPr>
              <a:t>levik</a:t>
            </a:r>
            <a:r>
              <a:rPr lang="fi-FI" sz="4000" dirty="0">
                <a:latin typeface="Roboto Slab Black"/>
                <a:ea typeface="Roboto Slab Black"/>
                <a:cs typeface="Roboto Slab Black"/>
                <a:sym typeface="Roboto Slab Black"/>
              </a:rPr>
              <a:t>: </a:t>
            </a:r>
            <a:r>
              <a:rPr lang="fi-FI" sz="4000" dirty="0" err="1">
                <a:latin typeface="Roboto Slab Black"/>
                <a:ea typeface="Roboto Slab Black"/>
                <a:cs typeface="Roboto Slab Black"/>
                <a:sym typeface="Roboto Slab Black"/>
              </a:rPr>
              <a:t>ohud</a:t>
            </a:r>
            <a:r>
              <a:rPr lang="fi-FI" sz="4000" dirty="0">
                <a:latin typeface="Roboto Slab Black"/>
                <a:ea typeface="Roboto Slab Black"/>
                <a:cs typeface="Roboto Slab Black"/>
                <a:sym typeface="Roboto Slab Black"/>
              </a:rPr>
              <a:t> </a:t>
            </a:r>
            <a:r>
              <a:rPr lang="fi-FI" sz="4000" dirty="0" err="1">
                <a:latin typeface="Roboto Slab Black"/>
                <a:ea typeface="Roboto Slab Black"/>
                <a:cs typeface="Roboto Slab Black"/>
                <a:sym typeface="Roboto Slab Black"/>
              </a:rPr>
              <a:t>demokraatiale</a:t>
            </a:r>
            <a:endParaRPr lang="fi-FI" sz="4000" dirty="0">
              <a:solidFill>
                <a:schemeClr val="dk1"/>
              </a:solidFill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485700" y="3961463"/>
            <a:ext cx="5856900" cy="134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Maarja Tinn</a:t>
            </a:r>
            <a:endParaRPr lang="et-EE" sz="28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23.05.2025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74;p1"/>
          <p:cNvSpPr txBox="1">
            <a:spLocks noGrp="1"/>
          </p:cNvSpPr>
          <p:nvPr>
            <p:ph type="ftr" idx="11"/>
          </p:nvPr>
        </p:nvSpPr>
        <p:spPr>
          <a:xfrm>
            <a:off x="4593150" y="6055053"/>
            <a:ext cx="3213000" cy="6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PRAXIS | MÕTTEKODA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Roboto Slab Black"/>
              <a:buNone/>
            </a:pPr>
            <a:r>
              <a:rPr lang="et-EE" dirty="0"/>
              <a:t>Ettekande lähtealused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A4F1F-7B73-2BD8-ECDE-E61E8022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2" r="6184" b="-3"/>
          <a:stretch>
            <a:fillRect/>
          </a:stretch>
        </p:blipFill>
        <p:spPr>
          <a:xfrm>
            <a:off x="838200" y="1881188"/>
            <a:ext cx="3040379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>
            <a:spLocks noGrp="1"/>
          </p:cNvSpPr>
          <p:nvPr>
            <p:ph type="body" idx="4294967295"/>
          </p:nvPr>
        </p:nvSpPr>
        <p:spPr>
          <a:xfrm>
            <a:off x="4259579" y="1881188"/>
            <a:ext cx="7094220" cy="4352544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b="0" i="0" u="none" strike="noStrike" cap="none" dirty="0" err="1">
                <a:solidFill>
                  <a:schemeClr val="accent2"/>
                </a:solidFill>
              </a:rPr>
              <a:t>Uuring</a:t>
            </a:r>
            <a:endParaRPr lang="en-US" b="0" i="0" u="none" strike="noStrike" cap="none" dirty="0">
              <a:solidFill>
                <a:schemeClr val="accent2"/>
              </a:solidFill>
            </a:endParaRPr>
          </a:p>
          <a:p>
            <a:pPr marL="685800" lvl="1" indent="-190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accent2"/>
                </a:solidFill>
              </a:rPr>
              <a:t>"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Alfamehed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 ja 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lillekesed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: 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misogüünia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 ja 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seksismi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normaliseerumine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 Eesti 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meediapildis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"</a:t>
            </a:r>
          </a:p>
          <a:p>
            <a:pPr marL="685800" lvl="1" indent="-190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Meedia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t-EE" sz="2800" dirty="0">
                <a:solidFill>
                  <a:schemeClr val="accent2"/>
                </a:solidFill>
              </a:rPr>
              <a:t>– 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aktiivne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väärtuste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 ja 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normide</a:t>
            </a:r>
            <a:r>
              <a:rPr lang="en-US" sz="28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0" i="0" u="none" strike="noStrike" cap="none" dirty="0" err="1">
                <a:solidFill>
                  <a:schemeClr val="accent2"/>
                </a:solidFill>
              </a:rPr>
              <a:t>kujundaja</a:t>
            </a:r>
            <a:endParaRPr lang="en-US" sz="2800" b="0" i="0" u="none" strike="noStrike" cap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l="-5113" r="47655"/>
          <a:stretch/>
        </p:blipFill>
        <p:spPr>
          <a:xfrm>
            <a:off x="5886900" y="0"/>
            <a:ext cx="656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/>
          <p:nvPr/>
        </p:nvSpPr>
        <p:spPr>
          <a:xfrm>
            <a:off x="4722089" y="138719"/>
            <a:ext cx="1232700" cy="234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rot="7089719" flipH="1">
            <a:off x="4480658" y="-284781"/>
            <a:ext cx="8145716" cy="7438027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281075" y="591531"/>
            <a:ext cx="933456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 Slab Black"/>
              <a:buNone/>
            </a:pP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meedia</a:t>
            </a:r>
            <a:r>
              <a:rPr lang="en-US" dirty="0"/>
              <a:t> </a:t>
            </a:r>
            <a:r>
              <a:rPr lang="en-US" dirty="0" err="1"/>
              <a:t>mõjutab</a:t>
            </a:r>
            <a:r>
              <a:rPr lang="en-US" dirty="0"/>
              <a:t> </a:t>
            </a:r>
            <a:r>
              <a:rPr lang="en-US" dirty="0" err="1"/>
              <a:t>soolisi</a:t>
            </a:r>
            <a:r>
              <a:rPr lang="en-US" dirty="0"/>
              <a:t> </a:t>
            </a:r>
            <a:r>
              <a:rPr lang="en-US" dirty="0" err="1"/>
              <a:t>stereotüüpe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boto Slab Black"/>
              <a:buNone/>
            </a:pPr>
            <a:endParaRPr dirty="0"/>
          </a:p>
        </p:txBody>
      </p:sp>
      <p:sp>
        <p:nvSpPr>
          <p:cNvPr id="89" name="Google Shape;89;p3"/>
          <p:cNvSpPr txBox="1">
            <a:spLocks noGrp="1"/>
          </p:cNvSpPr>
          <p:nvPr>
            <p:ph type="body" idx="1"/>
          </p:nvPr>
        </p:nvSpPr>
        <p:spPr>
          <a:xfrm>
            <a:off x="281075" y="191526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Meedia</a:t>
            </a:r>
            <a:r>
              <a:rPr lang="en-US" b="1" dirty="0"/>
              <a:t> roll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Kujundab</a:t>
            </a:r>
            <a:r>
              <a:rPr lang="en-US" dirty="0"/>
              <a:t> </a:t>
            </a:r>
            <a:r>
              <a:rPr lang="en-US" b="1" dirty="0" err="1"/>
              <a:t>ootusi</a:t>
            </a:r>
            <a:r>
              <a:rPr lang="en-US" dirty="0"/>
              <a:t> </a:t>
            </a:r>
            <a:r>
              <a:rPr lang="en-US" dirty="0" err="1"/>
              <a:t>soo</a:t>
            </a:r>
            <a:r>
              <a:rPr lang="en-US" dirty="0"/>
              <a:t> </a:t>
            </a:r>
            <a:r>
              <a:rPr lang="en-US" dirty="0" err="1"/>
              <a:t>osas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Näited</a:t>
            </a:r>
            <a:r>
              <a:rPr lang="en-US" dirty="0"/>
              <a:t>: </a:t>
            </a:r>
            <a:r>
              <a:rPr lang="en-US" dirty="0" err="1"/>
              <a:t>filmid</a:t>
            </a:r>
            <a:r>
              <a:rPr lang="en-US" dirty="0"/>
              <a:t>, </a:t>
            </a:r>
            <a:r>
              <a:rPr lang="en-US" dirty="0" err="1"/>
              <a:t>sarjad</a:t>
            </a:r>
            <a:r>
              <a:rPr lang="en-US" dirty="0"/>
              <a:t>, </a:t>
            </a:r>
            <a:r>
              <a:rPr lang="en-US" dirty="0" err="1"/>
              <a:t>raamatud</a:t>
            </a:r>
            <a:r>
              <a:rPr lang="en-US" dirty="0"/>
              <a:t> ja </a:t>
            </a:r>
            <a:r>
              <a:rPr lang="en-US" dirty="0" err="1"/>
              <a:t>sotsiaalmeedia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Stereotüüpide</a:t>
            </a:r>
            <a:r>
              <a:rPr lang="en-US" b="1" dirty="0"/>
              <a:t> </a:t>
            </a:r>
            <a:r>
              <a:rPr lang="en-US" b="1" dirty="0" err="1"/>
              <a:t>näited</a:t>
            </a:r>
            <a:endParaRPr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Mehed</a:t>
            </a:r>
            <a:r>
              <a:rPr lang="en-US" dirty="0"/>
              <a:t>: </a:t>
            </a:r>
            <a:r>
              <a:rPr lang="et-EE" dirty="0"/>
              <a:t>juhid</a:t>
            </a:r>
            <a:r>
              <a:rPr lang="en-US" dirty="0"/>
              <a:t>, </a:t>
            </a:r>
            <a:r>
              <a:rPr lang="et-EE" dirty="0"/>
              <a:t>tasakaalukad</a:t>
            </a:r>
            <a:r>
              <a:rPr lang="en-US" dirty="0"/>
              <a:t>, </a:t>
            </a:r>
            <a:r>
              <a:rPr lang="en-US" dirty="0" err="1"/>
              <a:t>iseseisvad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Naised</a:t>
            </a:r>
            <a:r>
              <a:rPr lang="en-US" dirty="0"/>
              <a:t>: </a:t>
            </a:r>
            <a:r>
              <a:rPr lang="en-US" dirty="0" err="1"/>
              <a:t>võrgutajad</a:t>
            </a:r>
            <a:r>
              <a:rPr lang="en-US" dirty="0"/>
              <a:t>, </a:t>
            </a:r>
            <a:r>
              <a:rPr lang="en-US" dirty="0" err="1"/>
              <a:t>hädalised</a:t>
            </a:r>
            <a:r>
              <a:rPr lang="en-US" dirty="0"/>
              <a:t>, </a:t>
            </a:r>
            <a:r>
              <a:rPr lang="et-EE" dirty="0"/>
              <a:t>manipulaatorid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Tulemused</a:t>
            </a:r>
            <a:endParaRPr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Kinnistuvad</a:t>
            </a:r>
            <a:r>
              <a:rPr lang="en-US" dirty="0"/>
              <a:t> </a:t>
            </a:r>
            <a:r>
              <a:rPr lang="en-US" dirty="0" err="1"/>
              <a:t>ootused</a:t>
            </a:r>
            <a:r>
              <a:rPr lang="en-US" dirty="0"/>
              <a:t>, et </a:t>
            </a:r>
            <a:r>
              <a:rPr lang="en-US" dirty="0" err="1"/>
              <a:t>mehed</a:t>
            </a:r>
            <a:r>
              <a:rPr lang="en-US" dirty="0"/>
              <a:t> </a:t>
            </a:r>
            <a:r>
              <a:rPr lang="en-US" dirty="0" err="1"/>
              <a:t>peavad</a:t>
            </a:r>
            <a:r>
              <a:rPr lang="en-US" dirty="0"/>
              <a:t> </a:t>
            </a:r>
            <a:r>
              <a:rPr lang="en-US" dirty="0" err="1"/>
              <a:t>olema</a:t>
            </a: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 dirty="0" err="1"/>
              <a:t>kõikvõimsad</a:t>
            </a:r>
            <a:r>
              <a:rPr lang="en-US" sz="2400" dirty="0"/>
              <a:t> ja </a:t>
            </a:r>
            <a:r>
              <a:rPr lang="en-US" sz="2400" dirty="0" err="1"/>
              <a:t>naised</a:t>
            </a:r>
            <a:r>
              <a:rPr lang="en-US" sz="2400" dirty="0"/>
              <a:t> </a:t>
            </a:r>
            <a:r>
              <a:rPr lang="en-US" sz="2400" dirty="0" err="1"/>
              <a:t>sõltuvad</a:t>
            </a:r>
            <a:r>
              <a:rPr lang="en-US" sz="2400" dirty="0"/>
              <a:t> </a:t>
            </a:r>
            <a:r>
              <a:rPr lang="en-US" sz="2400" dirty="0" err="1"/>
              <a:t>meestest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l="11015" r="25749"/>
          <a:stretch/>
        </p:blipFill>
        <p:spPr>
          <a:xfrm>
            <a:off x="-412750" y="0"/>
            <a:ext cx="433670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/>
          <p:nvPr/>
        </p:nvSpPr>
        <p:spPr>
          <a:xfrm rot="-3980065" flipH="1">
            <a:off x="-1035419" y="165490"/>
            <a:ext cx="7476876" cy="6527021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2019173" y="1815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Roboto Slab Black"/>
              <a:buNone/>
            </a:pPr>
            <a:r>
              <a:rPr lang="en-US" b="1"/>
              <a:t>Mis on seksism ja misogüünia?</a:t>
            </a:r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2389500" y="1122300"/>
            <a:ext cx="11475600" cy="18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 err="1"/>
              <a:t>Seksism</a:t>
            </a:r>
            <a:r>
              <a:rPr lang="en-US" b="1" dirty="0"/>
              <a:t>: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Teatud </a:t>
            </a:r>
            <a:r>
              <a:rPr lang="en-US" sz="2000" dirty="0" err="1"/>
              <a:t>arusaam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n-US" sz="2000" dirty="0" err="1"/>
              <a:t>käitumine</a:t>
            </a:r>
            <a:r>
              <a:rPr lang="en-US" sz="2000" dirty="0"/>
              <a:t>, mis </a:t>
            </a:r>
            <a:r>
              <a:rPr lang="en-US" sz="2000" dirty="0" err="1"/>
              <a:t>annab</a:t>
            </a:r>
            <a:r>
              <a:rPr lang="en-US" sz="2000" dirty="0"/>
              <a:t> </a:t>
            </a:r>
            <a:r>
              <a:rPr lang="en-US" sz="2000" dirty="0" err="1"/>
              <a:t>edasi</a:t>
            </a:r>
            <a:r>
              <a:rPr lang="en-US" sz="2000" dirty="0"/>
              <a:t> </a:t>
            </a:r>
            <a:r>
              <a:rPr lang="en-US" sz="2000" dirty="0" err="1"/>
              <a:t>negatiivset</a:t>
            </a:r>
            <a:r>
              <a:rPr lang="en-US" sz="2000" dirty="0"/>
              <a:t> </a:t>
            </a:r>
            <a:r>
              <a:rPr lang="en-US" sz="2000" dirty="0" err="1"/>
              <a:t>suhtumist</a:t>
            </a:r>
            <a:r>
              <a:rPr lang="en-US" sz="2000" dirty="0"/>
              <a:t> </a:t>
            </a:r>
            <a:endParaRPr sz="2000" dirty="0"/>
          </a:p>
          <a:p>
            <a:pPr marL="685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soo</a:t>
            </a:r>
            <a:r>
              <a:rPr lang="en-US" sz="2000" dirty="0"/>
              <a:t> </a:t>
            </a:r>
            <a:r>
              <a:rPr lang="en-US" sz="2000" dirty="0" err="1"/>
              <a:t>alusel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 err="1"/>
              <a:t>Näited</a:t>
            </a:r>
            <a:r>
              <a:rPr lang="en-US" sz="2000" dirty="0"/>
              <a:t>:</a:t>
            </a:r>
            <a:endParaRPr dirty="0"/>
          </a:p>
          <a:p>
            <a:pPr marL="16002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Naispoliitikute</a:t>
            </a:r>
            <a:r>
              <a:rPr lang="en-US" dirty="0"/>
              <a:t> </a:t>
            </a:r>
            <a:r>
              <a:rPr lang="en-US" dirty="0" err="1"/>
              <a:t>välimuse</a:t>
            </a:r>
            <a:r>
              <a:rPr lang="en-US" dirty="0"/>
              <a:t> </a:t>
            </a:r>
            <a:r>
              <a:rPr lang="en-US" dirty="0" err="1"/>
              <a:t>kritiseerimine</a:t>
            </a:r>
            <a:endParaRPr dirty="0"/>
          </a:p>
          <a:p>
            <a:pPr marL="16002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emotsionaalsuse</a:t>
            </a:r>
            <a:r>
              <a:rPr lang="en-US" dirty="0"/>
              <a:t> </a:t>
            </a:r>
            <a:r>
              <a:rPr lang="en-US" dirty="0" err="1"/>
              <a:t>nimetamine</a:t>
            </a:r>
            <a:r>
              <a:rPr lang="en-US" dirty="0"/>
              <a:t> </a:t>
            </a:r>
            <a:r>
              <a:rPr lang="en-US" dirty="0" err="1"/>
              <a:t>kirglikkuseks</a:t>
            </a:r>
            <a:endParaRPr dirty="0"/>
          </a:p>
        </p:txBody>
      </p:sp>
      <p:sp>
        <p:nvSpPr>
          <p:cNvPr id="98" name="Google Shape;98;p4"/>
          <p:cNvSpPr txBox="1"/>
          <p:nvPr/>
        </p:nvSpPr>
        <p:spPr>
          <a:xfrm>
            <a:off x="2982825" y="3152525"/>
            <a:ext cx="90489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-US" sz="2800" b="1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Misogüünia</a:t>
            </a:r>
            <a:r>
              <a:rPr lang="en-US" sz="2800" b="1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:</a:t>
            </a:r>
            <a:endParaRPr sz="28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Ehk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naistevihkamine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Sisuliselt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naiste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karistamine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kes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ei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vasta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soorollidest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tulenevatele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ootustele</a:t>
            </a:r>
            <a:endParaRPr sz="24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Näited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:</a:t>
            </a:r>
            <a:endParaRPr sz="24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Vägivallaähvardused</a:t>
            </a:r>
            <a:r>
              <a:rPr lang="en-US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ja </a:t>
            </a:r>
            <a:r>
              <a:rPr lang="en-US" sz="20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roppused</a:t>
            </a:r>
            <a:endParaRPr lang="et-EE" sz="20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t-EE" sz="20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Süsteemne pisendamine</a:t>
            </a:r>
            <a:endParaRPr sz="28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3474950" y="5267375"/>
            <a:ext cx="87171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-US"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Erinevus?</a:t>
            </a:r>
            <a:endParaRPr sz="2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11430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Char char="•"/>
            </a:pPr>
            <a:r>
              <a:rPr lang="en-US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Misogüünia on seksismist agressiivsem</a:t>
            </a:r>
            <a:endParaRPr sz="2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 amt="68000"/>
          </a:blip>
          <a:srcRect r="35724"/>
          <a:stretch/>
        </p:blipFill>
        <p:spPr>
          <a:xfrm>
            <a:off x="7143592" y="0"/>
            <a:ext cx="555163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/>
          <p:nvPr/>
        </p:nvSpPr>
        <p:spPr>
          <a:xfrm rot="4401514">
            <a:off x="4969081" y="63661"/>
            <a:ext cx="8599378" cy="6984627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Roboto Slab Black"/>
              <a:buNone/>
            </a:pPr>
            <a:r>
              <a:rPr lang="en-US" b="1"/>
              <a:t>Manosfäär</a:t>
            </a:r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605900" y="3301250"/>
            <a:ext cx="85296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Oht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Edendavad kitsaid soorolle ja õhutavad vihkamist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Viinud reaalsete vägivallajuhtumiteni</a:t>
            </a:r>
            <a:endParaRPr/>
          </a:p>
        </p:txBody>
      </p:sp>
      <p:sp>
        <p:nvSpPr>
          <p:cNvPr id="108" name="Google Shape;108;p5"/>
          <p:cNvSpPr txBox="1"/>
          <p:nvPr/>
        </p:nvSpPr>
        <p:spPr>
          <a:xfrm>
            <a:off x="605900" y="1809650"/>
            <a:ext cx="78687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Veebikogukonnad, mis keskenduvad meeste probleemidele, kuid rõhutavad naiste süüd</a:t>
            </a:r>
            <a:endParaRPr sz="2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Platvormid: TikTok, Instagram, Reddit</a:t>
            </a:r>
            <a:endParaRPr sz="2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410071" y="0"/>
            <a:ext cx="108444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Roboto Slab Black"/>
              <a:buNone/>
            </a:pPr>
            <a:r>
              <a:rPr lang="en-US" b="1"/>
              <a:t>Misogüünia professionaliseerumine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410075" y="1193875"/>
            <a:ext cx="10844400" cy="1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 err="1"/>
              <a:t>Misogüüniat</a:t>
            </a:r>
            <a:r>
              <a:rPr lang="en-US" sz="2600" dirty="0"/>
              <a:t> </a:t>
            </a:r>
            <a:r>
              <a:rPr lang="en-US" sz="2600" dirty="0" err="1"/>
              <a:t>kasutatakse</a:t>
            </a:r>
            <a:r>
              <a:rPr lang="en-US" sz="2600" dirty="0"/>
              <a:t> </a:t>
            </a:r>
            <a:r>
              <a:rPr lang="en-US" sz="2600" dirty="0" err="1"/>
              <a:t>karjääri</a:t>
            </a:r>
            <a:r>
              <a:rPr lang="en-US" sz="2600" dirty="0"/>
              <a:t> </a:t>
            </a:r>
            <a:r>
              <a:rPr lang="en-US" sz="2600" dirty="0" err="1"/>
              <a:t>tegemiseks</a:t>
            </a:r>
            <a:r>
              <a:rPr lang="en-US" sz="2600" dirty="0"/>
              <a:t> ja </a:t>
            </a:r>
            <a:r>
              <a:rPr lang="en-US" sz="2600" dirty="0" err="1"/>
              <a:t>raha</a:t>
            </a:r>
            <a:r>
              <a:rPr lang="en-US" sz="2600" dirty="0"/>
              <a:t> </a:t>
            </a:r>
            <a:r>
              <a:rPr lang="en-US" sz="2600" dirty="0" err="1"/>
              <a:t>teenimiseks</a:t>
            </a:r>
            <a:endParaRPr sz="2600" dirty="0"/>
          </a:p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600" b="1" dirty="0" err="1"/>
              <a:t>Manfluencer</a:t>
            </a:r>
            <a:r>
              <a:rPr lang="en-US" sz="2600" dirty="0"/>
              <a:t> – </a:t>
            </a:r>
            <a:r>
              <a:rPr lang="en-US" sz="2600" dirty="0" err="1"/>
              <a:t>sisulooja</a:t>
            </a:r>
            <a:r>
              <a:rPr lang="en-US" sz="2600" dirty="0"/>
              <a:t>, </a:t>
            </a:r>
            <a:r>
              <a:rPr lang="en-US" sz="2600" dirty="0" err="1"/>
              <a:t>kes</a:t>
            </a:r>
            <a:r>
              <a:rPr lang="en-US" sz="2600" dirty="0"/>
              <a:t> </a:t>
            </a:r>
            <a:r>
              <a:rPr lang="en-US" sz="2600" dirty="0" err="1"/>
              <a:t>levitab</a:t>
            </a:r>
            <a:r>
              <a:rPr lang="en-US" sz="2600" b="1" dirty="0"/>
              <a:t> </a:t>
            </a:r>
            <a:r>
              <a:rPr lang="en-US" sz="2600" b="1" dirty="0" err="1"/>
              <a:t>äärmuslikke</a:t>
            </a:r>
            <a:r>
              <a:rPr lang="en-US" sz="2600" b="1" dirty="0"/>
              <a:t> </a:t>
            </a:r>
            <a:r>
              <a:rPr lang="en-US" sz="2600" b="1" dirty="0" err="1"/>
              <a:t>ideid</a:t>
            </a:r>
            <a:r>
              <a:rPr lang="en-US" sz="2600" dirty="0"/>
              <a:t> ja </a:t>
            </a:r>
            <a:r>
              <a:rPr lang="en-US" sz="2600" dirty="0" err="1"/>
              <a:t>stereotüüpe</a:t>
            </a:r>
            <a:r>
              <a:rPr lang="en-US" sz="2600" dirty="0"/>
              <a:t> </a:t>
            </a:r>
            <a:r>
              <a:rPr lang="en-US" sz="2600" dirty="0" err="1"/>
              <a:t>soo</a:t>
            </a:r>
            <a:r>
              <a:rPr lang="en-US" sz="2600" dirty="0"/>
              <a:t> </a:t>
            </a:r>
            <a:r>
              <a:rPr lang="en-US" sz="2600" dirty="0" err="1"/>
              <a:t>teemal</a:t>
            </a:r>
            <a:r>
              <a:rPr lang="en-US" sz="2600" dirty="0"/>
              <a:t> </a:t>
            </a:r>
            <a:r>
              <a:rPr lang="en-US" sz="2600" dirty="0" err="1"/>
              <a:t>ning</a:t>
            </a:r>
            <a:r>
              <a:rPr lang="en-US" sz="2600" dirty="0"/>
              <a:t> </a:t>
            </a:r>
            <a:r>
              <a:rPr lang="en-US" sz="2600" dirty="0" err="1"/>
              <a:t>suunab</a:t>
            </a:r>
            <a:r>
              <a:rPr lang="en-US" sz="2600" dirty="0"/>
              <a:t> </a:t>
            </a:r>
            <a:r>
              <a:rPr lang="en-US" sz="2600" dirty="0" err="1"/>
              <a:t>oma</a:t>
            </a:r>
            <a:r>
              <a:rPr lang="en-US" sz="2600" dirty="0"/>
              <a:t> sisu </a:t>
            </a:r>
            <a:r>
              <a:rPr lang="en-US" sz="2600" dirty="0" err="1"/>
              <a:t>enamasti</a:t>
            </a:r>
            <a:r>
              <a:rPr lang="en-US" sz="2600" dirty="0"/>
              <a:t> </a:t>
            </a:r>
            <a:r>
              <a:rPr lang="en-US" sz="2600" dirty="0" err="1"/>
              <a:t>meestele</a:t>
            </a:r>
            <a:r>
              <a:rPr lang="en-US" sz="2600" dirty="0"/>
              <a:t> </a:t>
            </a:r>
            <a:endParaRPr sz="3400" dirty="0"/>
          </a:p>
        </p:txBody>
      </p:sp>
      <p:pic>
        <p:nvPicPr>
          <p:cNvPr id="115" name="Google Shape;1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75" y="3665112"/>
            <a:ext cx="3033597" cy="2953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997555" y="3057054"/>
            <a:ext cx="16101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Treenerid</a:t>
            </a:r>
            <a:endParaRPr sz="2200" b="1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4464876" y="3057054"/>
            <a:ext cx="27348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Finantsnõustajad</a:t>
            </a:r>
            <a:endParaRPr sz="2200" b="1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536" y="3665112"/>
            <a:ext cx="3033596" cy="295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 l="13464" r="11690"/>
          <a:stretch/>
        </p:blipFill>
        <p:spPr>
          <a:xfrm>
            <a:off x="8365086" y="3665112"/>
            <a:ext cx="3405765" cy="2953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9013760" y="3057050"/>
            <a:ext cx="21084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Elustiiligurud</a:t>
            </a:r>
            <a:endParaRPr sz="2200" b="1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l="12861"/>
          <a:stretch/>
        </p:blipFill>
        <p:spPr>
          <a:xfrm>
            <a:off x="-555000" y="0"/>
            <a:ext cx="52187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/>
          <p:nvPr/>
        </p:nvSpPr>
        <p:spPr>
          <a:xfrm rot="-4207047" flipH="1">
            <a:off x="-1175331" y="370209"/>
            <a:ext cx="9887582" cy="7312768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3303600" y="50"/>
            <a:ext cx="55848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Roboto Slab Black"/>
              <a:buNone/>
            </a:pPr>
            <a:r>
              <a:rPr lang="en-US"/>
              <a:t>Noored ja soorollid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3314725" y="1220850"/>
            <a:ext cx="10515600" cy="1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Igapäevased</a:t>
            </a:r>
            <a:r>
              <a:rPr lang="en-US" dirty="0"/>
              <a:t> </a:t>
            </a:r>
            <a:r>
              <a:rPr lang="en-US" dirty="0" err="1"/>
              <a:t>kokkupuuted</a:t>
            </a:r>
            <a:r>
              <a:rPr lang="en-US" dirty="0"/>
              <a:t> </a:t>
            </a:r>
            <a:r>
              <a:rPr lang="en-US" dirty="0" err="1"/>
              <a:t>kitsaste</a:t>
            </a:r>
            <a:r>
              <a:rPr lang="en-US" dirty="0"/>
              <a:t> </a:t>
            </a:r>
            <a:r>
              <a:rPr lang="en-US" dirty="0" err="1"/>
              <a:t>soorollidega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Kolmanda</a:t>
            </a:r>
            <a:r>
              <a:rPr lang="en-US" dirty="0"/>
              <a:t> </a:t>
            </a:r>
            <a:r>
              <a:rPr lang="en-US" dirty="0" err="1"/>
              <a:t>isiku</a:t>
            </a:r>
            <a:r>
              <a:rPr lang="en-US" dirty="0"/>
              <a:t> </a:t>
            </a:r>
            <a:r>
              <a:rPr lang="en-US" dirty="0" err="1"/>
              <a:t>efekt</a:t>
            </a:r>
            <a:r>
              <a:rPr lang="en-US" dirty="0"/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Uskumus</a:t>
            </a:r>
            <a:r>
              <a:rPr lang="en-US" dirty="0"/>
              <a:t>, et </a:t>
            </a:r>
            <a:r>
              <a:rPr lang="en-US" dirty="0" err="1"/>
              <a:t>sotsiaalmeedia</a:t>
            </a:r>
            <a:r>
              <a:rPr lang="en-US" dirty="0"/>
              <a:t> </a:t>
            </a:r>
            <a:r>
              <a:rPr lang="en-US" dirty="0" err="1"/>
              <a:t>mõjutab</a:t>
            </a:r>
            <a:r>
              <a:rPr lang="en-US" dirty="0"/>
              <a:t> "</a:t>
            </a:r>
            <a:r>
              <a:rPr lang="en-US" dirty="0" err="1"/>
              <a:t>teisi</a:t>
            </a:r>
            <a:r>
              <a:rPr lang="en-US" dirty="0"/>
              <a:t>", </a:t>
            </a:r>
            <a:r>
              <a:rPr lang="en-US" dirty="0" err="1"/>
              <a:t>mitte</a:t>
            </a:r>
            <a:r>
              <a:rPr lang="en-US" dirty="0"/>
              <a:t> mind</a:t>
            </a:r>
            <a:endParaRPr dirty="0"/>
          </a:p>
        </p:txBody>
      </p:sp>
      <p:sp>
        <p:nvSpPr>
          <p:cNvPr id="129" name="Google Shape;129;p7"/>
          <p:cNvSpPr txBox="1"/>
          <p:nvPr/>
        </p:nvSpPr>
        <p:spPr>
          <a:xfrm>
            <a:off x="3798350" y="2651675"/>
            <a:ext cx="8139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i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Doomscrollimine</a:t>
            </a:r>
            <a:r>
              <a:rPr lang="en-US"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:</a:t>
            </a:r>
            <a:endParaRPr sz="2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Algoritmid võimendavad tugevaid emotsioone ja loovad "kõlakambri" efekti</a:t>
            </a:r>
            <a:endParaRPr sz="2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4212050" y="3977375"/>
            <a:ext cx="7874100" cy="2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Noorte </a:t>
            </a:r>
            <a:r>
              <a:rPr lang="en-US" sz="28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kriitika</a:t>
            </a:r>
            <a:r>
              <a:rPr lang="en-US" sz="28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:</a:t>
            </a:r>
            <a:endParaRPr sz="28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Normide</a:t>
            </a:r>
            <a:r>
              <a:rPr lang="en-US" sz="24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kehtestajad</a:t>
            </a:r>
            <a:r>
              <a:rPr lang="en-US" sz="24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on </a:t>
            </a: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sageli</a:t>
            </a:r>
            <a:r>
              <a:rPr lang="en-US" sz="24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mees-</a:t>
            </a: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sisuloojad</a:t>
            </a:r>
            <a:endParaRPr sz="24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Ootused</a:t>
            </a:r>
            <a:r>
              <a:rPr lang="en-US" sz="28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haridussüsteemile</a:t>
            </a:r>
            <a:endParaRPr sz="28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Rõhk</a:t>
            </a:r>
            <a:r>
              <a:rPr lang="en-US" sz="24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empaatiale</a:t>
            </a:r>
            <a:r>
              <a:rPr lang="en-US" sz="24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mitmekesistele</a:t>
            </a:r>
            <a:r>
              <a:rPr lang="en-US" sz="24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väärtustele</a:t>
            </a:r>
            <a:r>
              <a:rPr lang="en-US" sz="24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ja </a:t>
            </a: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kohalikele</a:t>
            </a:r>
            <a:r>
              <a:rPr lang="en-US" sz="24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eeskujudele</a:t>
            </a:r>
            <a:endParaRPr sz="28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0008" y="0"/>
            <a:ext cx="5629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/>
          <p:nvPr/>
        </p:nvSpPr>
        <p:spPr>
          <a:xfrm rot="-4097933" flipH="1">
            <a:off x="-2123674" y="750589"/>
            <a:ext cx="9101462" cy="5934203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2126175" y="153475"/>
            <a:ext cx="956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Roboto Slab Black"/>
              <a:buNone/>
            </a:pPr>
            <a:r>
              <a:rPr lang="en-US" b="1"/>
              <a:t>Kes lõikab kasu?</a:t>
            </a: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2518800" y="1361200"/>
            <a:ext cx="9673200" cy="4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Manfluencerite roll Eestis: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Võetakse üle rahvusvahelisi manosfääri narratiive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Levitatakse sõnumeid, mis õhutavad soolist konflikti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Miks see probleem on?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Ka passiivne tarbimine mõjutab hoiakuid ja vaateid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Venemaa mõju ja eesmärgid: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Venemaa kasutab sotsiaalmeediat ühiskondlike lõhede ja konfliktide süvendamiseks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Sõda Ukrainas nimetatab Venemaa "võitluseks totalitaarse feminismi vastu"</a:t>
            </a:r>
            <a:endParaRPr/>
          </a:p>
          <a:p>
            <a:pPr marL="1143000" lvl="2" indent="-238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Kohalikud sisuloojad võivad tahtmatult teenida Venemaa eesmärke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dirty="0"/>
              <a:t>Kui </a:t>
            </a:r>
            <a:r>
              <a:rPr lang="et-EE" dirty="0"/>
              <a:t>sõnadest saab tegu </a:t>
            </a:r>
            <a:r>
              <a:rPr dirty="0"/>
              <a:t>– </a:t>
            </a:r>
            <a:r>
              <a:rPr dirty="0" err="1"/>
              <a:t>Soome</a:t>
            </a:r>
            <a:r>
              <a:rPr dirty="0"/>
              <a:t> </a:t>
            </a:r>
            <a:r>
              <a:rPr dirty="0" err="1"/>
              <a:t>näide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38200" y="1881188"/>
            <a:ext cx="5067300" cy="4352544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400" b="0" i="0" u="none" strike="noStrike" cap="none" dirty="0">
                <a:solidFill>
                  <a:schemeClr val="accent2"/>
                </a:solidFill>
              </a:rPr>
              <a:t>21.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mai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2025,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Soome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: 16-aastane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noormees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pussitas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koolis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ainult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tüdrukuid</a:t>
            </a:r>
            <a:endParaRPr lang="en-US" sz="2400" b="0" i="0" u="none" strike="noStrike" cap="none" dirty="0">
              <a:solidFill>
                <a:schemeClr val="accent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b="0" i="0" u="none" strike="noStrike" cap="none" dirty="0">
                <a:solidFill>
                  <a:schemeClr val="accent2"/>
                </a:solidFill>
              </a:rPr>
              <a:t>Tegu </a:t>
            </a:r>
            <a:r>
              <a:rPr lang="en-US" b="0" i="0" u="none" strike="noStrike" cap="none" dirty="0" err="1">
                <a:solidFill>
                  <a:schemeClr val="accent2"/>
                </a:solidFill>
              </a:rPr>
              <a:t>oli</a:t>
            </a:r>
            <a:r>
              <a:rPr lang="en-US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b="0" i="0" u="none" strike="noStrike" cap="none" dirty="0" err="1">
                <a:solidFill>
                  <a:schemeClr val="accent2"/>
                </a:solidFill>
              </a:rPr>
              <a:t>teadlikult</a:t>
            </a:r>
            <a:r>
              <a:rPr lang="en-US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b="0" i="0" u="none" strike="noStrike" cap="none" dirty="0" err="1">
                <a:solidFill>
                  <a:schemeClr val="accent2"/>
                </a:solidFill>
              </a:rPr>
              <a:t>valitud</a:t>
            </a:r>
            <a:r>
              <a:rPr lang="en-US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b="0" i="0" u="none" strike="noStrike" cap="none" dirty="0" err="1">
                <a:solidFill>
                  <a:schemeClr val="accent2"/>
                </a:solidFill>
              </a:rPr>
              <a:t>sihtmärgiga</a:t>
            </a:r>
            <a:endParaRPr lang="en-US" b="0" i="0" u="none" strike="noStrike" cap="none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Sellised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teod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ei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teki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vaakumis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,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vaid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toituvad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vaenukõnest</a:t>
            </a:r>
            <a:r>
              <a:rPr lang="en-US" sz="2400" b="0" i="0" u="none" strike="noStrike" cap="none" dirty="0">
                <a:solidFill>
                  <a:schemeClr val="accent2"/>
                </a:solidFill>
              </a:rPr>
              <a:t> ja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</a:rPr>
              <a:t>misogüüniast</a:t>
            </a:r>
            <a:endParaRPr lang="en-US" sz="2400" b="0" i="0" u="none" strike="noStrike" cap="none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t-EE" sz="2400" dirty="0">
                <a:solidFill>
                  <a:schemeClr val="accent2"/>
                </a:solidFill>
              </a:rPr>
              <a:t>Oht demokraatiale - võrdsus, vabadus, turvalisus</a:t>
            </a:r>
            <a:endParaRPr lang="en-US" sz="2400" b="0" i="0" u="none" strike="noStrike" cap="none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PLAANITUD RÜNNAK: Soome koolipussitaja valis meelega ohvriteks tüdrukud">
            <a:extLst>
              <a:ext uri="{FF2B5EF4-FFF2-40B4-BE49-F238E27FC236}">
                <a16:creationId xmlns:a16="http://schemas.microsoft.com/office/drawing/2014/main" id="{06FD2A22-9DAA-3F39-C878-15C6B10F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r="9916" b="2"/>
          <a:stretch>
            <a:fillRect/>
          </a:stretch>
        </p:blipFill>
        <p:spPr bwMode="auto">
          <a:xfrm>
            <a:off x="6286500" y="1881188"/>
            <a:ext cx="5067300" cy="43525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axi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1D1D1"/>
      </a:accent1>
      <a:accent2>
        <a:srgbClr val="3842C8"/>
      </a:accent2>
      <a:accent3>
        <a:srgbClr val="E78C39"/>
      </a:accent3>
      <a:accent4>
        <a:srgbClr val="D73D83"/>
      </a:accent4>
      <a:accent5>
        <a:srgbClr val="868DEE"/>
      </a:accent5>
      <a:accent6>
        <a:srgbClr val="45E37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359</Words>
  <Application>Microsoft Office PowerPoint</Application>
  <PresentationFormat>Widescreen</PresentationFormat>
  <Paragraphs>71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 Slab</vt:lpstr>
      <vt:lpstr>Arial</vt:lpstr>
      <vt:lpstr>Roboto Slab Black</vt:lpstr>
      <vt:lpstr>Calibri</vt:lpstr>
      <vt:lpstr>Praxis</vt:lpstr>
      <vt:lpstr>Soolise väärinfo levik: ohud demokraatiale</vt:lpstr>
      <vt:lpstr>Ettekande lähtealused</vt:lpstr>
      <vt:lpstr>Kuidas meedia mõjutab soolisi stereotüüpe? </vt:lpstr>
      <vt:lpstr>Mis on seksism ja misogüünia?</vt:lpstr>
      <vt:lpstr>Manosfäär</vt:lpstr>
      <vt:lpstr>Misogüünia professionaliseerumine</vt:lpstr>
      <vt:lpstr>Noored ja soorollid</vt:lpstr>
      <vt:lpstr>Kes lõikab kasu?</vt:lpstr>
      <vt:lpstr>Kui sõnadest saab tegu – Soome näide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Kaur Saarepuu</dc:creator>
  <cp:lastModifiedBy>Maarja Tinn</cp:lastModifiedBy>
  <cp:revision>2</cp:revision>
  <dcterms:created xsi:type="dcterms:W3CDTF">2023-03-23T08:56:48Z</dcterms:created>
  <dcterms:modified xsi:type="dcterms:W3CDTF">2025-05-22T13:41:41Z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0x010100DD3B691B85CD034490698ED44C25386F</vt:lpwstr>
  </property>
  <property fmtid="{D5CDD505-2E9C-101B-9397-08002B2CF9AE}" pid="3" name="MediaServiceImageTags">
    <vt:lpwstr/>
  </property>
</Properties>
</file>