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9144000" cy="6858000"/>
  <p:embeddedFontLst>
    <p:embeddedFont>
      <p:font typeface="Roboto Slab" charset="0"/>
      <p:regular r:id="rId11"/>
      <p:bold r:id="rId12"/>
    </p:embeddedFont>
    <p:embeddedFont>
      <p:font typeface="Roboto Slab Black" charset="0"/>
      <p:bold r:id="rId13"/>
    </p:embeddedFont>
    <p:embeddedFont>
      <p:font typeface="Calibri" pitchFamily="34" charset="0"/>
      <p:regular r:id="rId14"/>
      <p:bold r:id="rId15"/>
      <p:italic r:id="rId16"/>
      <p:boldItalic r:id="rId17"/>
    </p:embeddedFont>
    <p:embeddedFont>
      <p:font typeface="Cambria" pitchFamily="18" charset="0"/>
      <p:regular r:id="rId18"/>
      <p:bold r:id="rId19"/>
      <p:italic r:id="rId20"/>
      <p:boldItalic r:id="rId21"/>
    </p:embeddedFont>
    <p:embeddedFont>
      <p:font typeface="MS Mincho" pitchFamily="49" charset="-128"/>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jrPKzSIedEO6Di3FXyUx2Gmtf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0504C-ED7F-4F02-AD55-887539F75B9F}" v="412" dt="2025-05-22T21:16:09.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64" autoAdjust="0"/>
  </p:normalViewPr>
  <p:slideViewPr>
    <p:cSldViewPr snapToGrid="0">
      <p:cViewPr varScale="1">
        <p:scale>
          <a:sx n="44" d="100"/>
          <a:sy n="44" d="100"/>
        </p:scale>
        <p:origin x="-1716"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28"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rja Tinn" userId="d90712de-f767-4aca-b92c-35ae82da0cfe" providerId="ADAL" clId="{AD00504C-ED7F-4F02-AD55-887539F75B9F}"/>
    <pc:docChg chg="undo custSel delSld modSld">
      <pc:chgData name="Maarja Tinn" userId="d90712de-f767-4aca-b92c-35ae82da0cfe" providerId="ADAL" clId="{AD00504C-ED7F-4F02-AD55-887539F75B9F}" dt="2025-05-22T21:16:39.924" v="929" actId="20577"/>
      <pc:docMkLst>
        <pc:docMk/>
      </pc:docMkLst>
      <pc:sldChg chg="addSp delSp modSp mod">
        <pc:chgData name="Maarja Tinn" userId="d90712de-f767-4aca-b92c-35ae82da0cfe" providerId="ADAL" clId="{AD00504C-ED7F-4F02-AD55-887539F75B9F}" dt="2025-05-22T20:39:40.650" v="307" actId="1035"/>
        <pc:sldMkLst>
          <pc:docMk/>
          <pc:sldMk cId="0" sldId="256"/>
        </pc:sldMkLst>
        <pc:spChg chg="mod">
          <ac:chgData name="Maarja Tinn" userId="d90712de-f767-4aca-b92c-35ae82da0cfe" providerId="ADAL" clId="{AD00504C-ED7F-4F02-AD55-887539F75B9F}" dt="2025-05-22T20:20:55.076" v="2"/>
          <ac:spMkLst>
            <pc:docMk/>
            <pc:sldMk cId="0" sldId="256"/>
            <ac:spMk id="71" creationId="{00000000-0000-0000-0000-000000000000}"/>
          </ac:spMkLst>
        </pc:spChg>
        <pc:picChg chg="del">
          <ac:chgData name="Maarja Tinn" userId="d90712de-f767-4aca-b92c-35ae82da0cfe" providerId="ADAL" clId="{AD00504C-ED7F-4F02-AD55-887539F75B9F}" dt="2025-05-22T20:20:58.901" v="3" actId="478"/>
          <ac:picMkLst>
            <pc:docMk/>
            <pc:sldMk cId="0" sldId="256"/>
            <ac:picMk id="68" creationId="{00000000-0000-0000-0000-000000000000}"/>
          </ac:picMkLst>
        </pc:picChg>
        <pc:picChg chg="add mod">
          <ac:chgData name="Maarja Tinn" userId="d90712de-f767-4aca-b92c-35ae82da0cfe" providerId="ADAL" clId="{AD00504C-ED7F-4F02-AD55-887539F75B9F}" dt="2025-05-22T20:39:40.650" v="307" actId="1035"/>
          <ac:picMkLst>
            <pc:docMk/>
            <pc:sldMk cId="0" sldId="256"/>
            <ac:picMk id="3074" creationId="{4EB78278-0BD4-FF80-6F71-E16985B26E9F}"/>
          </ac:picMkLst>
        </pc:picChg>
      </pc:sldChg>
      <pc:sldChg chg="addSp delSp modSp mod modNotesTx">
        <pc:chgData name="Maarja Tinn" userId="d90712de-f767-4aca-b92c-35ae82da0cfe" providerId="ADAL" clId="{AD00504C-ED7F-4F02-AD55-887539F75B9F}" dt="2025-05-22T20:24:24.944" v="65"/>
        <pc:sldMkLst>
          <pc:docMk/>
          <pc:sldMk cId="0" sldId="257"/>
        </pc:sldMkLst>
        <pc:spChg chg="add">
          <ac:chgData name="Maarja Tinn" userId="d90712de-f767-4aca-b92c-35ae82da0cfe" providerId="ADAL" clId="{AD00504C-ED7F-4F02-AD55-887539F75B9F}" dt="2025-05-22T20:21:31.755" v="5"/>
          <ac:spMkLst>
            <pc:docMk/>
            <pc:sldMk cId="0" sldId="257"/>
            <ac:spMk id="2" creationId="{D1422BA9-163D-B79B-1F20-DFEF1F157CDF}"/>
          </ac:spMkLst>
        </pc:spChg>
        <pc:spChg chg="add mod">
          <ac:chgData name="Maarja Tinn" userId="d90712de-f767-4aca-b92c-35ae82da0cfe" providerId="ADAL" clId="{AD00504C-ED7F-4F02-AD55-887539F75B9F}" dt="2025-05-22T20:21:40.870" v="8"/>
          <ac:spMkLst>
            <pc:docMk/>
            <pc:sldMk cId="0" sldId="257"/>
            <ac:spMk id="3" creationId="{B0DAFBE5-F6C5-82D1-24E6-7E299F89993B}"/>
          </ac:spMkLst>
        </pc:spChg>
        <pc:spChg chg="add mod">
          <ac:chgData name="Maarja Tinn" userId="d90712de-f767-4aca-b92c-35ae82da0cfe" providerId="ADAL" clId="{AD00504C-ED7F-4F02-AD55-887539F75B9F}" dt="2025-05-22T20:22:23.858" v="17"/>
          <ac:spMkLst>
            <pc:docMk/>
            <pc:sldMk cId="0" sldId="257"/>
            <ac:spMk id="4" creationId="{7E5A68CC-434D-09ED-8DFC-A84717CD5915}"/>
          </ac:spMkLst>
        </pc:spChg>
        <pc:spChg chg="add del mod">
          <ac:chgData name="Maarja Tinn" userId="d90712de-f767-4aca-b92c-35ae82da0cfe" providerId="ADAL" clId="{AD00504C-ED7F-4F02-AD55-887539F75B9F}" dt="2025-05-22T20:23:19.139" v="49" actId="20577"/>
          <ac:spMkLst>
            <pc:docMk/>
            <pc:sldMk cId="0" sldId="257"/>
            <ac:spMk id="80" creationId="{00000000-0000-0000-0000-000000000000}"/>
          </ac:spMkLst>
        </pc:spChg>
        <pc:picChg chg="del">
          <ac:chgData name="Maarja Tinn" userId="d90712de-f767-4aca-b92c-35ae82da0cfe" providerId="ADAL" clId="{AD00504C-ED7F-4F02-AD55-887539F75B9F}" dt="2025-05-22T20:21:28.430" v="4" actId="478"/>
          <ac:picMkLst>
            <pc:docMk/>
            <pc:sldMk cId="0" sldId="257"/>
            <ac:picMk id="5" creationId="{DFCA4F1F-7B73-2BD8-ECDE-E61E802242BF}"/>
          </ac:picMkLst>
        </pc:picChg>
      </pc:sldChg>
      <pc:sldChg chg="addSp delSp modSp mod setBg modNotesTx">
        <pc:chgData name="Maarja Tinn" userId="d90712de-f767-4aca-b92c-35ae82da0cfe" providerId="ADAL" clId="{AD00504C-ED7F-4F02-AD55-887539F75B9F}" dt="2025-05-22T20:46:28.465" v="347" actId="1038"/>
        <pc:sldMkLst>
          <pc:docMk/>
          <pc:sldMk cId="0" sldId="258"/>
        </pc:sldMkLst>
        <pc:spChg chg="add">
          <ac:chgData name="Maarja Tinn" userId="d90712de-f767-4aca-b92c-35ae82da0cfe" providerId="ADAL" clId="{AD00504C-ED7F-4F02-AD55-887539F75B9F}" dt="2025-05-22T20:36:23.524" v="226"/>
          <ac:spMkLst>
            <pc:docMk/>
            <pc:sldMk cId="0" sldId="258"/>
            <ac:spMk id="2" creationId="{7AF11358-151D-7EC5-B4BA-B3BF1C9AD63D}"/>
          </ac:spMkLst>
        </pc:spChg>
        <pc:spChg chg="add mod">
          <ac:chgData name="Maarja Tinn" userId="d90712de-f767-4aca-b92c-35ae82da0cfe" providerId="ADAL" clId="{AD00504C-ED7F-4F02-AD55-887539F75B9F}" dt="2025-05-22T20:36:30.491" v="229"/>
          <ac:spMkLst>
            <pc:docMk/>
            <pc:sldMk cId="0" sldId="258"/>
            <ac:spMk id="3" creationId="{A827559F-0FB2-476A-EDA4-CA9DEA623356}"/>
          </ac:spMkLst>
        </pc:spChg>
        <pc:spChg chg="add">
          <ac:chgData name="Maarja Tinn" userId="d90712de-f767-4aca-b92c-35ae82da0cfe" providerId="ADAL" clId="{AD00504C-ED7F-4F02-AD55-887539F75B9F}" dt="2025-05-22T20:36:41.795" v="237"/>
          <ac:spMkLst>
            <pc:docMk/>
            <pc:sldMk cId="0" sldId="258"/>
            <ac:spMk id="4" creationId="{DACA3A3B-B535-D0C5-DE08-5B749CA9E6EF}"/>
          </ac:spMkLst>
        </pc:spChg>
        <pc:spChg chg="add">
          <ac:chgData name="Maarja Tinn" userId="d90712de-f767-4aca-b92c-35ae82da0cfe" providerId="ADAL" clId="{AD00504C-ED7F-4F02-AD55-887539F75B9F}" dt="2025-05-22T20:36:46.722" v="239"/>
          <ac:spMkLst>
            <pc:docMk/>
            <pc:sldMk cId="0" sldId="258"/>
            <ac:spMk id="5" creationId="{38F40E12-972E-0323-6D87-3B12E72E8C8D}"/>
          </ac:spMkLst>
        </pc:spChg>
        <pc:spChg chg="add mod">
          <ac:chgData name="Maarja Tinn" userId="d90712de-f767-4aca-b92c-35ae82da0cfe" providerId="ADAL" clId="{AD00504C-ED7F-4F02-AD55-887539F75B9F}" dt="2025-05-22T20:36:55.843" v="250"/>
          <ac:spMkLst>
            <pc:docMk/>
            <pc:sldMk cId="0" sldId="258"/>
            <ac:spMk id="6" creationId="{98E53CD1-5C20-32E2-FEB1-4CA81234D31B}"/>
          </ac:spMkLst>
        </pc:spChg>
        <pc:spChg chg="mod">
          <ac:chgData name="Maarja Tinn" userId="d90712de-f767-4aca-b92c-35ae82da0cfe" providerId="ADAL" clId="{AD00504C-ED7F-4F02-AD55-887539F75B9F}" dt="2025-05-22T20:36:19.955" v="225" actId="1076"/>
          <ac:spMkLst>
            <pc:docMk/>
            <pc:sldMk cId="0" sldId="258"/>
            <ac:spMk id="87" creationId="{00000000-0000-0000-0000-000000000000}"/>
          </ac:spMkLst>
        </pc:spChg>
        <pc:spChg chg="mod">
          <ac:chgData name="Maarja Tinn" userId="d90712de-f767-4aca-b92c-35ae82da0cfe" providerId="ADAL" clId="{AD00504C-ED7F-4F02-AD55-887539F75B9F}" dt="2025-05-22T20:44:01.715" v="318" actId="1076"/>
          <ac:spMkLst>
            <pc:docMk/>
            <pc:sldMk cId="0" sldId="258"/>
            <ac:spMk id="88" creationId="{00000000-0000-0000-0000-000000000000}"/>
          </ac:spMkLst>
        </pc:spChg>
        <pc:spChg chg="add del mod">
          <ac:chgData name="Maarja Tinn" userId="d90712de-f767-4aca-b92c-35ae82da0cfe" providerId="ADAL" clId="{AD00504C-ED7F-4F02-AD55-887539F75B9F}" dt="2025-05-22T20:46:21.442" v="332" actId="404"/>
          <ac:spMkLst>
            <pc:docMk/>
            <pc:sldMk cId="0" sldId="258"/>
            <ac:spMk id="89" creationId="{00000000-0000-0000-0000-000000000000}"/>
          </ac:spMkLst>
        </pc:spChg>
        <pc:picChg chg="add del">
          <ac:chgData name="Maarja Tinn" userId="d90712de-f767-4aca-b92c-35ae82da0cfe" providerId="ADAL" clId="{AD00504C-ED7F-4F02-AD55-887539F75B9F}" dt="2025-05-22T20:40:57.055" v="310" actId="478"/>
          <ac:picMkLst>
            <pc:docMk/>
            <pc:sldMk cId="0" sldId="258"/>
            <ac:picMk id="7" creationId="{6F20165B-B962-C6FE-9EA7-497AAC9F5355}"/>
          </ac:picMkLst>
        </pc:picChg>
        <pc:picChg chg="del">
          <ac:chgData name="Maarja Tinn" userId="d90712de-f767-4aca-b92c-35ae82da0cfe" providerId="ADAL" clId="{AD00504C-ED7F-4F02-AD55-887539F75B9F}" dt="2025-05-22T20:23:45.849" v="64" actId="478"/>
          <ac:picMkLst>
            <pc:docMk/>
            <pc:sldMk cId="0" sldId="258"/>
            <ac:picMk id="85" creationId="{00000000-0000-0000-0000-000000000000}"/>
          </ac:picMkLst>
        </pc:picChg>
        <pc:picChg chg="add">
          <ac:chgData name="Maarja Tinn" userId="d90712de-f767-4aca-b92c-35ae82da0cfe" providerId="ADAL" clId="{AD00504C-ED7F-4F02-AD55-887539F75B9F}" dt="2025-05-22T20:40:16.619" v="308"/>
          <ac:picMkLst>
            <pc:docMk/>
            <pc:sldMk cId="0" sldId="258"/>
            <ac:picMk id="2055" creationId="{0EB4553A-42BE-2C36-83F2-2A0575F0E45D}"/>
          </ac:picMkLst>
        </pc:picChg>
        <pc:picChg chg="add mod">
          <ac:chgData name="Maarja Tinn" userId="d90712de-f767-4aca-b92c-35ae82da0cfe" providerId="ADAL" clId="{AD00504C-ED7F-4F02-AD55-887539F75B9F}" dt="2025-05-22T20:46:28.465" v="347" actId="1038"/>
          <ac:picMkLst>
            <pc:docMk/>
            <pc:sldMk cId="0" sldId="258"/>
            <ac:picMk id="2057" creationId="{2B3F0E85-1DC3-7D9E-99C9-565B77E6AD90}"/>
          </ac:picMkLst>
        </pc:picChg>
      </pc:sldChg>
      <pc:sldChg chg="addSp delSp modSp mod modNotesTx">
        <pc:chgData name="Maarja Tinn" userId="d90712de-f767-4aca-b92c-35ae82da0cfe" providerId="ADAL" clId="{AD00504C-ED7F-4F02-AD55-887539F75B9F}" dt="2025-05-22T20:50:32.384" v="430"/>
        <pc:sldMkLst>
          <pc:docMk/>
          <pc:sldMk cId="0" sldId="259"/>
        </pc:sldMkLst>
        <pc:spChg chg="add mod">
          <ac:chgData name="Maarja Tinn" userId="d90712de-f767-4aca-b92c-35ae82da0cfe" providerId="ADAL" clId="{AD00504C-ED7F-4F02-AD55-887539F75B9F}" dt="2025-05-22T20:47:31.559" v="362"/>
          <ac:spMkLst>
            <pc:docMk/>
            <pc:sldMk cId="0" sldId="259"/>
            <ac:spMk id="2" creationId="{F18F2DE5-7DB3-BD53-C23D-E6E4B369261C}"/>
          </ac:spMkLst>
        </pc:spChg>
        <pc:spChg chg="add del">
          <ac:chgData name="Maarja Tinn" userId="d90712de-f767-4aca-b92c-35ae82da0cfe" providerId="ADAL" clId="{AD00504C-ED7F-4F02-AD55-887539F75B9F}" dt="2025-05-22T20:26:26.698" v="68" actId="478"/>
          <ac:spMkLst>
            <pc:docMk/>
            <pc:sldMk cId="0" sldId="259"/>
            <ac:spMk id="95" creationId="{00000000-0000-0000-0000-000000000000}"/>
          </ac:spMkLst>
        </pc:spChg>
        <pc:spChg chg="mod">
          <ac:chgData name="Maarja Tinn" userId="d90712de-f767-4aca-b92c-35ae82da0cfe" providerId="ADAL" clId="{AD00504C-ED7F-4F02-AD55-887539F75B9F}" dt="2025-05-22T20:50:32.384" v="430"/>
          <ac:spMkLst>
            <pc:docMk/>
            <pc:sldMk cId="0" sldId="259"/>
            <ac:spMk id="96" creationId="{00000000-0000-0000-0000-000000000000}"/>
          </ac:spMkLst>
        </pc:spChg>
        <pc:spChg chg="add del mod">
          <ac:chgData name="Maarja Tinn" userId="d90712de-f767-4aca-b92c-35ae82da0cfe" providerId="ADAL" clId="{AD00504C-ED7F-4F02-AD55-887539F75B9F}" dt="2025-05-22T20:50:04" v="422" actId="15"/>
          <ac:spMkLst>
            <pc:docMk/>
            <pc:sldMk cId="0" sldId="259"/>
            <ac:spMk id="97" creationId="{00000000-0000-0000-0000-000000000000}"/>
          </ac:spMkLst>
        </pc:spChg>
        <pc:spChg chg="del mod">
          <ac:chgData name="Maarja Tinn" userId="d90712de-f767-4aca-b92c-35ae82da0cfe" providerId="ADAL" clId="{AD00504C-ED7F-4F02-AD55-887539F75B9F}" dt="2025-05-22T20:48:28.677" v="389" actId="478"/>
          <ac:spMkLst>
            <pc:docMk/>
            <pc:sldMk cId="0" sldId="259"/>
            <ac:spMk id="98" creationId="{00000000-0000-0000-0000-000000000000}"/>
          </ac:spMkLst>
        </pc:spChg>
        <pc:spChg chg="mod">
          <ac:chgData name="Maarja Tinn" userId="d90712de-f767-4aca-b92c-35ae82da0cfe" providerId="ADAL" clId="{AD00504C-ED7F-4F02-AD55-887539F75B9F}" dt="2025-05-22T20:30:53.847" v="170" actId="20577"/>
          <ac:spMkLst>
            <pc:docMk/>
            <pc:sldMk cId="0" sldId="259"/>
            <ac:spMk id="99" creationId="{00000000-0000-0000-0000-000000000000}"/>
          </ac:spMkLst>
        </pc:spChg>
        <pc:picChg chg="del">
          <ac:chgData name="Maarja Tinn" userId="d90712de-f767-4aca-b92c-35ae82da0cfe" providerId="ADAL" clId="{AD00504C-ED7F-4F02-AD55-887539F75B9F}" dt="2025-05-22T20:26:28.850" v="69" actId="478"/>
          <ac:picMkLst>
            <pc:docMk/>
            <pc:sldMk cId="0" sldId="259"/>
            <ac:picMk id="94" creationId="{00000000-0000-0000-0000-000000000000}"/>
          </ac:picMkLst>
        </pc:picChg>
        <pc:picChg chg="add mod">
          <ac:chgData name="Maarja Tinn" userId="d90712de-f767-4aca-b92c-35ae82da0cfe" providerId="ADAL" clId="{AD00504C-ED7F-4F02-AD55-887539F75B9F}" dt="2025-05-22T20:50:17.925" v="429" actId="1035"/>
          <ac:picMkLst>
            <pc:docMk/>
            <pc:sldMk cId="0" sldId="259"/>
            <ac:picMk id="4099" creationId="{70FBD48F-BE33-B166-8AB6-961090ED0434}"/>
          </ac:picMkLst>
        </pc:picChg>
      </pc:sldChg>
      <pc:sldChg chg="addSp delSp modSp mod modNotesTx">
        <pc:chgData name="Maarja Tinn" userId="d90712de-f767-4aca-b92c-35ae82da0cfe" providerId="ADAL" clId="{AD00504C-ED7F-4F02-AD55-887539F75B9F}" dt="2025-05-22T20:56:11.483" v="682"/>
        <pc:sldMkLst>
          <pc:docMk/>
          <pc:sldMk cId="0" sldId="260"/>
        </pc:sldMkLst>
        <pc:spChg chg="add">
          <ac:chgData name="Maarja Tinn" userId="d90712de-f767-4aca-b92c-35ae82da0cfe" providerId="ADAL" clId="{AD00504C-ED7F-4F02-AD55-887539F75B9F}" dt="2025-05-22T20:51:46.378" v="436"/>
          <ac:spMkLst>
            <pc:docMk/>
            <pc:sldMk cId="0" sldId="260"/>
            <ac:spMk id="2" creationId="{975B689D-1B95-B8D3-C95B-9D79DDE59DBC}"/>
          </ac:spMkLst>
        </pc:spChg>
        <pc:spChg chg="add">
          <ac:chgData name="Maarja Tinn" userId="d90712de-f767-4aca-b92c-35ae82da0cfe" providerId="ADAL" clId="{AD00504C-ED7F-4F02-AD55-887539F75B9F}" dt="2025-05-22T20:51:54.384" v="438"/>
          <ac:spMkLst>
            <pc:docMk/>
            <pc:sldMk cId="0" sldId="260"/>
            <ac:spMk id="3" creationId="{07AAD734-5E33-D865-B2B7-31645D4418B6}"/>
          </ac:spMkLst>
        </pc:spChg>
        <pc:spChg chg="add del mod">
          <ac:chgData name="Maarja Tinn" userId="d90712de-f767-4aca-b92c-35ae82da0cfe" providerId="ADAL" clId="{AD00504C-ED7F-4F02-AD55-887539F75B9F}" dt="2025-05-22T20:54:09.668" v="462" actId="27636"/>
          <ac:spMkLst>
            <pc:docMk/>
            <pc:sldMk cId="0" sldId="260"/>
            <ac:spMk id="5" creationId="{91EF4A13-9918-CCE1-10E9-4CE824592425}"/>
          </ac:spMkLst>
        </pc:spChg>
        <pc:spChg chg="add mod">
          <ac:chgData name="Maarja Tinn" userId="d90712de-f767-4aca-b92c-35ae82da0cfe" providerId="ADAL" clId="{AD00504C-ED7F-4F02-AD55-887539F75B9F}" dt="2025-05-22T20:52:16.286" v="447"/>
          <ac:spMkLst>
            <pc:docMk/>
            <pc:sldMk cId="0" sldId="260"/>
            <ac:spMk id="6" creationId="{1E4ED565-9B18-B50C-D5C5-DF2BDCD88175}"/>
          </ac:spMkLst>
        </pc:spChg>
        <pc:spChg chg="mod">
          <ac:chgData name="Maarja Tinn" userId="d90712de-f767-4aca-b92c-35ae82da0cfe" providerId="ADAL" clId="{AD00504C-ED7F-4F02-AD55-887539F75B9F}" dt="2025-05-22T20:27:50.629" v="73"/>
          <ac:spMkLst>
            <pc:docMk/>
            <pc:sldMk cId="0" sldId="260"/>
            <ac:spMk id="106" creationId="{00000000-0000-0000-0000-000000000000}"/>
          </ac:spMkLst>
        </pc:spChg>
        <pc:spChg chg="del mod">
          <ac:chgData name="Maarja Tinn" userId="d90712de-f767-4aca-b92c-35ae82da0cfe" providerId="ADAL" clId="{AD00504C-ED7F-4F02-AD55-887539F75B9F}" dt="2025-05-22T20:52:11.626" v="445" actId="478"/>
          <ac:spMkLst>
            <pc:docMk/>
            <pc:sldMk cId="0" sldId="260"/>
            <ac:spMk id="107" creationId="{00000000-0000-0000-0000-000000000000}"/>
          </ac:spMkLst>
        </pc:spChg>
        <pc:spChg chg="mod">
          <ac:chgData name="Maarja Tinn" userId="d90712de-f767-4aca-b92c-35ae82da0cfe" providerId="ADAL" clId="{AD00504C-ED7F-4F02-AD55-887539F75B9F}" dt="2025-05-22T20:52:04.309" v="440" actId="1076"/>
          <ac:spMkLst>
            <pc:docMk/>
            <pc:sldMk cId="0" sldId="260"/>
            <ac:spMk id="108" creationId="{00000000-0000-0000-0000-000000000000}"/>
          </ac:spMkLst>
        </pc:spChg>
        <pc:picChg chg="del">
          <ac:chgData name="Maarja Tinn" userId="d90712de-f767-4aca-b92c-35ae82da0cfe" providerId="ADAL" clId="{AD00504C-ED7F-4F02-AD55-887539F75B9F}" dt="2025-05-22T20:29:53.320" v="131" actId="478"/>
          <ac:picMkLst>
            <pc:docMk/>
            <pc:sldMk cId="0" sldId="260"/>
            <ac:picMk id="104" creationId="{00000000-0000-0000-0000-000000000000}"/>
          </ac:picMkLst>
        </pc:picChg>
        <pc:picChg chg="add mod">
          <ac:chgData name="Maarja Tinn" userId="d90712de-f767-4aca-b92c-35ae82da0cfe" providerId="ADAL" clId="{AD00504C-ED7F-4F02-AD55-887539F75B9F}" dt="2025-05-22T20:56:11.483" v="682"/>
          <ac:picMkLst>
            <pc:docMk/>
            <pc:sldMk cId="0" sldId="260"/>
            <ac:picMk id="5125" creationId="{114358FE-8F06-C6D5-312D-2214767817F6}"/>
          </ac:picMkLst>
        </pc:picChg>
      </pc:sldChg>
      <pc:sldChg chg="addSp delSp modSp mod modNotesTx">
        <pc:chgData name="Maarja Tinn" userId="d90712de-f767-4aca-b92c-35ae82da0cfe" providerId="ADAL" clId="{AD00504C-ED7F-4F02-AD55-887539F75B9F}" dt="2025-05-22T21:05:30.212" v="735" actId="27636"/>
        <pc:sldMkLst>
          <pc:docMk/>
          <pc:sldMk cId="0" sldId="261"/>
        </pc:sldMkLst>
        <pc:spChg chg="mod">
          <ac:chgData name="Maarja Tinn" userId="d90712de-f767-4aca-b92c-35ae82da0cfe" providerId="ADAL" clId="{AD00504C-ED7F-4F02-AD55-887539F75B9F}" dt="2025-05-22T20:28:17.674" v="77"/>
          <ac:spMkLst>
            <pc:docMk/>
            <pc:sldMk cId="0" sldId="261"/>
            <ac:spMk id="113" creationId="{00000000-0000-0000-0000-000000000000}"/>
          </ac:spMkLst>
        </pc:spChg>
        <pc:spChg chg="mod">
          <ac:chgData name="Maarja Tinn" userId="d90712de-f767-4aca-b92c-35ae82da0cfe" providerId="ADAL" clId="{AD00504C-ED7F-4F02-AD55-887539F75B9F}" dt="2025-05-22T21:05:30.212" v="735" actId="27636"/>
          <ac:spMkLst>
            <pc:docMk/>
            <pc:sldMk cId="0" sldId="261"/>
            <ac:spMk id="114" creationId="{00000000-0000-0000-0000-000000000000}"/>
          </ac:spMkLst>
        </pc:spChg>
        <pc:spChg chg="mod">
          <ac:chgData name="Maarja Tinn" userId="d90712de-f767-4aca-b92c-35ae82da0cfe" providerId="ADAL" clId="{AD00504C-ED7F-4F02-AD55-887539F75B9F}" dt="2025-05-22T20:31:31.790" v="202" actId="20577"/>
          <ac:spMkLst>
            <pc:docMk/>
            <pc:sldMk cId="0" sldId="261"/>
            <ac:spMk id="116" creationId="{00000000-0000-0000-0000-000000000000}"/>
          </ac:spMkLst>
        </pc:spChg>
        <pc:spChg chg="mod">
          <ac:chgData name="Maarja Tinn" userId="d90712de-f767-4aca-b92c-35ae82da0cfe" providerId="ADAL" clId="{AD00504C-ED7F-4F02-AD55-887539F75B9F}" dt="2025-05-22T20:31:34.369" v="203" actId="20577"/>
          <ac:spMkLst>
            <pc:docMk/>
            <pc:sldMk cId="0" sldId="261"/>
            <ac:spMk id="117" creationId="{00000000-0000-0000-0000-000000000000}"/>
          </ac:spMkLst>
        </pc:spChg>
        <pc:spChg chg="mod">
          <ac:chgData name="Maarja Tinn" userId="d90712de-f767-4aca-b92c-35ae82da0cfe" providerId="ADAL" clId="{AD00504C-ED7F-4F02-AD55-887539F75B9F}" dt="2025-05-22T20:31:36.070" v="204" actId="20577"/>
          <ac:spMkLst>
            <pc:docMk/>
            <pc:sldMk cId="0" sldId="261"/>
            <ac:spMk id="120" creationId="{00000000-0000-0000-0000-000000000000}"/>
          </ac:spMkLst>
        </pc:spChg>
        <pc:picChg chg="del">
          <ac:chgData name="Maarja Tinn" userId="d90712de-f767-4aca-b92c-35ae82da0cfe" providerId="ADAL" clId="{AD00504C-ED7F-4F02-AD55-887539F75B9F}" dt="2025-05-22T20:29:57.876" v="132" actId="478"/>
          <ac:picMkLst>
            <pc:docMk/>
            <pc:sldMk cId="0" sldId="261"/>
            <ac:picMk id="115" creationId="{00000000-0000-0000-0000-000000000000}"/>
          </ac:picMkLst>
        </pc:picChg>
        <pc:picChg chg="del">
          <ac:chgData name="Maarja Tinn" userId="d90712de-f767-4aca-b92c-35ae82da0cfe" providerId="ADAL" clId="{AD00504C-ED7F-4F02-AD55-887539F75B9F}" dt="2025-05-22T20:30:00.373" v="133" actId="478"/>
          <ac:picMkLst>
            <pc:docMk/>
            <pc:sldMk cId="0" sldId="261"/>
            <ac:picMk id="118" creationId="{00000000-0000-0000-0000-000000000000}"/>
          </ac:picMkLst>
        </pc:picChg>
        <pc:picChg chg="del">
          <ac:chgData name="Maarja Tinn" userId="d90712de-f767-4aca-b92c-35ae82da0cfe" providerId="ADAL" clId="{AD00504C-ED7F-4F02-AD55-887539F75B9F}" dt="2025-05-22T20:30:01.944" v="134" actId="478"/>
          <ac:picMkLst>
            <pc:docMk/>
            <pc:sldMk cId="0" sldId="261"/>
            <ac:picMk id="119" creationId="{00000000-0000-0000-0000-000000000000}"/>
          </ac:picMkLst>
        </pc:picChg>
        <pc:picChg chg="add mod">
          <ac:chgData name="Maarja Tinn" userId="d90712de-f767-4aca-b92c-35ae82da0cfe" providerId="ADAL" clId="{AD00504C-ED7F-4F02-AD55-887539F75B9F}" dt="2025-05-22T21:04:55.847" v="718" actId="1076"/>
          <ac:picMkLst>
            <pc:docMk/>
            <pc:sldMk cId="0" sldId="261"/>
            <ac:picMk id="6146" creationId="{7420CE3C-967A-AEDB-2238-6067D55C9183}"/>
          </ac:picMkLst>
        </pc:picChg>
      </pc:sldChg>
      <pc:sldChg chg="addSp delSp modSp mod modNotesTx">
        <pc:chgData name="Maarja Tinn" userId="d90712de-f767-4aca-b92c-35ae82da0cfe" providerId="ADAL" clId="{AD00504C-ED7F-4F02-AD55-887539F75B9F}" dt="2025-05-22T21:10:19.606" v="859" actId="1037"/>
        <pc:sldMkLst>
          <pc:docMk/>
          <pc:sldMk cId="0" sldId="262"/>
        </pc:sldMkLst>
        <pc:spChg chg="add mod">
          <ac:chgData name="Maarja Tinn" userId="d90712de-f767-4aca-b92c-35ae82da0cfe" providerId="ADAL" clId="{AD00504C-ED7F-4F02-AD55-887539F75B9F}" dt="2025-05-22T21:06:38.485" v="742"/>
          <ac:spMkLst>
            <pc:docMk/>
            <pc:sldMk cId="0" sldId="262"/>
            <ac:spMk id="2" creationId="{11C6EA3D-C0B7-B674-3CB4-4378B418CB03}"/>
          </ac:spMkLst>
        </pc:spChg>
        <pc:spChg chg="mod">
          <ac:chgData name="Maarja Tinn" userId="d90712de-f767-4aca-b92c-35ae82da0cfe" providerId="ADAL" clId="{AD00504C-ED7F-4F02-AD55-887539F75B9F}" dt="2025-05-22T21:09:41.541" v="796" actId="1076"/>
          <ac:spMkLst>
            <pc:docMk/>
            <pc:sldMk cId="0" sldId="262"/>
            <ac:spMk id="127" creationId="{00000000-0000-0000-0000-000000000000}"/>
          </ac:spMkLst>
        </pc:spChg>
        <pc:spChg chg="add del mod">
          <ac:chgData name="Maarja Tinn" userId="d90712de-f767-4aca-b92c-35ae82da0cfe" providerId="ADAL" clId="{AD00504C-ED7F-4F02-AD55-887539F75B9F}" dt="2025-05-22T21:10:04.668" v="808" actId="14100"/>
          <ac:spMkLst>
            <pc:docMk/>
            <pc:sldMk cId="0" sldId="262"/>
            <ac:spMk id="128" creationId="{00000000-0000-0000-0000-000000000000}"/>
          </ac:spMkLst>
        </pc:spChg>
        <pc:spChg chg="mod">
          <ac:chgData name="Maarja Tinn" userId="d90712de-f767-4aca-b92c-35ae82da0cfe" providerId="ADAL" clId="{AD00504C-ED7F-4F02-AD55-887539F75B9F}" dt="2025-05-22T20:31:48.397" v="206" actId="20577"/>
          <ac:spMkLst>
            <pc:docMk/>
            <pc:sldMk cId="0" sldId="262"/>
            <ac:spMk id="129" creationId="{00000000-0000-0000-0000-000000000000}"/>
          </ac:spMkLst>
        </pc:spChg>
        <pc:spChg chg="mod">
          <ac:chgData name="Maarja Tinn" userId="d90712de-f767-4aca-b92c-35ae82da0cfe" providerId="ADAL" clId="{AD00504C-ED7F-4F02-AD55-887539F75B9F}" dt="2025-05-22T20:31:45.563" v="205" actId="20577"/>
          <ac:spMkLst>
            <pc:docMk/>
            <pc:sldMk cId="0" sldId="262"/>
            <ac:spMk id="130" creationId="{00000000-0000-0000-0000-000000000000}"/>
          </ac:spMkLst>
        </pc:spChg>
        <pc:picChg chg="del">
          <ac:chgData name="Maarja Tinn" userId="d90712de-f767-4aca-b92c-35ae82da0cfe" providerId="ADAL" clId="{AD00504C-ED7F-4F02-AD55-887539F75B9F}" dt="2025-05-22T20:30:06.012" v="135" actId="478"/>
          <ac:picMkLst>
            <pc:docMk/>
            <pc:sldMk cId="0" sldId="262"/>
            <ac:picMk id="125" creationId="{00000000-0000-0000-0000-000000000000}"/>
          </ac:picMkLst>
        </pc:picChg>
        <pc:picChg chg="add mod">
          <ac:chgData name="Maarja Tinn" userId="d90712de-f767-4aca-b92c-35ae82da0cfe" providerId="ADAL" clId="{AD00504C-ED7F-4F02-AD55-887539F75B9F}" dt="2025-05-22T21:10:19.606" v="859" actId="1037"/>
          <ac:picMkLst>
            <pc:docMk/>
            <pc:sldMk cId="0" sldId="262"/>
            <ac:picMk id="7171" creationId="{DF86375F-F583-DC65-C013-04FDF68E1F80}"/>
          </ac:picMkLst>
        </pc:picChg>
      </pc:sldChg>
      <pc:sldChg chg="addSp delSp modSp mod modNotesTx">
        <pc:chgData name="Maarja Tinn" userId="d90712de-f767-4aca-b92c-35ae82da0cfe" providerId="ADAL" clId="{AD00504C-ED7F-4F02-AD55-887539F75B9F}" dt="2025-05-22T21:16:39.924" v="929" actId="20577"/>
        <pc:sldMkLst>
          <pc:docMk/>
          <pc:sldMk cId="0" sldId="263"/>
        </pc:sldMkLst>
        <pc:spChg chg="mod">
          <ac:chgData name="Maarja Tinn" userId="d90712de-f767-4aca-b92c-35ae82da0cfe" providerId="ADAL" clId="{AD00504C-ED7F-4F02-AD55-887539F75B9F}" dt="2025-05-22T20:29:37.116" v="128" actId="20577"/>
          <ac:spMkLst>
            <pc:docMk/>
            <pc:sldMk cId="0" sldId="263"/>
            <ac:spMk id="137" creationId="{00000000-0000-0000-0000-000000000000}"/>
          </ac:spMkLst>
        </pc:spChg>
        <pc:spChg chg="mod">
          <ac:chgData name="Maarja Tinn" userId="d90712de-f767-4aca-b92c-35ae82da0cfe" providerId="ADAL" clId="{AD00504C-ED7F-4F02-AD55-887539F75B9F}" dt="2025-05-22T21:16:39.924" v="929" actId="20577"/>
          <ac:spMkLst>
            <pc:docMk/>
            <pc:sldMk cId="0" sldId="263"/>
            <ac:spMk id="138" creationId="{00000000-0000-0000-0000-000000000000}"/>
          </ac:spMkLst>
        </pc:spChg>
        <pc:picChg chg="del">
          <ac:chgData name="Maarja Tinn" userId="d90712de-f767-4aca-b92c-35ae82da0cfe" providerId="ADAL" clId="{AD00504C-ED7F-4F02-AD55-887539F75B9F}" dt="2025-05-22T20:30:08.797" v="136" actId="478"/>
          <ac:picMkLst>
            <pc:docMk/>
            <pc:sldMk cId="0" sldId="263"/>
            <ac:picMk id="135" creationId="{00000000-0000-0000-0000-000000000000}"/>
          </ac:picMkLst>
        </pc:picChg>
        <pc:picChg chg="add mod">
          <ac:chgData name="Maarja Tinn" userId="d90712de-f767-4aca-b92c-35ae82da0cfe" providerId="ADAL" clId="{AD00504C-ED7F-4F02-AD55-887539F75B9F}" dt="2025-05-22T21:16:09.439" v="902" actId="1076"/>
          <ac:picMkLst>
            <pc:docMk/>
            <pc:sldMk cId="0" sldId="263"/>
            <ac:picMk id="8194" creationId="{2C0B36F4-DA9F-F3A9-BE91-98C9733AEDEF}"/>
          </ac:picMkLst>
        </pc:picChg>
      </pc:sldChg>
      <pc:sldChg chg="del">
        <pc:chgData name="Maarja Tinn" userId="d90712de-f767-4aca-b92c-35ae82da0cfe" providerId="ADAL" clId="{AD00504C-ED7F-4F02-AD55-887539F75B9F}" dt="2025-05-22T20:29:49.493" v="130" actId="47"/>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 name="Google Shape;61;p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Sooline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segregatsioon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hariduses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ja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tööturul</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ole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juhus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ega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paratamatus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vaid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peegeldab</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sügavalt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juurdunud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väärtusi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ja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norme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mis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hakkavad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erinevate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mõjutegurite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koosmõjus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kujunema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juba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lapsepõlves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Me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saa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rääkida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naiste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alaesindatusest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juhtimistasandil</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või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meeste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vähesest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osalusest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hooldusvaldkonnas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mõistmata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kuidas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need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mustrid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saavad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alguse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just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soolistest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stereotüüpidest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ning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kuidas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neid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stereotüüpe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kinnistab</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ka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meie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muidu</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toimiv</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ja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hästi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toimiv</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haridussüsteem</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77" name="Google Shape;77;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algn="just">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Kui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räägime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segregeeritusest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siis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räägime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sellest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kuidas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ühiskond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ütleb</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meile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sageli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varjatult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aga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vahel</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ka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väga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otseselt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millised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tööd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ja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rollid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sobivad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tüdrukutele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ja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millised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poistele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nl-NL" sz="1800" dirty="0">
                <a:effectLst/>
                <a:latin typeface="Cambria" panose="02040503050406030204" pitchFamily="18" charset="0"/>
                <a:ea typeface="MS Mincho" panose="02020609040205080304" pitchFamily="49" charset="-128"/>
                <a:cs typeface="Times New Roman" panose="02020603050405020304" pitchFamily="18" charset="0"/>
              </a:rPr>
              <a:t>Rääkimata sellest, et soostereotüüp on oma olemuselt binaarne ja seega piirav. Sageli tahtmatult, aga püsivalt taastoodame nii hariduses kui laiemalt ühiskonnas tilk tilga haaval hoiakuid ja ootusi, mis lõpuks vormuvad noorte identiteedi, karjäärivalikute ja enesehinnangu osaks.</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
            </a:r>
            <a:br>
              <a:rPr lang="nl-NL" sz="1800" dirty="0">
                <a:effectLst/>
                <a:latin typeface="Cambria" panose="02040503050406030204" pitchFamily="18" charset="0"/>
                <a:ea typeface="MS Mincho" panose="02020609040205080304" pitchFamily="49" charset="-128"/>
                <a:cs typeface="Times New Roman" panose="02020603050405020304" pitchFamily="18" charset="0"/>
              </a:rPr>
            </a:br>
            <a:r>
              <a:rPr lang="nl-NL" sz="1800" dirty="0">
                <a:effectLst/>
                <a:latin typeface="Cambria" panose="02040503050406030204" pitchFamily="18" charset="0"/>
                <a:ea typeface="MS Mincho" panose="02020609040205080304" pitchFamily="49" charset="-128"/>
                <a:cs typeface="Times New Roman" panose="02020603050405020304" pitchFamily="18" charset="0"/>
              </a:rPr>
              <a:t>Kuigi tüdrukud on Eestis hariduses justkui „võitjad“ – nad saavad paremaid hindeid, lõpetavad sagedamini gümnaasiumi ja omandavad kõrghariduse –, ei tähenda see, et neil oleks hilisemas elus võrdsed võimalused. OECD andmetel on kõrghariduse palgalisa Eestis vaid 30%, samal ajal kui OECD keskmine ulatub 60 protsendini. Naised, kellele lapsepõlves on korduvalt öeldud, et haridus on „edu võti“, avastavad hiljem sageli, et see võti ei avagi samu uksi kui meestel.</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ICCS 2022 kodanikuhariduse uuring näitab, et noorte naiste hoiakud on muutunud järjest liberaalsemaks ja võrdõiguslikkust toetavamaks, samas kui poiste hoiakud liiguvad konservatiivsemaks. Kui varasemalt ilmnes väärtuseline lõhe rohkem eesti- ja venekeelsete koolide vahel, siis nüüd on see nihkunud poiste ja tüdrukute vahele. Poisid usaldavad vähem riiklikke institutsioone, ja just madalama teadmiste tasemega poisid on poliitika- ja ühiskonnateemadel kõige aktiivsemad sotsiaalmeedias – ning näevad end tulevikus ka ühiskondlikult ja poliitiliselt osalejatena. Kõige kõrgema teadmiste tasemega tüdrukud samas ei näe end tulevikus samavõrd otsustamises osalemas. Põhjus – enesetsensuur. Ja selle põhjus – tüdrukute ja naiste vastu suunatud vaenukõne ja või ahistamine. </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92" name="Google Shape;92;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Haridus määrab suuresti ära meie võimalikud elukutsevalikud – ent mitte ainult haridus. Kui isegi targad tüdrukud ei näe end tulevikus juhtivatel kohtadel, siis on see seotud nii eeskujude nappuse kui ka uute ühiskondlike riskidega: näiteks sotsiaalmeedias leviv enesetsensuur, mis just tüdrukuid ja naisi vaikima sunnib. Naistel ja tüdrukutel on oluliselt suurem oht langeda ahistava rünnaku ohvriks oma sõnavõtu tagajärjel.</a:t>
            </a:r>
            <a:br>
              <a:rPr lang="nl-NL" sz="1800" dirty="0">
                <a:effectLst/>
                <a:latin typeface="Cambria" panose="02040503050406030204" pitchFamily="18" charset="0"/>
                <a:ea typeface="MS Mincho" panose="02020609040205080304" pitchFamily="49" charset="-128"/>
                <a:cs typeface="Times New Roman" panose="02020603050405020304" pitchFamily="18" charset="0"/>
              </a:rPr>
            </a:br>
            <a:r>
              <a:rPr lang="nl-NL" sz="1800" dirty="0">
                <a:effectLst/>
                <a:latin typeface="Cambria" panose="02040503050406030204" pitchFamily="18" charset="0"/>
                <a:ea typeface="MS Mincho" panose="02020609040205080304" pitchFamily="49" charset="-128"/>
                <a:cs typeface="Times New Roman" panose="02020603050405020304" pitchFamily="18" charset="0"/>
              </a:rPr>
              <a:t/>
            </a:r>
            <a:br>
              <a:rPr lang="nl-NL" sz="1800" dirty="0">
                <a:effectLst/>
                <a:latin typeface="Cambria" panose="02040503050406030204" pitchFamily="18" charset="0"/>
                <a:ea typeface="MS Mincho" panose="02020609040205080304" pitchFamily="49" charset="-128"/>
                <a:cs typeface="Times New Roman" panose="02020603050405020304" pitchFamily="18" charset="0"/>
              </a:rPr>
            </a:br>
            <a:r>
              <a:rPr lang="nl-NL" sz="1800" dirty="0">
                <a:effectLst/>
                <a:latin typeface="Cambria" panose="02040503050406030204" pitchFamily="18" charset="0"/>
                <a:ea typeface="MS Mincho" panose="02020609040205080304" pitchFamily="49" charset="-128"/>
                <a:cs typeface="Times New Roman" panose="02020603050405020304" pitchFamily="18" charset="0"/>
              </a:rPr>
              <a:t>Eestis suunavad nii hariduslikud stereotüübid kui ühiskondlikud eeskujud tüdrukuid sageli sotsiaal- ja humanitaarteaduste, poisse aga tehnika ja IT valdkonda. See toob kaasa tööturu horisontaalse segregatsiooni. Ka vertikaalne segregatsioon on selgelt tajutav: naised jõuavad harvem juhtivatele ametikohtadele. Tegemist ei ole lihtsalt isiklike valikutega, vaid selgelt struktuurse mõjutamise küsimusega.</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102" name="Google Shape;102;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algn="just">
              <a:lnSpc>
                <a:spcPct val="115000"/>
              </a:lnSpc>
              <a:spcAft>
                <a:spcPts val="1000"/>
              </a:spcAft>
              <a:buNone/>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ICCS andmed toovad välja, et poiste suhtumine soolise võrdsuse küsimustesse on muutunud märgatavalt konservatiivsemaks. See ei ole pelgalt statistiline näitaja, vaid oluline väärtuspõhine signaal – kui noored mehed tunnevad, et sooline võrdsus neid ei puuduta või koguni ohustab, siis ei saa me loota, et tuleviku töö- ja ühiskonnaelu oleks tasakaalus. Pigem võib oodata vastandumise süvenemist.</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
            </a:r>
            <a:br>
              <a:rPr lang="nl-NL" sz="1800" dirty="0">
                <a:effectLst/>
                <a:latin typeface="Cambria" panose="02040503050406030204" pitchFamily="18" charset="0"/>
                <a:ea typeface="MS Mincho" panose="02020609040205080304" pitchFamily="49" charset="-128"/>
                <a:cs typeface="Times New Roman" panose="02020603050405020304" pitchFamily="18" charset="0"/>
              </a:rPr>
            </a:br>
            <a:r>
              <a:rPr lang="nl-NL" sz="1800" dirty="0">
                <a:effectLst/>
                <a:latin typeface="Cambria" panose="02040503050406030204" pitchFamily="18" charset="0"/>
                <a:ea typeface="MS Mincho" panose="02020609040205080304" pitchFamily="49" charset="-128"/>
                <a:cs typeface="Times New Roman" panose="02020603050405020304" pitchFamily="18" charset="0"/>
              </a:rPr>
              <a:t>Poiste eraldumine võrdõiguslikkuse diskursusest viib neid ka haridusest eemale. Nad ei pea haridust samavõrd väärtuslikuks kui tüdrukud – ja seda osaliselt mõjuval põhjusel. Eesti tööturul ei ole haridusel palgale samasugust mõju kui teistes OECD riikides. Kuid veelgi murettekitavam on see, et poiste seas on vaimse tervise probleemid sagenenud ning nende suitsiidirisk on ligi neli korda kõrgem kui tüdrukutel. Siin on haridusel – ja ka võrdõiguslikkuse edendamisel – ennetav roll.</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111" name="Google Shape;111;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algn="just">
              <a:lnSpc>
                <a:spcPct val="115000"/>
              </a:lnSpc>
              <a:spcAft>
                <a:spcPts val="1000"/>
              </a:spcAft>
              <a:buNone/>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Tööturul väljenduvad hariduses kinnistunud mustrid mitmel moel. Naised on koondunud madalapalgalistesse ametitesse ning nende karjäärivõimalused piirduvad tihti alluvusrollidega. Mehed domineerivad paremini tasustatud ja prestiižikamatel töökohtadel. Eestis on sooline palgalõhe Euroopa kõrgeim – 13,1% – ning see palgalõhe võimendub elu jooksul pensionilõheks.</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Lisaks toob teaduskirjandus selgelt esile, et sooline segregatsioon takistab majandusarengut, eeskätt innovatsiooni. Tööjõuturult jääb välja suur osa potentsiaalist – mitte selle tõttu, et inimesed poleks võimelised, vaid selle tõttu, et neile pole seda võimalust loodud.</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algn="just">
              <a:lnSpc>
                <a:spcPct val="115000"/>
              </a:lnSpc>
              <a:spcAft>
                <a:spcPts val="1000"/>
              </a:spcAft>
              <a:buNone/>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Sooline segregatsioon ei kao iseenesest. See on muster, mille lülid – stereotüübid, haridusvalikud, tööturupositsioonid, palgalõhe ja lõpuks pensionilõhe – kujunevad aastatepikkuses protsessis. Seda ei saa murda üheainsa poliitikamuudatusega ega üksikute eeskujude najal. Vajame läbimõeldud, mitmetasandilist strateegiat.</a:t>
            </a:r>
            <a:br>
              <a:rPr lang="nl-NL" sz="1800" dirty="0">
                <a:effectLst/>
                <a:latin typeface="Cambria" panose="02040503050406030204" pitchFamily="18" charset="0"/>
                <a:ea typeface="MS Mincho" panose="02020609040205080304" pitchFamily="49" charset="-128"/>
                <a:cs typeface="Times New Roman" panose="02020603050405020304" pitchFamily="18" charset="0"/>
              </a:rPr>
            </a:br>
            <a:r>
              <a:rPr lang="nl-NL" sz="1800" dirty="0">
                <a:effectLst/>
                <a:latin typeface="Cambria" panose="02040503050406030204" pitchFamily="18" charset="0"/>
                <a:ea typeface="MS Mincho" panose="02020609040205080304" pitchFamily="49" charset="-128"/>
                <a:cs typeface="Times New Roman" panose="02020603050405020304" pitchFamily="18" charset="0"/>
              </a:rPr>
              <a:t/>
            </a:r>
            <a:br>
              <a:rPr lang="nl-NL" sz="1800" dirty="0">
                <a:effectLst/>
                <a:latin typeface="Cambria" panose="02040503050406030204" pitchFamily="18" charset="0"/>
                <a:ea typeface="MS Mincho" panose="02020609040205080304" pitchFamily="49" charset="-128"/>
                <a:cs typeface="Times New Roman" panose="02020603050405020304" pitchFamily="18" charset="0"/>
              </a:rPr>
            </a:br>
            <a:r>
              <a:rPr lang="nl-NL" sz="1800" dirty="0">
                <a:effectLst/>
                <a:latin typeface="Cambria" panose="02040503050406030204" pitchFamily="18" charset="0"/>
                <a:ea typeface="MS Mincho" panose="02020609040205080304" pitchFamily="49" charset="-128"/>
                <a:cs typeface="Times New Roman" panose="02020603050405020304" pitchFamily="18" charset="0"/>
              </a:rPr>
              <a:t>Hariduses tuleb alustada võimalikult varakult: soostereotüüpide käsitlemine, õpetajate koolitus, eeskujude mitmekesistamine. Tööturul on vaja läbipaistvust ja töö- ja pereelu tasakaalu toetamist. Mitte KAS vaid MILLAL jne.  Poliitilisel tasandil tuleb kasutada ajutisi erimeetmeid, sealhulgas kvoote, mis on end tõestanud. Meie kõigi vastutus on näidata, et hoolivus ja tugevus ei ole vastandid.</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buNone/>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Kasvatame põlvkonna, kelle jaoks toidu valmistamine ja kodu korrashoid ei ole „naistetööd“, vaid elementaarsed eluks vajalikud oskused – samamoodi nagu digipädevus või rahaga ümberkäimine.</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nl-NL" sz="1800" dirty="0">
                <a:effectLst/>
                <a:latin typeface="Cambria" panose="02040503050406030204" pitchFamily="18" charset="0"/>
                <a:ea typeface="MS Mincho" panose="02020609040205080304" pitchFamily="49" charset="-128"/>
                <a:cs typeface="Times New Roman" panose="02020603050405020304" pitchFamily="18" charset="0"/>
              </a:rPr>
              <a:t>Ettekande eesmärk oli visandada lähtekoht aruteluks. Järgnev paneel on hea koht, et küsida, mida saame veel teha, et ehitada õiglasem ja kaasavam ühiskond.</a:t>
            </a:r>
            <a:endParaRPr lang="et-EE"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133" name="Google Shape;133;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Jaotise päis" type="secHead">
  <p:cSld name="SECTION_HEADER">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9985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6000"/>
              <a:buFont typeface="Roboto Slab Black"/>
              <a:buNone/>
              <a:defRPr sz="6000">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1850" y="418623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10"/>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633546" y="6187588"/>
            <a:ext cx="3276600" cy="681037"/>
          </a:xfrm>
          <a:prstGeom prst="rect">
            <a:avLst/>
          </a:prstGeom>
          <a:solidFill>
            <a:schemeClr val="dk1"/>
          </a:soli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ealkiri ja sisu"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610100" y="6176963"/>
            <a:ext cx="3213100" cy="681037"/>
          </a:xfrm>
          <a:prstGeom prst="rect">
            <a:avLst/>
          </a:prstGeom>
          <a:solidFill>
            <a:schemeClr val="dk1"/>
          </a:soli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ühi" type="blank">
  <p:cSld name="BLANK">
    <p:spTree>
      <p:nvGrpSpPr>
        <p:cNvPr id="1" name="Shape 27"/>
        <p:cNvGrpSpPr/>
        <p:nvPr/>
      </p:nvGrpSpPr>
      <p:grpSpPr>
        <a:xfrm>
          <a:off x="0" y="0"/>
          <a:ext cx="0" cy="0"/>
          <a:chOff x="0" y="0"/>
          <a:chExt cx="0" cy="0"/>
        </a:xfrm>
      </p:grpSpPr>
      <p:sp>
        <p:nvSpPr>
          <p:cNvPr id="28" name="Google Shape;28;p12"/>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610100" y="6176963"/>
            <a:ext cx="3213100" cy="681037"/>
          </a:xfrm>
          <a:prstGeom prst="rect">
            <a:avLst/>
          </a:prstGeom>
          <a:solidFill>
            <a:schemeClr val="dk1"/>
          </a:soli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inult pealkiri" type="titleOnly">
  <p:cSld name="TITLE_ONLY">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610100" y="6176963"/>
            <a:ext cx="3213100" cy="681037"/>
          </a:xfrm>
          <a:prstGeom prst="rect">
            <a:avLst/>
          </a:prstGeom>
          <a:solidFill>
            <a:schemeClr val="dk1"/>
          </a:soli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itelslaid">
  <p:cSld name="Tiitelslaid">
    <p:spTree>
      <p:nvGrpSpPr>
        <p:cNvPr id="1" name="Shape 36"/>
        <p:cNvGrpSpPr/>
        <p:nvPr/>
      </p:nvGrpSpPr>
      <p:grpSpPr>
        <a:xfrm>
          <a:off x="0" y="0"/>
          <a:ext cx="0" cy="0"/>
          <a:chOff x="0" y="0"/>
          <a:chExt cx="0" cy="0"/>
        </a:xfrm>
      </p:grpSpPr>
      <p:sp>
        <p:nvSpPr>
          <p:cNvPr id="37" name="Google Shape;37;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6000"/>
              <a:buFont typeface="Roboto Slab Black"/>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4"/>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4610100" y="6176963"/>
            <a:ext cx="3213100" cy="681037"/>
          </a:xfrm>
          <a:prstGeom prst="rect">
            <a:avLst/>
          </a:prstGeom>
          <a:solidFill>
            <a:schemeClr val="dk1"/>
          </a:soli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ks sisu" type="twoObj">
  <p:cSld name="TWO_OBJECTS">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610100" y="6176963"/>
            <a:ext cx="3213100" cy="681037"/>
          </a:xfrm>
          <a:prstGeom prst="rect">
            <a:avLst/>
          </a:prstGeom>
          <a:solidFill>
            <a:schemeClr val="dk1"/>
          </a:soli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õrdlus" type="twoTxTwoObj">
  <p:cSld name="TWO_OBJECTS_WITH_TEXT">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610100" y="6176963"/>
            <a:ext cx="3213100" cy="681037"/>
          </a:xfrm>
          <a:prstGeom prst="rect">
            <a:avLst/>
          </a:prstGeom>
          <a:solidFill>
            <a:schemeClr val="dk1"/>
          </a:soli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Roboto Slab Black"/>
              <a:buNone/>
              <a:defRPr sz="4400" b="0" i="0" u="none" strike="noStrike" cap="none">
                <a:solidFill>
                  <a:schemeClr val="accent2"/>
                </a:solidFill>
                <a:latin typeface="Roboto Slab Black"/>
                <a:ea typeface="Roboto Slab Black"/>
                <a:cs typeface="Roboto Slab Black"/>
                <a:sym typeface="Roboto Slab Black"/>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Slab"/>
                <a:ea typeface="Roboto Slab"/>
                <a:cs typeface="Roboto Slab"/>
                <a:sym typeface="Roboto Sla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Slab"/>
                <a:ea typeface="Roboto Slab"/>
                <a:cs typeface="Roboto Slab"/>
                <a:sym typeface="Roboto Sla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Slab"/>
                <a:ea typeface="Roboto Slab"/>
                <a:cs typeface="Roboto Slab"/>
                <a:sym typeface="Roboto Sla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Slab"/>
                <a:ea typeface="Roboto Slab"/>
                <a:cs typeface="Roboto Slab"/>
                <a:sym typeface="Roboto Sla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Slab"/>
                <a:ea typeface="Roboto Slab"/>
                <a:cs typeface="Roboto Slab"/>
                <a:sym typeface="Roboto Sla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Slab"/>
                <a:ea typeface="Roboto Slab"/>
                <a:cs typeface="Roboto Slab"/>
                <a:sym typeface="Roboto Slab"/>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Slab"/>
                <a:ea typeface="Roboto Slab"/>
                <a:cs typeface="Roboto Slab"/>
                <a:sym typeface="Roboto Slab"/>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Slab"/>
                <a:ea typeface="Roboto Slab"/>
                <a:cs typeface="Roboto Slab"/>
                <a:sym typeface="Roboto Slab"/>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Slab"/>
                <a:ea typeface="Roboto Slab"/>
                <a:cs typeface="Roboto Slab"/>
                <a:sym typeface="Roboto Slab"/>
              </a:defRPr>
            </a:lvl9pPr>
          </a:lstStyle>
          <a:p>
            <a:endParaRPr/>
          </a:p>
        </p:txBody>
      </p:sp>
      <p:sp>
        <p:nvSpPr>
          <p:cNvPr id="12" name="Google Shape;12;p9"/>
          <p:cNvSpPr txBox="1">
            <a:spLocks noGrp="1"/>
          </p:cNvSpPr>
          <p:nvPr>
            <p:ph type="dt" idx="10"/>
          </p:nvPr>
        </p:nvSpPr>
        <p:spPr>
          <a:xfrm>
            <a:off x="838200" y="6176963"/>
            <a:ext cx="1943100" cy="6810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1" i="0" u="none" strike="noStrike" cap="none">
                <a:solidFill>
                  <a:schemeClr val="dk1"/>
                </a:solidFill>
                <a:latin typeface="Roboto Slab"/>
                <a:ea typeface="Roboto Slab"/>
                <a:cs typeface="Roboto Slab"/>
                <a:sym typeface="Roboto Slab"/>
              </a:defRPr>
            </a:lvl1pPr>
            <a:lvl2pPr marR="0" lvl="1"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2pPr>
            <a:lvl3pPr marR="0" lvl="2"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3pPr>
            <a:lvl4pPr marR="0" lvl="3"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4pPr>
            <a:lvl5pPr marR="0" lvl="4"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5pPr>
            <a:lvl6pPr marR="0" lvl="5"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6pPr>
            <a:lvl7pPr marR="0" lvl="6"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7pPr>
            <a:lvl8pPr marR="0" lvl="7"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8pPr>
            <a:lvl9pPr marR="0" lvl="8"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9pPr>
          </a:lstStyle>
          <a:p>
            <a:endParaRPr/>
          </a:p>
        </p:txBody>
      </p:sp>
      <p:sp>
        <p:nvSpPr>
          <p:cNvPr id="13" name="Google Shape;13;p9"/>
          <p:cNvSpPr txBox="1">
            <a:spLocks noGrp="1"/>
          </p:cNvSpPr>
          <p:nvPr>
            <p:ph type="ftr" idx="11"/>
          </p:nvPr>
        </p:nvSpPr>
        <p:spPr>
          <a:xfrm>
            <a:off x="4610100" y="6176963"/>
            <a:ext cx="3213100" cy="681037"/>
          </a:xfrm>
          <a:prstGeom prst="rect">
            <a:avLst/>
          </a:prstGeom>
          <a:solidFill>
            <a:schemeClr val="dk1"/>
          </a:solid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000" b="1" i="0" u="none" strike="noStrike" cap="none">
                <a:solidFill>
                  <a:schemeClr val="lt1"/>
                </a:solidFill>
                <a:latin typeface="Roboto Slab"/>
                <a:ea typeface="Roboto Slab"/>
                <a:cs typeface="Roboto Slab"/>
                <a:sym typeface="Roboto Slab"/>
              </a:defRPr>
            </a:lvl1pPr>
            <a:lvl2pPr marR="0" lvl="1"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2pPr>
            <a:lvl3pPr marR="0" lvl="2"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3pPr>
            <a:lvl4pPr marR="0" lvl="3"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4pPr>
            <a:lvl5pPr marR="0" lvl="4"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5pPr>
            <a:lvl6pPr marR="0" lvl="5"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6pPr>
            <a:lvl7pPr marR="0" lvl="6"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7pPr>
            <a:lvl8pPr marR="0" lvl="7"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8pPr>
            <a:lvl9pPr marR="0" lvl="8" algn="l" rtl="0">
              <a:spcBef>
                <a:spcPts val="0"/>
              </a:spcBef>
              <a:spcAft>
                <a:spcPts val="0"/>
              </a:spcAft>
              <a:buSzPts val="1400"/>
              <a:buNone/>
              <a:defRPr sz="1800" b="0" i="0" u="none" strike="noStrike" cap="none">
                <a:solidFill>
                  <a:schemeClr val="dk1"/>
                </a:solidFill>
                <a:latin typeface="Roboto Slab"/>
                <a:ea typeface="Roboto Slab"/>
                <a:cs typeface="Roboto Slab"/>
                <a:sym typeface="Roboto Slab"/>
              </a:defRPr>
            </a:lvl9pPr>
          </a:lstStyle>
          <a:p>
            <a:endParaRPr/>
          </a:p>
        </p:txBody>
      </p:sp>
      <p:sp>
        <p:nvSpPr>
          <p:cNvPr id="14" name="Google Shape;14;p9"/>
          <p:cNvSpPr txBox="1">
            <a:spLocks noGrp="1"/>
          </p:cNvSpPr>
          <p:nvPr>
            <p:ph type="sldNum" idx="12"/>
          </p:nvPr>
        </p:nvSpPr>
        <p:spPr>
          <a:xfrm>
            <a:off x="9410700" y="6176963"/>
            <a:ext cx="1943100" cy="6810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1" i="0" u="none" strike="noStrike" cap="none">
                <a:solidFill>
                  <a:schemeClr val="dk1"/>
                </a:solidFill>
                <a:latin typeface="Roboto Slab"/>
                <a:ea typeface="Roboto Slab"/>
                <a:cs typeface="Roboto Slab"/>
                <a:sym typeface="Roboto Slab"/>
              </a:defRPr>
            </a:lvl1pPr>
            <a:lvl2pPr marL="0" marR="0" lvl="1" indent="0" algn="r" rtl="0">
              <a:spcBef>
                <a:spcPts val="0"/>
              </a:spcBef>
              <a:buNone/>
              <a:defRPr sz="2000" b="1" i="0" u="none" strike="noStrike" cap="none">
                <a:solidFill>
                  <a:schemeClr val="dk1"/>
                </a:solidFill>
                <a:latin typeface="Roboto Slab"/>
                <a:ea typeface="Roboto Slab"/>
                <a:cs typeface="Roboto Slab"/>
                <a:sym typeface="Roboto Slab"/>
              </a:defRPr>
            </a:lvl2pPr>
            <a:lvl3pPr marL="0" marR="0" lvl="2" indent="0" algn="r" rtl="0">
              <a:spcBef>
                <a:spcPts val="0"/>
              </a:spcBef>
              <a:buNone/>
              <a:defRPr sz="2000" b="1" i="0" u="none" strike="noStrike" cap="none">
                <a:solidFill>
                  <a:schemeClr val="dk1"/>
                </a:solidFill>
                <a:latin typeface="Roboto Slab"/>
                <a:ea typeface="Roboto Slab"/>
                <a:cs typeface="Roboto Slab"/>
                <a:sym typeface="Roboto Slab"/>
              </a:defRPr>
            </a:lvl3pPr>
            <a:lvl4pPr marL="0" marR="0" lvl="3" indent="0" algn="r" rtl="0">
              <a:spcBef>
                <a:spcPts val="0"/>
              </a:spcBef>
              <a:buNone/>
              <a:defRPr sz="2000" b="1" i="0" u="none" strike="noStrike" cap="none">
                <a:solidFill>
                  <a:schemeClr val="dk1"/>
                </a:solidFill>
                <a:latin typeface="Roboto Slab"/>
                <a:ea typeface="Roboto Slab"/>
                <a:cs typeface="Roboto Slab"/>
                <a:sym typeface="Roboto Slab"/>
              </a:defRPr>
            </a:lvl4pPr>
            <a:lvl5pPr marL="0" marR="0" lvl="4" indent="0" algn="r" rtl="0">
              <a:spcBef>
                <a:spcPts val="0"/>
              </a:spcBef>
              <a:buNone/>
              <a:defRPr sz="2000" b="1" i="0" u="none" strike="noStrike" cap="none">
                <a:solidFill>
                  <a:schemeClr val="dk1"/>
                </a:solidFill>
                <a:latin typeface="Roboto Slab"/>
                <a:ea typeface="Roboto Slab"/>
                <a:cs typeface="Roboto Slab"/>
                <a:sym typeface="Roboto Slab"/>
              </a:defRPr>
            </a:lvl5pPr>
            <a:lvl6pPr marL="0" marR="0" lvl="5" indent="0" algn="r" rtl="0">
              <a:spcBef>
                <a:spcPts val="0"/>
              </a:spcBef>
              <a:buNone/>
              <a:defRPr sz="2000" b="1" i="0" u="none" strike="noStrike" cap="none">
                <a:solidFill>
                  <a:schemeClr val="dk1"/>
                </a:solidFill>
                <a:latin typeface="Roboto Slab"/>
                <a:ea typeface="Roboto Slab"/>
                <a:cs typeface="Roboto Slab"/>
                <a:sym typeface="Roboto Slab"/>
              </a:defRPr>
            </a:lvl6pPr>
            <a:lvl7pPr marL="0" marR="0" lvl="6" indent="0" algn="r" rtl="0">
              <a:spcBef>
                <a:spcPts val="0"/>
              </a:spcBef>
              <a:buNone/>
              <a:defRPr sz="2000" b="1" i="0" u="none" strike="noStrike" cap="none">
                <a:solidFill>
                  <a:schemeClr val="dk1"/>
                </a:solidFill>
                <a:latin typeface="Roboto Slab"/>
                <a:ea typeface="Roboto Slab"/>
                <a:cs typeface="Roboto Slab"/>
                <a:sym typeface="Roboto Slab"/>
              </a:defRPr>
            </a:lvl7pPr>
            <a:lvl8pPr marL="0" marR="0" lvl="7" indent="0" algn="r" rtl="0">
              <a:spcBef>
                <a:spcPts val="0"/>
              </a:spcBef>
              <a:buNone/>
              <a:defRPr sz="2000" b="1" i="0" u="none" strike="noStrike" cap="none">
                <a:solidFill>
                  <a:schemeClr val="dk1"/>
                </a:solidFill>
                <a:latin typeface="Roboto Slab"/>
                <a:ea typeface="Roboto Slab"/>
                <a:cs typeface="Roboto Slab"/>
                <a:sym typeface="Roboto Slab"/>
              </a:defRPr>
            </a:lvl8pPr>
            <a:lvl9pPr marL="0" marR="0" lvl="8" indent="0" algn="r" rtl="0">
              <a:spcBef>
                <a:spcPts val="0"/>
              </a:spcBef>
              <a:buNone/>
              <a:defRPr sz="2000" b="1" i="0" u="none" strike="noStrike" cap="none">
                <a:solidFill>
                  <a:schemeClr val="dk1"/>
                </a:solidFill>
                <a:latin typeface="Roboto Slab"/>
                <a:ea typeface="Roboto Slab"/>
                <a:cs typeface="Roboto Slab"/>
                <a:sym typeface="Roboto Slab"/>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p:nvPr/>
        </p:nvSpPr>
        <p:spPr>
          <a:xfrm>
            <a:off x="18200549" y="5172366"/>
            <a:ext cx="681000" cy="48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Slab"/>
              <a:ea typeface="Roboto Slab"/>
              <a:cs typeface="Roboto Slab"/>
              <a:sym typeface="Roboto Slab"/>
            </a:endParaRPr>
          </a:p>
        </p:txBody>
      </p:sp>
      <p:sp>
        <p:nvSpPr>
          <p:cNvPr id="64" name="Google Shape;64;p1"/>
          <p:cNvSpPr/>
          <p:nvPr/>
        </p:nvSpPr>
        <p:spPr>
          <a:xfrm>
            <a:off x="17519511" y="5693595"/>
            <a:ext cx="681000" cy="48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Slab"/>
              <a:ea typeface="Roboto Slab"/>
              <a:cs typeface="Roboto Slab"/>
              <a:sym typeface="Roboto Slab"/>
            </a:endParaRPr>
          </a:p>
        </p:txBody>
      </p:sp>
      <p:sp>
        <p:nvSpPr>
          <p:cNvPr id="65" name="Google Shape;65;p1"/>
          <p:cNvSpPr/>
          <p:nvPr/>
        </p:nvSpPr>
        <p:spPr>
          <a:xfrm>
            <a:off x="16852388" y="6214824"/>
            <a:ext cx="681000" cy="48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Slab"/>
              <a:ea typeface="Roboto Slab"/>
              <a:cs typeface="Roboto Slab"/>
              <a:sym typeface="Roboto Slab"/>
            </a:endParaRPr>
          </a:p>
        </p:txBody>
      </p:sp>
      <p:sp>
        <p:nvSpPr>
          <p:cNvPr id="66" name="Google Shape;66;p1"/>
          <p:cNvSpPr/>
          <p:nvPr/>
        </p:nvSpPr>
        <p:spPr>
          <a:xfrm>
            <a:off x="16171350" y="6736053"/>
            <a:ext cx="681000" cy="1983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Slab"/>
              <a:ea typeface="Roboto Slab"/>
              <a:cs typeface="Roboto Slab"/>
              <a:sym typeface="Roboto Slab"/>
            </a:endParaRPr>
          </a:p>
        </p:txBody>
      </p:sp>
      <p:sp>
        <p:nvSpPr>
          <p:cNvPr id="67" name="Google Shape;67;p1"/>
          <p:cNvSpPr txBox="1"/>
          <p:nvPr/>
        </p:nvSpPr>
        <p:spPr>
          <a:xfrm>
            <a:off x="-10875845" y="2582022"/>
            <a:ext cx="7123355" cy="75401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400"/>
              <a:buFont typeface="Roboto Slab Black"/>
              <a:buNone/>
            </a:pPr>
            <a:r>
              <a:rPr lang="en-US" sz="4400" b="0" i="0" u="none" strike="noStrike" cap="none">
                <a:solidFill>
                  <a:schemeClr val="lt1"/>
                </a:solidFill>
                <a:latin typeface="Roboto Slab Black"/>
                <a:ea typeface="Roboto Slab Black"/>
                <a:cs typeface="Roboto Slab Black"/>
                <a:sym typeface="Roboto Slab Black"/>
              </a:rPr>
              <a:t>teema1</a:t>
            </a:r>
            <a:endParaRPr/>
          </a:p>
        </p:txBody>
      </p:sp>
      <p:sp>
        <p:nvSpPr>
          <p:cNvPr id="69" name="Google Shape;69;p1"/>
          <p:cNvSpPr/>
          <p:nvPr/>
        </p:nvSpPr>
        <p:spPr>
          <a:xfrm rot="2308832">
            <a:off x="3370763" y="413667"/>
            <a:ext cx="8190776" cy="6864956"/>
          </a:xfrm>
          <a:prstGeom prst="rtTriangle">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
          <p:cNvSpPr/>
          <p:nvPr/>
        </p:nvSpPr>
        <p:spPr>
          <a:xfrm>
            <a:off x="0" y="-169400"/>
            <a:ext cx="5990100" cy="7027500"/>
          </a:xfrm>
          <a:prstGeom prst="rect">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p1"/>
          <p:cNvSpPr txBox="1">
            <a:spLocks noGrp="1"/>
          </p:cNvSpPr>
          <p:nvPr>
            <p:ph type="title"/>
          </p:nvPr>
        </p:nvSpPr>
        <p:spPr>
          <a:xfrm>
            <a:off x="419100" y="1995660"/>
            <a:ext cx="5990100" cy="1340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2"/>
              </a:buClr>
              <a:buSzPts val="2800"/>
              <a:buFont typeface="Roboto Slab Black"/>
              <a:buNone/>
            </a:pPr>
            <a:r>
              <a:rPr lang="fi-FI" sz="4000" dirty="0" err="1">
                <a:latin typeface="Roboto Slab Black"/>
                <a:ea typeface="Roboto Slab Black"/>
                <a:cs typeface="Roboto Slab Black"/>
                <a:sym typeface="Roboto Slab Black"/>
              </a:rPr>
              <a:t>Soolise</a:t>
            </a:r>
            <a:r>
              <a:rPr lang="fi-FI" sz="4000" dirty="0">
                <a:latin typeface="Roboto Slab Black"/>
                <a:ea typeface="Roboto Slab Black"/>
                <a:cs typeface="Roboto Slab Black"/>
                <a:sym typeface="Roboto Slab Black"/>
              </a:rPr>
              <a:t> </a:t>
            </a:r>
            <a:r>
              <a:rPr lang="fi-FI" sz="4000" dirty="0" err="1">
                <a:latin typeface="Roboto Slab Black"/>
                <a:ea typeface="Roboto Slab Black"/>
                <a:cs typeface="Roboto Slab Black"/>
                <a:sym typeface="Roboto Slab Black"/>
              </a:rPr>
              <a:t>segregatsiooni</a:t>
            </a:r>
            <a:r>
              <a:rPr lang="fi-FI" sz="4000" dirty="0">
                <a:latin typeface="Roboto Slab Black"/>
                <a:ea typeface="Roboto Slab Black"/>
                <a:cs typeface="Roboto Slab Black"/>
                <a:sym typeface="Roboto Slab Black"/>
              </a:rPr>
              <a:t> </a:t>
            </a:r>
            <a:r>
              <a:rPr lang="fi-FI" sz="4000" dirty="0" err="1">
                <a:latin typeface="Roboto Slab Black"/>
                <a:ea typeface="Roboto Slab Black"/>
                <a:cs typeface="Roboto Slab Black"/>
                <a:sym typeface="Roboto Slab Black"/>
              </a:rPr>
              <a:t>vähendamine</a:t>
            </a:r>
            <a:r>
              <a:rPr lang="fi-FI" sz="4000" dirty="0">
                <a:latin typeface="Roboto Slab Black"/>
                <a:ea typeface="Roboto Slab Black"/>
                <a:cs typeface="Roboto Slab Black"/>
                <a:sym typeface="Roboto Slab Black"/>
              </a:rPr>
              <a:t> </a:t>
            </a:r>
            <a:r>
              <a:rPr lang="fi-FI" sz="4000" dirty="0" err="1">
                <a:latin typeface="Roboto Slab Black"/>
                <a:ea typeface="Roboto Slab Black"/>
                <a:cs typeface="Roboto Slab Black"/>
                <a:sym typeface="Roboto Slab Black"/>
              </a:rPr>
              <a:t>hariduses</a:t>
            </a:r>
            <a:r>
              <a:rPr lang="fi-FI" sz="4000" dirty="0">
                <a:latin typeface="Roboto Slab Black"/>
                <a:ea typeface="Roboto Slab Black"/>
                <a:cs typeface="Roboto Slab Black"/>
                <a:sym typeface="Roboto Slab Black"/>
              </a:rPr>
              <a:t> ja </a:t>
            </a:r>
            <a:r>
              <a:rPr lang="fi-FI" sz="4000" dirty="0" err="1">
                <a:latin typeface="Roboto Slab Black"/>
                <a:ea typeface="Roboto Slab Black"/>
                <a:cs typeface="Roboto Slab Black"/>
                <a:sym typeface="Roboto Slab Black"/>
              </a:rPr>
              <a:t>tööturul</a:t>
            </a:r>
            <a:endParaRPr lang="fi-FI" sz="4000" dirty="0">
              <a:solidFill>
                <a:schemeClr val="dk1"/>
              </a:solidFill>
            </a:endParaRPr>
          </a:p>
        </p:txBody>
      </p:sp>
      <p:sp>
        <p:nvSpPr>
          <p:cNvPr id="72" name="Google Shape;72;p1"/>
          <p:cNvSpPr txBox="1"/>
          <p:nvPr/>
        </p:nvSpPr>
        <p:spPr>
          <a:xfrm>
            <a:off x="485700" y="3961463"/>
            <a:ext cx="5856900" cy="1348031"/>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800" b="1" dirty="0">
                <a:solidFill>
                  <a:schemeClr val="dk1"/>
                </a:solidFill>
                <a:latin typeface="Roboto Slab"/>
                <a:ea typeface="Roboto Slab"/>
                <a:cs typeface="Roboto Slab"/>
                <a:sym typeface="Roboto Slab"/>
              </a:rPr>
              <a:t>Maarja Tinn</a:t>
            </a:r>
            <a:endParaRPr lang="et-EE" sz="2800" b="1" dirty="0">
              <a:solidFill>
                <a:schemeClr val="dk1"/>
              </a:solidFill>
              <a:latin typeface="Roboto Slab"/>
              <a:ea typeface="Roboto Slab"/>
              <a:cs typeface="Roboto Slab"/>
              <a:sym typeface="Roboto Slab"/>
            </a:endParaRPr>
          </a:p>
          <a:p>
            <a:pPr marL="0" lvl="0" indent="0" algn="ctr" rtl="0">
              <a:lnSpc>
                <a:spcPct val="90000"/>
              </a:lnSpc>
              <a:spcBef>
                <a:spcPts val="0"/>
              </a:spcBef>
              <a:spcAft>
                <a:spcPts val="0"/>
              </a:spcAft>
              <a:buNone/>
            </a:pPr>
            <a:r>
              <a:rPr lang="et-EE" sz="2800" b="1" dirty="0">
                <a:solidFill>
                  <a:schemeClr val="dk1"/>
                </a:solidFill>
                <a:latin typeface="Roboto Slab"/>
                <a:ea typeface="Roboto Slab"/>
                <a:cs typeface="Roboto Slab"/>
                <a:sym typeface="Roboto Slab"/>
              </a:rPr>
              <a:t>23.05.2025</a:t>
            </a:r>
          </a:p>
          <a:p>
            <a:pPr marL="0" lvl="0" indent="0" algn="ctr" rtl="0">
              <a:lnSpc>
                <a:spcPct val="90000"/>
              </a:lnSpc>
              <a:spcBef>
                <a:spcPts val="0"/>
              </a:spcBef>
              <a:spcAft>
                <a:spcPts val="0"/>
              </a:spcAft>
              <a:buNone/>
            </a:pPr>
            <a:endParaRPr sz="2800" b="1" dirty="0">
              <a:solidFill>
                <a:schemeClr val="dk1"/>
              </a:solidFill>
              <a:latin typeface="Roboto Slab"/>
              <a:ea typeface="Roboto Slab"/>
              <a:cs typeface="Roboto Slab"/>
              <a:sym typeface="Roboto Slab"/>
            </a:endParaRPr>
          </a:p>
        </p:txBody>
      </p:sp>
      <p:sp>
        <p:nvSpPr>
          <p:cNvPr id="74" name="Google Shape;74;p1"/>
          <p:cNvSpPr txBox="1">
            <a:spLocks noGrp="1"/>
          </p:cNvSpPr>
          <p:nvPr>
            <p:ph type="ftr" idx="11"/>
          </p:nvPr>
        </p:nvSpPr>
        <p:spPr>
          <a:xfrm>
            <a:off x="4593150" y="6055053"/>
            <a:ext cx="3213000" cy="6810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PRAXIS | MÕTTEKODA</a:t>
            </a:r>
            <a:endParaRPr/>
          </a:p>
        </p:txBody>
      </p:sp>
      <p:pic>
        <p:nvPicPr>
          <p:cNvPr id="3074" name="Picture 2">
            <a:extLst>
              <a:ext uri="{FF2B5EF4-FFF2-40B4-BE49-F238E27FC236}">
                <a16:creationId xmlns:a16="http://schemas.microsoft.com/office/drawing/2014/main" xmlns="" id="{4EB78278-0BD4-FF80-6F71-E16985B26E9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92649" y="1970197"/>
            <a:ext cx="5198569" cy="35768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rtl="0">
              <a:spcBef>
                <a:spcPts val="0"/>
              </a:spcBef>
              <a:spcAft>
                <a:spcPts val="0"/>
              </a:spcAft>
              <a:buClr>
                <a:schemeClr val="accent2"/>
              </a:buClr>
              <a:buSzPts val="4400"/>
              <a:buFont typeface="Roboto Slab Black"/>
              <a:buNone/>
            </a:pPr>
            <a:r>
              <a:rPr lang="et-EE" dirty="0"/>
              <a:t>Ettekande lähtealused</a:t>
            </a:r>
            <a:endParaRPr lang="en-US" dirty="0"/>
          </a:p>
        </p:txBody>
      </p:sp>
      <p:sp>
        <p:nvSpPr>
          <p:cNvPr id="80" name="Google Shape;80;p2"/>
          <p:cNvSpPr txBox="1">
            <a:spLocks noGrp="1"/>
          </p:cNvSpPr>
          <p:nvPr>
            <p:ph type="body" idx="4294967295"/>
          </p:nvPr>
        </p:nvSpPr>
        <p:spPr>
          <a:xfrm>
            <a:off x="838200" y="1881188"/>
            <a:ext cx="10515599" cy="4352544"/>
          </a:xfrm>
        </p:spPr>
        <p:txBody>
          <a:bodyPr spcFirstLastPara="1" lIns="91425" tIns="45700" rIns="91425" bIns="45700" anchor="t" anchorCtr="0">
            <a:normAutofit fontScale="85000" lnSpcReduction="10000"/>
          </a:bodyPr>
          <a:lstStyle/>
          <a:p>
            <a:pPr marL="228600" lvl="0" indent="-228600">
              <a:spcBef>
                <a:spcPts val="0"/>
              </a:spcBef>
              <a:spcAft>
                <a:spcPts val="600"/>
              </a:spcAft>
              <a:buClr>
                <a:srgbClr val="000000"/>
              </a:buClr>
              <a:buSzPts val="1800"/>
              <a:buFont typeface="Arial"/>
              <a:buChar char="●"/>
            </a:pPr>
            <a:r>
              <a:rPr lang="en-US" sz="2800" b="0" i="0" u="none" strike="noStrike" cap="none" dirty="0">
                <a:solidFill>
                  <a:schemeClr val="accent2"/>
                </a:solidFill>
              </a:rPr>
              <a:t>OECD (2023). Education at a </a:t>
            </a:r>
            <a:r>
              <a:rPr lang="en-US" sz="2800" b="0" i="0" u="none" strike="noStrike" cap="none" dirty="0" err="1">
                <a:solidFill>
                  <a:schemeClr val="accent2"/>
                </a:solidFill>
              </a:rPr>
              <a:t>Glance.ICCS</a:t>
            </a:r>
            <a:r>
              <a:rPr lang="en-US" sz="2800" b="0" i="0" u="none" strike="noStrike" cap="none" dirty="0">
                <a:solidFill>
                  <a:schemeClr val="accent2"/>
                </a:solidFill>
              </a:rPr>
              <a:t> 2022. International Civic and Citizenship Education Study. Eesti </a:t>
            </a:r>
            <a:r>
              <a:rPr lang="en-US" sz="2800" b="0" i="0" u="none" strike="noStrike" cap="none" dirty="0" err="1">
                <a:solidFill>
                  <a:schemeClr val="accent2"/>
                </a:solidFill>
              </a:rPr>
              <a:t>tulemused</a:t>
            </a:r>
            <a:r>
              <a:rPr lang="en-US" sz="2800" b="0" i="0" u="none" strike="noStrike" cap="none" dirty="0">
                <a:solidFill>
                  <a:schemeClr val="accent2"/>
                </a:solidFill>
              </a:rPr>
              <a:t>.</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n-US" sz="2800" b="0" i="0" u="none" strike="noStrike" cap="none" dirty="0">
                <a:solidFill>
                  <a:schemeClr val="accent2"/>
                </a:solidFill>
              </a:rPr>
              <a:t>Praxis (2023). </a:t>
            </a:r>
            <a:r>
              <a:rPr lang="en-US" sz="2800" b="0" i="0" u="none" strike="noStrike" cap="none" dirty="0" err="1">
                <a:solidFill>
                  <a:schemeClr val="accent2"/>
                </a:solidFill>
              </a:rPr>
              <a:t>Alfamehed</a:t>
            </a:r>
            <a:r>
              <a:rPr lang="en-US" sz="2800" b="0" i="0" u="none" strike="noStrike" cap="none" dirty="0">
                <a:solidFill>
                  <a:schemeClr val="accent2"/>
                </a:solidFill>
              </a:rPr>
              <a:t> ja </a:t>
            </a:r>
            <a:r>
              <a:rPr lang="en-US" sz="2800" b="0" i="0" u="none" strike="noStrike" cap="none" dirty="0" err="1">
                <a:solidFill>
                  <a:schemeClr val="accent2"/>
                </a:solidFill>
              </a:rPr>
              <a:t>lillekesed</a:t>
            </a:r>
            <a:r>
              <a:rPr lang="en-US" sz="2800" b="0" i="0" u="none" strike="noStrike" cap="none" dirty="0">
                <a:solidFill>
                  <a:schemeClr val="accent2"/>
                </a:solidFill>
              </a:rPr>
              <a:t>: </a:t>
            </a:r>
            <a:r>
              <a:rPr lang="en-US" sz="2800" b="0" i="0" u="none" strike="noStrike" cap="none" dirty="0" err="1">
                <a:solidFill>
                  <a:schemeClr val="accent2"/>
                </a:solidFill>
              </a:rPr>
              <a:t>misogüünia</a:t>
            </a:r>
            <a:r>
              <a:rPr lang="en-US" sz="2800" b="0" i="0" u="none" strike="noStrike" cap="none" dirty="0">
                <a:solidFill>
                  <a:schemeClr val="accent2"/>
                </a:solidFill>
              </a:rPr>
              <a:t> ja </a:t>
            </a:r>
            <a:r>
              <a:rPr lang="en-US" sz="2800" b="0" i="0" u="none" strike="noStrike" cap="none" dirty="0" err="1">
                <a:solidFill>
                  <a:schemeClr val="accent2"/>
                </a:solidFill>
              </a:rPr>
              <a:t>seksismi</a:t>
            </a:r>
            <a:r>
              <a:rPr lang="en-US" sz="2800" b="0" i="0" u="none" strike="noStrike" cap="none" dirty="0">
                <a:solidFill>
                  <a:schemeClr val="accent2"/>
                </a:solidFill>
              </a:rPr>
              <a:t> </a:t>
            </a:r>
            <a:r>
              <a:rPr lang="en-US" sz="2800" b="0" i="0" u="none" strike="noStrike" cap="none" dirty="0" err="1">
                <a:solidFill>
                  <a:schemeClr val="accent2"/>
                </a:solidFill>
              </a:rPr>
              <a:t>normaliseerumine</a:t>
            </a:r>
            <a:r>
              <a:rPr lang="en-US" sz="2800" b="0" i="0" u="none" strike="noStrike" cap="none" dirty="0">
                <a:solidFill>
                  <a:schemeClr val="accent2"/>
                </a:solidFill>
              </a:rPr>
              <a:t> Eesti </a:t>
            </a:r>
            <a:r>
              <a:rPr lang="en-US" sz="2800" b="0" i="0" u="none" strike="noStrike" cap="none" dirty="0" err="1">
                <a:solidFill>
                  <a:schemeClr val="accent2"/>
                </a:solidFill>
              </a:rPr>
              <a:t>meediapildis</a:t>
            </a:r>
            <a:r>
              <a:rPr lang="en-US" sz="2800" b="0" i="0" u="none" strike="noStrike" cap="none" dirty="0">
                <a:solidFill>
                  <a:schemeClr val="accent2"/>
                </a:solidFill>
              </a:rPr>
              <a:t>.</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n-US" sz="2800" b="0" i="0" u="none" strike="noStrike" cap="none" dirty="0">
                <a:solidFill>
                  <a:schemeClr val="accent2"/>
                </a:solidFill>
              </a:rPr>
              <a:t>EIGE (2024). Gender Equality Index: Estonia.</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n-US" sz="2800" b="0" i="0" u="none" strike="noStrike" cap="none" dirty="0">
                <a:solidFill>
                  <a:schemeClr val="accent2"/>
                </a:solidFill>
              </a:rPr>
              <a:t>Eurobarometer 545 (2024). Gender Equality. Special Eurobarometer.</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n-US" sz="2800" b="0" i="0" u="none" strike="noStrike" cap="none" dirty="0" err="1">
                <a:solidFill>
                  <a:schemeClr val="accent2"/>
                </a:solidFill>
              </a:rPr>
              <a:t>Võrdõigusvoliniku</a:t>
            </a:r>
            <a:r>
              <a:rPr lang="en-US" sz="2800" b="0" i="0" u="none" strike="noStrike" cap="none" dirty="0">
                <a:solidFill>
                  <a:schemeClr val="accent2"/>
                </a:solidFill>
              </a:rPr>
              <a:t> </a:t>
            </a:r>
            <a:r>
              <a:rPr lang="en-US" sz="2800" b="0" i="0" u="none" strike="noStrike" cap="none" dirty="0" err="1">
                <a:solidFill>
                  <a:schemeClr val="accent2"/>
                </a:solidFill>
              </a:rPr>
              <a:t>kantselei</a:t>
            </a:r>
            <a:r>
              <a:rPr lang="en-US" sz="2800" b="0" i="0" u="none" strike="noStrike" cap="none" dirty="0">
                <a:solidFill>
                  <a:schemeClr val="accent2"/>
                </a:solidFill>
              </a:rPr>
              <a:t> (2023). </a:t>
            </a:r>
            <a:r>
              <a:rPr lang="en-US" sz="2800" b="0" i="0" u="none" strike="noStrike" cap="none" dirty="0" err="1">
                <a:solidFill>
                  <a:schemeClr val="accent2"/>
                </a:solidFill>
              </a:rPr>
              <a:t>Soolõime</a:t>
            </a:r>
            <a:r>
              <a:rPr lang="en-US" sz="2800" b="0" i="0" u="none" strike="noStrike" cap="none" dirty="0">
                <a:solidFill>
                  <a:schemeClr val="accent2"/>
                </a:solidFill>
              </a:rPr>
              <a:t> </a:t>
            </a:r>
            <a:r>
              <a:rPr lang="en-US" sz="2800" b="0" i="0" u="none" strike="noStrike" cap="none" dirty="0" err="1">
                <a:solidFill>
                  <a:schemeClr val="accent2"/>
                </a:solidFill>
              </a:rPr>
              <a:t>teemaleht</a:t>
            </a:r>
            <a:r>
              <a:rPr lang="en-US" sz="2800" b="0" i="0" u="none" strike="noStrike" cap="none" dirty="0">
                <a:solidFill>
                  <a:schemeClr val="accent2"/>
                </a:solidFill>
              </a:rPr>
              <a:t>: </a:t>
            </a:r>
            <a:r>
              <a:rPr lang="en-US" sz="2800" b="0" i="0" u="none" strike="noStrike" cap="none" dirty="0" err="1">
                <a:solidFill>
                  <a:schemeClr val="accent2"/>
                </a:solidFill>
              </a:rPr>
              <a:t>Tööturg</a:t>
            </a:r>
            <a:r>
              <a:rPr lang="en-US" sz="2800" b="0" i="0" u="none" strike="noStrike" cap="none" dirty="0">
                <a:solidFill>
                  <a:schemeClr val="accent2"/>
                </a:solidFill>
              </a:rPr>
              <a:t>.</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n-US" sz="2800" b="0" i="0" u="none" strike="noStrike" cap="none" dirty="0">
                <a:solidFill>
                  <a:schemeClr val="accent2"/>
                </a:solidFill>
              </a:rPr>
              <a:t>Praxis &amp; EIGE (201</a:t>
            </a:r>
            <a:r>
              <a:rPr lang="et-EE" sz="2800" b="0" i="0" u="none" strike="noStrike" cap="none" dirty="0">
                <a:solidFill>
                  <a:schemeClr val="accent2"/>
                </a:solidFill>
              </a:rPr>
              <a:t>8</a:t>
            </a:r>
            <a:r>
              <a:rPr lang="en-US" sz="2800" b="0" i="0" u="none" strike="noStrike" cap="none" dirty="0">
                <a:solidFill>
                  <a:schemeClr val="accent2"/>
                </a:solidFill>
              </a:rPr>
              <a:t>). Study and Work in the EU: Set Apart by Gender.</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n-US" sz="2800" b="0" i="0" u="none" strike="noStrike" cap="none" dirty="0">
                <a:solidFill>
                  <a:schemeClr val="accent2"/>
                </a:solidFill>
              </a:rPr>
              <a:t>UN Women / CEDAW. </a:t>
            </a:r>
            <a:r>
              <a:rPr lang="en-US" sz="2800" b="0" i="0" u="none" strike="noStrike" cap="none" dirty="0" err="1">
                <a:solidFill>
                  <a:schemeClr val="accent2"/>
                </a:solidFill>
              </a:rPr>
              <a:t>Ajutiste</a:t>
            </a:r>
            <a:r>
              <a:rPr lang="en-US" sz="2800" b="0" i="0" u="none" strike="noStrike" cap="none" dirty="0">
                <a:solidFill>
                  <a:schemeClr val="accent2"/>
                </a:solidFill>
              </a:rPr>
              <a:t> </a:t>
            </a:r>
            <a:r>
              <a:rPr lang="en-US" sz="2800" b="0" i="0" u="none" strike="noStrike" cap="none" dirty="0" err="1">
                <a:solidFill>
                  <a:schemeClr val="accent2"/>
                </a:solidFill>
              </a:rPr>
              <a:t>erimeetmete</a:t>
            </a:r>
            <a:r>
              <a:rPr lang="en-US" sz="2800" b="0" i="0" u="none" strike="noStrike" cap="none" dirty="0">
                <a:solidFill>
                  <a:schemeClr val="accent2"/>
                </a:solidFill>
              </a:rPr>
              <a:t> (</a:t>
            </a:r>
            <a:r>
              <a:rPr lang="en-US" sz="2800" b="0" i="0" u="none" strike="noStrike" cap="none" dirty="0" err="1">
                <a:solidFill>
                  <a:schemeClr val="accent2"/>
                </a:solidFill>
              </a:rPr>
              <a:t>kvootide</a:t>
            </a:r>
            <a:r>
              <a:rPr lang="en-US" sz="2800" b="0" i="0" u="none" strike="noStrike" cap="none" dirty="0">
                <a:solidFill>
                  <a:schemeClr val="accent2"/>
                </a:solidFill>
              </a:rPr>
              <a:t>) </a:t>
            </a:r>
            <a:r>
              <a:rPr lang="en-US" sz="2800" b="0" i="0" u="none" strike="noStrike" cap="none" dirty="0" err="1">
                <a:solidFill>
                  <a:schemeClr val="accent2"/>
                </a:solidFill>
              </a:rPr>
              <a:t>soovitused</a:t>
            </a:r>
            <a:r>
              <a:rPr lang="en-US" sz="2800" b="0" i="0" u="none" strike="noStrike" cap="none" dirty="0">
                <a:solidFill>
                  <a:schemeClr val="accent2"/>
                </a:solidFill>
              </a:rPr>
              <a:t>.</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n-US" sz="2800" b="0" i="0" u="none" strike="noStrike" cap="none" dirty="0" err="1">
                <a:solidFill>
                  <a:schemeClr val="accent2"/>
                </a:solidFill>
              </a:rPr>
              <a:t>Sotsiaalministeerium</a:t>
            </a:r>
            <a:r>
              <a:rPr lang="en-US" sz="2800" b="0" i="0" u="none" strike="noStrike" cap="none" dirty="0">
                <a:solidFill>
                  <a:schemeClr val="accent2"/>
                </a:solidFill>
              </a:rPr>
              <a:t> (2023). </a:t>
            </a:r>
            <a:r>
              <a:rPr lang="en-US" sz="2800" b="0" i="0" u="none" strike="noStrike" cap="none" dirty="0" err="1">
                <a:solidFill>
                  <a:schemeClr val="accent2"/>
                </a:solidFill>
              </a:rPr>
              <a:t>Heaolu</a:t>
            </a:r>
            <a:r>
              <a:rPr lang="en-US" sz="2800" b="0" i="0" u="none" strike="noStrike" cap="none" dirty="0">
                <a:solidFill>
                  <a:schemeClr val="accent2"/>
                </a:solidFill>
              </a:rPr>
              <a:t> </a:t>
            </a:r>
            <a:r>
              <a:rPr lang="en-US" sz="2800" b="0" i="0" u="none" strike="noStrike" cap="none" dirty="0" err="1">
                <a:solidFill>
                  <a:schemeClr val="accent2"/>
                </a:solidFill>
              </a:rPr>
              <a:t>arengukava</a:t>
            </a:r>
            <a:r>
              <a:rPr lang="en-US" sz="2800" b="0" i="0" u="none" strike="noStrike" cap="none" dirty="0">
                <a:solidFill>
                  <a:schemeClr val="accent2"/>
                </a:solidFill>
              </a:rPr>
              <a:t> 2023–2030.</a:t>
            </a:r>
            <a:endParaRPr lang="et-EE" sz="2800" b="0" i="0" u="none" strike="noStrike" cap="none" dirty="0">
              <a:solidFill>
                <a:schemeClr val="accent2"/>
              </a:solidFill>
            </a:endParaRPr>
          </a:p>
          <a:p>
            <a:pPr marL="228600" lvl="0" indent="-228600">
              <a:spcBef>
                <a:spcPts val="0"/>
              </a:spcBef>
              <a:spcAft>
                <a:spcPts val="600"/>
              </a:spcAft>
              <a:buClr>
                <a:srgbClr val="000000"/>
              </a:buClr>
              <a:buSzPts val="1800"/>
              <a:buFont typeface="Arial"/>
              <a:buChar char="●"/>
            </a:pPr>
            <a:r>
              <a:rPr lang="et-EE" sz="2800" b="0" i="0" u="none" strike="noStrike" cap="none" dirty="0">
                <a:solidFill>
                  <a:schemeClr val="accent2"/>
                </a:solidFill>
              </a:rPr>
              <a:t>Statistikaamet </a:t>
            </a:r>
            <a:r>
              <a:rPr lang="en-US" sz="2800" b="0" i="0" u="none" strike="noStrike" cap="none" dirty="0">
                <a:solidFill>
                  <a:schemeClr val="accent2"/>
                </a:solidFill>
              </a:rPr>
              <a:t>(2024). </a:t>
            </a:r>
            <a:r>
              <a:rPr lang="en-US" sz="2800" b="0" i="0" u="none" strike="noStrike" cap="none" dirty="0" err="1">
                <a:solidFill>
                  <a:schemeClr val="accent2"/>
                </a:solidFill>
              </a:rPr>
              <a:t>Sooline</a:t>
            </a:r>
            <a:r>
              <a:rPr lang="en-US" sz="2800" b="0" i="0" u="none" strike="noStrike" cap="none" dirty="0">
                <a:solidFill>
                  <a:schemeClr val="accent2"/>
                </a:solidFill>
              </a:rPr>
              <a:t> </a:t>
            </a:r>
            <a:r>
              <a:rPr lang="en-US" sz="2800" b="0" i="0" u="none" strike="noStrike" cap="none" dirty="0" err="1">
                <a:solidFill>
                  <a:schemeClr val="accent2"/>
                </a:solidFill>
              </a:rPr>
              <a:t>palgalõhe</a:t>
            </a:r>
            <a:r>
              <a:rPr lang="en-US" sz="2800" b="0" i="0" u="none" strike="noStrike" cap="none" dirty="0">
                <a:solidFill>
                  <a:schemeClr val="accent2"/>
                </a:solidFill>
              </a:rPr>
              <a:t> </a:t>
            </a:r>
            <a:r>
              <a:rPr lang="en-US" sz="2800" b="0" i="0" u="none" strike="noStrike" cap="none" dirty="0" err="1">
                <a:solidFill>
                  <a:schemeClr val="accent2"/>
                </a:solidFill>
              </a:rPr>
              <a:t>Eestis</a:t>
            </a:r>
            <a:r>
              <a:rPr lang="en-US" sz="2800" b="0" i="0" u="none" strike="noStrike" cap="none" dirty="0">
                <a:solidFill>
                  <a:schemeClr val="accent2"/>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2"/>
        </a:solidFill>
        <a:effectLst/>
      </p:bgPr>
    </p:bg>
    <p:spTree>
      <p:nvGrpSpPr>
        <p:cNvPr id="1" name="Shape 84"/>
        <p:cNvGrpSpPr/>
        <p:nvPr/>
      </p:nvGrpSpPr>
      <p:grpSpPr>
        <a:xfrm>
          <a:off x="0" y="0"/>
          <a:ext cx="0" cy="0"/>
          <a:chOff x="0" y="0"/>
          <a:chExt cx="0" cy="0"/>
        </a:xfrm>
      </p:grpSpPr>
      <p:sp>
        <p:nvSpPr>
          <p:cNvPr id="86" name="Google Shape;86;p3"/>
          <p:cNvSpPr/>
          <p:nvPr/>
        </p:nvSpPr>
        <p:spPr>
          <a:xfrm>
            <a:off x="4722089" y="138719"/>
            <a:ext cx="1232700" cy="2347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3"/>
          <p:cNvSpPr/>
          <p:nvPr/>
        </p:nvSpPr>
        <p:spPr>
          <a:xfrm rot="7089719" flipH="1">
            <a:off x="4480658" y="-284781"/>
            <a:ext cx="8145716" cy="7438027"/>
          </a:xfrm>
          <a:prstGeom prst="rtTriangle">
            <a:avLst/>
          </a:prstGeom>
          <a:solidFill>
            <a:schemeClr val="lt2"/>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3"/>
          <p:cNvSpPr txBox="1">
            <a:spLocks noGrp="1"/>
          </p:cNvSpPr>
          <p:nvPr>
            <p:ph type="title"/>
          </p:nvPr>
        </p:nvSpPr>
        <p:spPr>
          <a:xfrm>
            <a:off x="281075" y="229993"/>
            <a:ext cx="933456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ct val="100000"/>
              <a:buFont typeface="Roboto Slab Black"/>
              <a:buNone/>
            </a:pPr>
            <a:r>
              <a:rPr lang="et-EE" dirty="0"/>
              <a:t>Sissejuhatus</a:t>
            </a:r>
            <a:endParaRPr dirty="0"/>
          </a:p>
          <a:p>
            <a:pPr marL="0" lvl="0" indent="0" algn="l" rtl="0">
              <a:lnSpc>
                <a:spcPct val="90000"/>
              </a:lnSpc>
              <a:spcBef>
                <a:spcPts val="0"/>
              </a:spcBef>
              <a:spcAft>
                <a:spcPts val="0"/>
              </a:spcAft>
              <a:buClr>
                <a:schemeClr val="accent2"/>
              </a:buClr>
              <a:buSzPct val="100000"/>
              <a:buFont typeface="Roboto Slab Black"/>
              <a:buNone/>
            </a:pPr>
            <a:endParaRPr dirty="0"/>
          </a:p>
        </p:txBody>
      </p:sp>
      <p:sp>
        <p:nvSpPr>
          <p:cNvPr id="89" name="Google Shape;89;p3"/>
          <p:cNvSpPr txBox="1">
            <a:spLocks noGrp="1"/>
          </p:cNvSpPr>
          <p:nvPr>
            <p:ph type="body" idx="1"/>
          </p:nvPr>
        </p:nvSpPr>
        <p:spPr>
          <a:xfrm>
            <a:off x="1462111" y="1026942"/>
            <a:ext cx="9334563" cy="52395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t-EE" sz="2400" dirty="0"/>
              <a:t>Rolliootused tüdrukutele vs poistele</a:t>
            </a:r>
          </a:p>
          <a:p>
            <a:pPr marL="228600" lvl="0" indent="-228600" algn="l" rtl="0">
              <a:lnSpc>
                <a:spcPct val="90000"/>
              </a:lnSpc>
              <a:spcBef>
                <a:spcPts val="0"/>
              </a:spcBef>
              <a:spcAft>
                <a:spcPts val="0"/>
              </a:spcAft>
              <a:buClr>
                <a:schemeClr val="dk1"/>
              </a:buClr>
              <a:buSzPts val="2800"/>
              <a:buChar char="•"/>
            </a:pPr>
            <a:r>
              <a:rPr lang="et-EE" sz="2400" dirty="0"/>
              <a:t>Stereotüübid on binaarsed ja piiravad</a:t>
            </a:r>
          </a:p>
          <a:p>
            <a:pPr marL="228600" lvl="0" indent="-228600" algn="l" rtl="0">
              <a:lnSpc>
                <a:spcPct val="90000"/>
              </a:lnSpc>
              <a:spcBef>
                <a:spcPts val="0"/>
              </a:spcBef>
              <a:spcAft>
                <a:spcPts val="0"/>
              </a:spcAft>
              <a:buClr>
                <a:schemeClr val="dk1"/>
              </a:buClr>
              <a:buSzPts val="2800"/>
              <a:buChar char="•"/>
            </a:pPr>
            <a:r>
              <a:rPr lang="et-EE" sz="2400" dirty="0"/>
              <a:t>Taastoodame hoiakuid igapäevastes valikutes</a:t>
            </a:r>
          </a:p>
          <a:p>
            <a:pPr marL="228600" lvl="0" indent="-228600" algn="l" rtl="0">
              <a:lnSpc>
                <a:spcPct val="90000"/>
              </a:lnSpc>
              <a:spcBef>
                <a:spcPts val="0"/>
              </a:spcBef>
              <a:spcAft>
                <a:spcPts val="0"/>
              </a:spcAft>
              <a:buClr>
                <a:schemeClr val="dk1"/>
              </a:buClr>
              <a:buSzPts val="2800"/>
              <a:buChar char="•"/>
            </a:pPr>
            <a:r>
              <a:rPr lang="et-EE" sz="2400" dirty="0"/>
              <a:t>Mõjutab identiteeti, enesehinnangut ja karjääriteid</a:t>
            </a:r>
          </a:p>
          <a:p>
            <a:pPr marL="228600" lvl="0" indent="-228600" algn="l" rtl="0">
              <a:lnSpc>
                <a:spcPct val="90000"/>
              </a:lnSpc>
              <a:spcBef>
                <a:spcPts val="0"/>
              </a:spcBef>
              <a:spcAft>
                <a:spcPts val="0"/>
              </a:spcAft>
              <a:buClr>
                <a:schemeClr val="dk1"/>
              </a:buClr>
              <a:buSzPts val="2800"/>
              <a:buChar char="•"/>
            </a:pPr>
            <a:r>
              <a:rPr lang="et-EE" sz="2400" dirty="0"/>
              <a:t>Hariduslik „edu“ ei tähenda võrdseid võimalusi</a:t>
            </a:r>
          </a:p>
          <a:p>
            <a:pPr marL="228600" lvl="0" indent="-228600" algn="l" rtl="0">
              <a:lnSpc>
                <a:spcPct val="90000"/>
              </a:lnSpc>
              <a:spcBef>
                <a:spcPts val="0"/>
              </a:spcBef>
              <a:spcAft>
                <a:spcPts val="0"/>
              </a:spcAft>
              <a:buClr>
                <a:schemeClr val="dk1"/>
              </a:buClr>
              <a:buSzPts val="2800"/>
              <a:buChar char="•"/>
            </a:pPr>
            <a:r>
              <a:rPr lang="et-EE" sz="2400" dirty="0"/>
              <a:t>Kõrghariduse palgalisa: Eestis 30%, </a:t>
            </a:r>
            <a:r>
              <a:rPr lang="et-EE" sz="2400" dirty="0" err="1"/>
              <a:t>OECDs</a:t>
            </a:r>
            <a:r>
              <a:rPr lang="et-EE" sz="2400" dirty="0"/>
              <a:t> 60%</a:t>
            </a:r>
          </a:p>
        </p:txBody>
      </p:sp>
      <p:pic>
        <p:nvPicPr>
          <p:cNvPr id="2057" name="Picture 9" descr="Gender stereotypes in society - Lifting Limits">
            <a:extLst>
              <a:ext uri="{FF2B5EF4-FFF2-40B4-BE49-F238E27FC236}">
                <a16:creationId xmlns:a16="http://schemas.microsoft.com/office/drawing/2014/main" xmlns="" id="{2B3F0E85-1DC3-7D9E-99C9-565B77E6AD9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94562" y="3133302"/>
            <a:ext cx="7270793" cy="37277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3"/>
        <p:cNvGrpSpPr/>
        <p:nvPr/>
      </p:nvGrpSpPr>
      <p:grpSpPr>
        <a:xfrm>
          <a:off x="0" y="0"/>
          <a:ext cx="0" cy="0"/>
          <a:chOff x="0" y="0"/>
          <a:chExt cx="0" cy="0"/>
        </a:xfrm>
      </p:grpSpPr>
      <p:sp>
        <p:nvSpPr>
          <p:cNvPr id="95" name="Google Shape;95;p4"/>
          <p:cNvSpPr/>
          <p:nvPr/>
        </p:nvSpPr>
        <p:spPr>
          <a:xfrm rot="-3980065" flipH="1">
            <a:off x="-1035419" y="165490"/>
            <a:ext cx="7476876" cy="6527021"/>
          </a:xfrm>
          <a:prstGeom prst="rtTriangle">
            <a:avLst/>
          </a:prstGeom>
          <a:solidFill>
            <a:schemeClr val="lt2"/>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4"/>
          <p:cNvSpPr txBox="1">
            <a:spLocks noGrp="1"/>
          </p:cNvSpPr>
          <p:nvPr>
            <p:ph type="title"/>
          </p:nvPr>
        </p:nvSpPr>
        <p:spPr>
          <a:xfrm>
            <a:off x="2019173" y="1815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Roboto Slab Black"/>
              <a:buNone/>
            </a:pPr>
            <a:r>
              <a:rPr lang="et-EE" dirty="0"/>
              <a:t>Väärtuslõhe </a:t>
            </a:r>
            <a:endParaRPr dirty="0"/>
          </a:p>
        </p:txBody>
      </p:sp>
      <p:sp>
        <p:nvSpPr>
          <p:cNvPr id="97" name="Google Shape;97;p4"/>
          <p:cNvSpPr txBox="1">
            <a:spLocks noGrp="1"/>
          </p:cNvSpPr>
          <p:nvPr>
            <p:ph type="body" idx="1"/>
          </p:nvPr>
        </p:nvSpPr>
        <p:spPr>
          <a:xfrm>
            <a:off x="6358593" y="1443897"/>
            <a:ext cx="5518383" cy="4420371"/>
          </a:xfrm>
          <a:prstGeom prst="rect">
            <a:avLst/>
          </a:prstGeom>
          <a:noFill/>
          <a:ln>
            <a:noFill/>
          </a:ln>
        </p:spPr>
        <p:txBody>
          <a:bodyPr spcFirstLastPara="1" wrap="square" lIns="91425" tIns="45700" rIns="91425" bIns="45700" anchor="t" anchorCtr="0">
            <a:noAutofit/>
          </a:bodyPr>
          <a:lstStyle/>
          <a:p>
            <a:pPr marL="685800" lvl="1" indent="-228600" algn="l" rtl="0">
              <a:lnSpc>
                <a:spcPct val="100000"/>
              </a:lnSpc>
              <a:spcBef>
                <a:spcPts val="0"/>
              </a:spcBef>
              <a:spcAft>
                <a:spcPts val="0"/>
              </a:spcAft>
              <a:buSzPts val="1800"/>
              <a:buChar char="●"/>
            </a:pPr>
            <a:r>
              <a:rPr lang="et-EE" dirty="0"/>
              <a:t>Tüdrukute hoiakud muutuvad liberaalsemaks, poiste omad konservatiivsemaks</a:t>
            </a:r>
          </a:p>
          <a:p>
            <a:pPr marL="1143000" lvl="2" indent="-228600">
              <a:lnSpc>
                <a:spcPct val="100000"/>
              </a:lnSpc>
              <a:spcBef>
                <a:spcPts val="0"/>
              </a:spcBef>
              <a:buChar char="●"/>
            </a:pPr>
            <a:r>
              <a:rPr lang="et-EE" dirty="0"/>
              <a:t>Varasem keeleline lõhe on asendunud soolise lõhega</a:t>
            </a:r>
          </a:p>
          <a:p>
            <a:pPr marL="685800" lvl="1" indent="-228600" algn="l" rtl="0">
              <a:lnSpc>
                <a:spcPct val="100000"/>
              </a:lnSpc>
              <a:spcBef>
                <a:spcPts val="0"/>
              </a:spcBef>
              <a:spcAft>
                <a:spcPts val="0"/>
              </a:spcAft>
              <a:buSzPts val="1800"/>
              <a:buChar char="●"/>
            </a:pPr>
            <a:r>
              <a:rPr lang="et-EE" dirty="0"/>
              <a:t>Poisid usaldavad vähem riiklikke institutsioone</a:t>
            </a:r>
          </a:p>
          <a:p>
            <a:pPr marL="685800" lvl="1" indent="-228600" algn="l" rtl="0">
              <a:lnSpc>
                <a:spcPct val="100000"/>
              </a:lnSpc>
              <a:spcBef>
                <a:spcPts val="0"/>
              </a:spcBef>
              <a:spcAft>
                <a:spcPts val="0"/>
              </a:spcAft>
              <a:buSzPts val="1800"/>
              <a:buChar char="●"/>
            </a:pPr>
            <a:r>
              <a:rPr lang="et-EE" dirty="0"/>
              <a:t>Madalama teadmiste tasemega poisid on sotsiaalmeedias kõige häälekamad</a:t>
            </a:r>
          </a:p>
          <a:p>
            <a:pPr marL="685800" lvl="1" indent="-228600" algn="l" rtl="0">
              <a:lnSpc>
                <a:spcPct val="100000"/>
              </a:lnSpc>
              <a:spcBef>
                <a:spcPts val="0"/>
              </a:spcBef>
              <a:spcAft>
                <a:spcPts val="0"/>
              </a:spcAft>
              <a:buSzPts val="1800"/>
              <a:buChar char="●"/>
            </a:pPr>
            <a:r>
              <a:rPr lang="et-EE" dirty="0"/>
              <a:t>Tüdrukud ei näe end tulevikus otsustusrollides</a:t>
            </a:r>
          </a:p>
        </p:txBody>
      </p:sp>
      <p:sp>
        <p:nvSpPr>
          <p:cNvPr id="99" name="Google Shape;99;p4"/>
          <p:cNvSpPr txBox="1"/>
          <p:nvPr/>
        </p:nvSpPr>
        <p:spPr>
          <a:xfrm>
            <a:off x="3474950" y="5267375"/>
            <a:ext cx="8717100" cy="909600"/>
          </a:xfrm>
          <a:prstGeom prst="rect">
            <a:avLst/>
          </a:prstGeom>
          <a:noFill/>
          <a:ln>
            <a:noFill/>
          </a:ln>
        </p:spPr>
        <p:txBody>
          <a:bodyPr spcFirstLastPara="1" wrap="square" lIns="91425" tIns="91425" rIns="91425" bIns="91425" anchor="t" anchorCtr="0">
            <a:noAutofit/>
          </a:bodyPr>
          <a:lstStyle/>
          <a:p>
            <a:pPr marL="685800" lvl="0" indent="-228600" algn="l" rtl="0">
              <a:spcBef>
                <a:spcPts val="0"/>
              </a:spcBef>
              <a:spcAft>
                <a:spcPts val="0"/>
              </a:spcAft>
              <a:buClr>
                <a:schemeClr val="dk1"/>
              </a:buClr>
              <a:buSzPts val="1800"/>
              <a:buFont typeface="Roboto Slab"/>
              <a:buChar char="●"/>
            </a:pPr>
            <a:endParaRPr sz="2800" dirty="0">
              <a:solidFill>
                <a:schemeClr val="dk1"/>
              </a:solidFill>
              <a:latin typeface="Roboto Slab"/>
              <a:ea typeface="Roboto Slab"/>
              <a:cs typeface="Roboto Slab"/>
              <a:sym typeface="Roboto Slab"/>
            </a:endParaRPr>
          </a:p>
        </p:txBody>
      </p:sp>
      <p:pic>
        <p:nvPicPr>
          <p:cNvPr id="4099" name="Picture 3" descr="Chart showing that a wide ideology gap is opening up between young men and women in countries across the world">
            <a:extLst>
              <a:ext uri="{FF2B5EF4-FFF2-40B4-BE49-F238E27FC236}">
                <a16:creationId xmlns:a16="http://schemas.microsoft.com/office/drawing/2014/main" xmlns="" id="{70FBD48F-BE33-B166-8AB6-961090ED043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077" y="1580504"/>
            <a:ext cx="6667500" cy="42291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5" name="Google Shape;105;p5"/>
          <p:cNvSpPr/>
          <p:nvPr/>
        </p:nvSpPr>
        <p:spPr>
          <a:xfrm rot="4401514">
            <a:off x="4969081" y="63661"/>
            <a:ext cx="8599378" cy="6984627"/>
          </a:xfrm>
          <a:prstGeom prst="rtTriangle">
            <a:avLst/>
          </a:prstGeom>
          <a:solidFill>
            <a:schemeClr val="lt2"/>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Roboto Slab Black"/>
              <a:buNone/>
            </a:pPr>
            <a:r>
              <a:rPr lang="en-US" b="1" dirty="0" err="1"/>
              <a:t>Haridus</a:t>
            </a:r>
            <a:r>
              <a:rPr lang="en-US" b="1" dirty="0"/>
              <a:t> </a:t>
            </a:r>
            <a:r>
              <a:rPr lang="en-US" b="1" dirty="0" err="1"/>
              <a:t>taastoodab</a:t>
            </a:r>
            <a:r>
              <a:rPr lang="en-US" b="1" dirty="0"/>
              <a:t> </a:t>
            </a:r>
            <a:r>
              <a:rPr lang="en-US" b="1" dirty="0" err="1"/>
              <a:t>tööturu</a:t>
            </a:r>
            <a:r>
              <a:rPr lang="en-US" b="1" dirty="0"/>
              <a:t> </a:t>
            </a:r>
            <a:r>
              <a:rPr lang="en-US" b="1" dirty="0" err="1"/>
              <a:t>mustreid</a:t>
            </a:r>
            <a:endParaRPr lang="en-US" dirty="0"/>
          </a:p>
        </p:txBody>
      </p:sp>
      <p:sp>
        <p:nvSpPr>
          <p:cNvPr id="108" name="Google Shape;108;p5"/>
          <p:cNvSpPr txBox="1"/>
          <p:nvPr/>
        </p:nvSpPr>
        <p:spPr>
          <a:xfrm>
            <a:off x="1843857" y="923385"/>
            <a:ext cx="7868700" cy="2227778"/>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chemeClr val="dk1"/>
              </a:buClr>
              <a:buSzPts val="2800"/>
              <a:buChar char="•"/>
            </a:pPr>
            <a:endParaRPr sz="2800" dirty="0">
              <a:solidFill>
                <a:schemeClr val="dk1"/>
              </a:solidFill>
              <a:latin typeface="Roboto Slab"/>
              <a:ea typeface="Roboto Slab"/>
              <a:cs typeface="Roboto Slab"/>
              <a:sym typeface="Roboto Slab"/>
            </a:endParaRPr>
          </a:p>
        </p:txBody>
      </p:sp>
      <p:sp>
        <p:nvSpPr>
          <p:cNvPr id="5" name="Text Placeholder 4">
            <a:extLst>
              <a:ext uri="{FF2B5EF4-FFF2-40B4-BE49-F238E27FC236}">
                <a16:creationId xmlns:a16="http://schemas.microsoft.com/office/drawing/2014/main" xmlns="" id="{91EF4A13-9918-CCE1-10E9-4CE824592425}"/>
              </a:ext>
            </a:extLst>
          </p:cNvPr>
          <p:cNvSpPr>
            <a:spLocks noGrp="1"/>
          </p:cNvSpPr>
          <p:nvPr>
            <p:ph type="body" idx="1"/>
          </p:nvPr>
        </p:nvSpPr>
        <p:spPr>
          <a:xfrm>
            <a:off x="838200" y="1825625"/>
            <a:ext cx="5717345" cy="4351338"/>
          </a:xfrm>
        </p:spPr>
        <p:txBody>
          <a:bodyPr>
            <a:normAutofit fontScale="92500" lnSpcReduction="20000"/>
          </a:bodyPr>
          <a:lstStyle/>
          <a:p>
            <a:r>
              <a:rPr lang="et-EE" dirty="0"/>
              <a:t>Haridus mõjutab elukutsevalikuid – aga mitte üksinda</a:t>
            </a:r>
          </a:p>
          <a:p>
            <a:r>
              <a:rPr lang="et-EE" dirty="0"/>
              <a:t>Tüdrukud suunatakse sotsiaalvaldkonda, poisid tehnika- ja IT-aladele</a:t>
            </a:r>
          </a:p>
          <a:p>
            <a:r>
              <a:rPr lang="et-EE" dirty="0"/>
              <a:t>Tekib horisontaalne segregatsioon tööturul</a:t>
            </a:r>
          </a:p>
          <a:p>
            <a:r>
              <a:rPr lang="et-EE" dirty="0"/>
              <a:t>Naised jõuavad harvem juhtivatesse rollidesse – vertikaalne segregatsioon</a:t>
            </a:r>
          </a:p>
          <a:p>
            <a:r>
              <a:rPr lang="et-EE" dirty="0"/>
              <a:t>Tegemist pole valikuvabaduse, vaid struktuurse mõjutamisega</a:t>
            </a:r>
          </a:p>
        </p:txBody>
      </p:sp>
      <p:pic>
        <p:nvPicPr>
          <p:cNvPr id="5125" name="Picture 5" descr="Horizontal and vertical segregation in labor market | Download Scientific  Diagram">
            <a:extLst>
              <a:ext uri="{FF2B5EF4-FFF2-40B4-BE49-F238E27FC236}">
                <a16:creationId xmlns:a16="http://schemas.microsoft.com/office/drawing/2014/main" xmlns="" id="{114358FE-8F06-C6D5-312D-2214767817F6}"/>
              </a:ext>
            </a:extLst>
          </p:cNvPr>
          <p:cNvPicPr>
            <a:picLocks noChangeAspect="1" noChangeArrowheads="1"/>
          </p:cNvPicPr>
          <p:nvPr/>
        </p:nvPicPr>
        <p:blipFill>
          <a:blip r:embed="rId3">
            <a:alphaModFix/>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555545" y="1332184"/>
            <a:ext cx="5636455" cy="5320320"/>
          </a:xfrm>
          <a:prstGeom prst="rect">
            <a:avLst/>
          </a:prstGeom>
          <a:noFill/>
          <a:effectLst>
            <a:reflection blurRad="1270000" stA="0" endPos="65000" dist="508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410071" y="0"/>
            <a:ext cx="10844400" cy="133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Roboto Slab Black"/>
              <a:buNone/>
            </a:pPr>
            <a:r>
              <a:rPr lang="en-US" b="1" dirty="0" err="1"/>
              <a:t>Sootundlikkus</a:t>
            </a:r>
            <a:r>
              <a:rPr lang="en-US" b="1" dirty="0"/>
              <a:t> ja </a:t>
            </a:r>
            <a:r>
              <a:rPr lang="en-US" b="1" dirty="0" err="1"/>
              <a:t>väärtused</a:t>
            </a:r>
            <a:endParaRPr lang="en-US" dirty="0"/>
          </a:p>
        </p:txBody>
      </p:sp>
      <p:sp>
        <p:nvSpPr>
          <p:cNvPr id="114" name="Google Shape;114;p6"/>
          <p:cNvSpPr txBox="1">
            <a:spLocks noGrp="1"/>
          </p:cNvSpPr>
          <p:nvPr>
            <p:ph type="body" idx="1"/>
          </p:nvPr>
        </p:nvSpPr>
        <p:spPr>
          <a:xfrm>
            <a:off x="520505" y="1193875"/>
            <a:ext cx="10733969" cy="2235125"/>
          </a:xfrm>
          <a:prstGeom prst="rect">
            <a:avLst/>
          </a:prstGeom>
          <a:noFill/>
          <a:ln>
            <a:noFill/>
          </a:ln>
        </p:spPr>
        <p:txBody>
          <a:bodyPr spcFirstLastPara="1" wrap="square" lIns="91425" tIns="45700" rIns="91425" bIns="45700" anchor="t" anchorCtr="0">
            <a:normAutofit fontScale="85000" lnSpcReduction="20000"/>
          </a:bodyPr>
          <a:lstStyle/>
          <a:p>
            <a:pPr marL="228600" lvl="0" indent="-215900" algn="l" rtl="0">
              <a:lnSpc>
                <a:spcPct val="115000"/>
              </a:lnSpc>
              <a:spcBef>
                <a:spcPts val="0"/>
              </a:spcBef>
              <a:spcAft>
                <a:spcPts val="0"/>
              </a:spcAft>
              <a:buClr>
                <a:schemeClr val="dk1"/>
              </a:buClr>
              <a:buSzPts val="2600"/>
              <a:buChar char="•"/>
            </a:pPr>
            <a:r>
              <a:rPr lang="et-EE" sz="3400" dirty="0"/>
              <a:t>Võrdsuse käsitlemine kui oht, mitte võimalus</a:t>
            </a:r>
          </a:p>
          <a:p>
            <a:pPr marL="228600" lvl="0" indent="-215900" algn="l" rtl="0">
              <a:lnSpc>
                <a:spcPct val="115000"/>
              </a:lnSpc>
              <a:spcBef>
                <a:spcPts val="0"/>
              </a:spcBef>
              <a:spcAft>
                <a:spcPts val="0"/>
              </a:spcAft>
              <a:buClr>
                <a:schemeClr val="dk1"/>
              </a:buClr>
              <a:buSzPts val="2600"/>
              <a:buChar char="•"/>
            </a:pPr>
            <a:r>
              <a:rPr lang="et-EE" sz="3400" dirty="0"/>
              <a:t>Hariduse tähendus poiste jaoks kahaneb – põhjuseks nii hoiakud kui tööjõuturu signaalid</a:t>
            </a:r>
          </a:p>
          <a:p>
            <a:pPr marL="228600" lvl="0" indent="-215900" algn="l" rtl="0">
              <a:lnSpc>
                <a:spcPct val="115000"/>
              </a:lnSpc>
              <a:spcBef>
                <a:spcPts val="0"/>
              </a:spcBef>
              <a:spcAft>
                <a:spcPts val="0"/>
              </a:spcAft>
              <a:buClr>
                <a:schemeClr val="dk1"/>
              </a:buClr>
              <a:buSzPts val="2600"/>
              <a:buChar char="•"/>
            </a:pPr>
            <a:r>
              <a:rPr lang="et-EE" sz="3400" dirty="0"/>
              <a:t>Paralleelselt sageneb poiste seas vaimse tervise kriis: suitsiidirisk 4× kõrgem kui tüdrukutel</a:t>
            </a:r>
          </a:p>
        </p:txBody>
      </p:sp>
      <p:sp>
        <p:nvSpPr>
          <p:cNvPr id="116" name="Google Shape;116;p6"/>
          <p:cNvSpPr txBox="1"/>
          <p:nvPr/>
        </p:nvSpPr>
        <p:spPr>
          <a:xfrm>
            <a:off x="997555" y="3057054"/>
            <a:ext cx="16101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b="1" dirty="0">
              <a:solidFill>
                <a:schemeClr val="dk1"/>
              </a:solidFill>
              <a:latin typeface="Roboto Slab"/>
              <a:ea typeface="Roboto Slab"/>
              <a:cs typeface="Roboto Slab"/>
              <a:sym typeface="Roboto Slab"/>
            </a:endParaRPr>
          </a:p>
        </p:txBody>
      </p:sp>
      <p:sp>
        <p:nvSpPr>
          <p:cNvPr id="117" name="Google Shape;117;p6"/>
          <p:cNvSpPr txBox="1"/>
          <p:nvPr/>
        </p:nvSpPr>
        <p:spPr>
          <a:xfrm>
            <a:off x="4464876" y="3057054"/>
            <a:ext cx="27348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b="1" dirty="0">
              <a:solidFill>
                <a:schemeClr val="dk1"/>
              </a:solidFill>
              <a:latin typeface="Roboto Slab"/>
              <a:ea typeface="Roboto Slab"/>
              <a:cs typeface="Roboto Slab"/>
              <a:sym typeface="Roboto Slab"/>
            </a:endParaRPr>
          </a:p>
        </p:txBody>
      </p:sp>
      <p:sp>
        <p:nvSpPr>
          <p:cNvPr id="120" name="Google Shape;120;p6"/>
          <p:cNvSpPr txBox="1"/>
          <p:nvPr/>
        </p:nvSpPr>
        <p:spPr>
          <a:xfrm>
            <a:off x="9013760" y="3057050"/>
            <a:ext cx="21084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b="1" dirty="0">
              <a:solidFill>
                <a:schemeClr val="dk1"/>
              </a:solidFill>
              <a:latin typeface="Roboto Slab"/>
              <a:ea typeface="Roboto Slab"/>
              <a:cs typeface="Roboto Slab"/>
              <a:sym typeface="Roboto Slab"/>
            </a:endParaRPr>
          </a:p>
        </p:txBody>
      </p:sp>
      <p:pic>
        <p:nvPicPr>
          <p:cNvPr id="6146" name="Picture 2">
            <a:extLst>
              <a:ext uri="{FF2B5EF4-FFF2-40B4-BE49-F238E27FC236}">
                <a16:creationId xmlns:a16="http://schemas.microsoft.com/office/drawing/2014/main" xmlns="" id="{7420CE3C-967A-AEDB-2238-6067D55C918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13692" y="3644750"/>
            <a:ext cx="5767754" cy="32443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
        <p:cNvGrpSpPr/>
        <p:nvPr/>
      </p:nvGrpSpPr>
      <p:grpSpPr>
        <a:xfrm>
          <a:off x="0" y="0"/>
          <a:ext cx="0" cy="0"/>
          <a:chOff x="0" y="0"/>
          <a:chExt cx="0" cy="0"/>
        </a:xfrm>
      </p:grpSpPr>
      <p:sp>
        <p:nvSpPr>
          <p:cNvPr id="126" name="Google Shape;126;p7"/>
          <p:cNvSpPr/>
          <p:nvPr/>
        </p:nvSpPr>
        <p:spPr>
          <a:xfrm rot="-4207047" flipH="1">
            <a:off x="-1175331" y="370209"/>
            <a:ext cx="9887582" cy="7312768"/>
          </a:xfrm>
          <a:prstGeom prst="rtTriangle">
            <a:avLst/>
          </a:prstGeom>
          <a:solidFill>
            <a:schemeClr val="lt2"/>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7"/>
          <p:cNvSpPr txBox="1">
            <a:spLocks noGrp="1"/>
          </p:cNvSpPr>
          <p:nvPr>
            <p:ph type="title"/>
          </p:nvPr>
        </p:nvSpPr>
        <p:spPr>
          <a:xfrm>
            <a:off x="858129" y="207854"/>
            <a:ext cx="10803987" cy="104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Roboto Slab Black"/>
              <a:buNone/>
            </a:pPr>
            <a:r>
              <a:rPr lang="en-US" dirty="0" err="1"/>
              <a:t>Töötur</a:t>
            </a:r>
            <a:r>
              <a:rPr lang="et-EE" dirty="0"/>
              <a:t>u segregatsioon kui tagajärg</a:t>
            </a:r>
            <a:endParaRPr lang="en-US" dirty="0"/>
          </a:p>
        </p:txBody>
      </p:sp>
      <p:sp>
        <p:nvSpPr>
          <p:cNvPr id="128" name="Google Shape;128;p7"/>
          <p:cNvSpPr txBox="1">
            <a:spLocks noGrp="1"/>
          </p:cNvSpPr>
          <p:nvPr>
            <p:ph type="body" idx="1"/>
          </p:nvPr>
        </p:nvSpPr>
        <p:spPr>
          <a:xfrm>
            <a:off x="529884" y="1222781"/>
            <a:ext cx="12596065" cy="15453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t-EE" dirty="0"/>
              <a:t>Naised madalapalgalistes ametites, mehed juhtivatel kohtadel</a:t>
            </a:r>
          </a:p>
          <a:p>
            <a:pPr marL="228600" lvl="0" indent="-228600" algn="l" rtl="0">
              <a:lnSpc>
                <a:spcPct val="90000"/>
              </a:lnSpc>
              <a:spcBef>
                <a:spcPts val="0"/>
              </a:spcBef>
              <a:spcAft>
                <a:spcPts val="0"/>
              </a:spcAft>
              <a:buClr>
                <a:schemeClr val="dk1"/>
              </a:buClr>
              <a:buSzPts val="2800"/>
              <a:buChar char="•"/>
            </a:pPr>
            <a:r>
              <a:rPr lang="et-EE" dirty="0"/>
              <a:t>Palgalõhe Eestis – ELi kõrgeim</a:t>
            </a:r>
          </a:p>
          <a:p>
            <a:pPr marL="228600" lvl="0" indent="-228600" algn="l" rtl="0">
              <a:lnSpc>
                <a:spcPct val="90000"/>
              </a:lnSpc>
              <a:spcBef>
                <a:spcPts val="0"/>
              </a:spcBef>
              <a:spcAft>
                <a:spcPts val="0"/>
              </a:spcAft>
              <a:buClr>
                <a:schemeClr val="dk1"/>
              </a:buClr>
              <a:buSzPts val="2800"/>
              <a:buChar char="•"/>
            </a:pPr>
            <a:r>
              <a:rPr lang="et-EE" dirty="0"/>
              <a:t>Palgalõhe → pensionilõhe</a:t>
            </a:r>
          </a:p>
          <a:p>
            <a:pPr marL="228600" lvl="0" indent="-228600" algn="l" rtl="0">
              <a:lnSpc>
                <a:spcPct val="90000"/>
              </a:lnSpc>
              <a:spcBef>
                <a:spcPts val="0"/>
              </a:spcBef>
              <a:spcAft>
                <a:spcPts val="0"/>
              </a:spcAft>
              <a:buClr>
                <a:schemeClr val="dk1"/>
              </a:buClr>
              <a:buSzPts val="2800"/>
              <a:buChar char="•"/>
            </a:pPr>
            <a:r>
              <a:rPr lang="et-EE" dirty="0"/>
              <a:t>Segregatsioon pärsib innovatsiooni ja majanduskasvu</a:t>
            </a:r>
          </a:p>
        </p:txBody>
      </p:sp>
      <p:sp>
        <p:nvSpPr>
          <p:cNvPr id="129" name="Google Shape;129;p7"/>
          <p:cNvSpPr txBox="1"/>
          <p:nvPr/>
        </p:nvSpPr>
        <p:spPr>
          <a:xfrm>
            <a:off x="3798350" y="2651675"/>
            <a:ext cx="8139600" cy="13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dirty="0">
              <a:solidFill>
                <a:schemeClr val="dk1"/>
              </a:solidFill>
              <a:latin typeface="Roboto Slab"/>
              <a:ea typeface="Roboto Slab"/>
              <a:cs typeface="Roboto Slab"/>
              <a:sym typeface="Roboto Slab"/>
            </a:endParaRPr>
          </a:p>
        </p:txBody>
      </p:sp>
      <p:sp>
        <p:nvSpPr>
          <p:cNvPr id="130" name="Google Shape;130;p7"/>
          <p:cNvSpPr txBox="1"/>
          <p:nvPr/>
        </p:nvSpPr>
        <p:spPr>
          <a:xfrm>
            <a:off x="4212050" y="3977375"/>
            <a:ext cx="7874100" cy="22224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1000"/>
              </a:spcBef>
              <a:spcAft>
                <a:spcPts val="0"/>
              </a:spcAft>
              <a:buClr>
                <a:schemeClr val="dk1"/>
              </a:buClr>
              <a:buSzPts val="2800"/>
              <a:buChar char="•"/>
            </a:pPr>
            <a:endParaRPr sz="2800" dirty="0">
              <a:solidFill>
                <a:schemeClr val="dk1"/>
              </a:solidFill>
              <a:latin typeface="Roboto Slab"/>
              <a:ea typeface="Roboto Slab"/>
              <a:cs typeface="Roboto Slab"/>
              <a:sym typeface="Roboto Slab"/>
            </a:endParaRPr>
          </a:p>
        </p:txBody>
      </p:sp>
      <p:pic>
        <p:nvPicPr>
          <p:cNvPr id="7171" name="Picture 3" descr="Gender-Based Occupational Segregation: A Barrier for Women's Economic  Empowerment – IWWAGE-Institute for What Works to Advance Gender Equality">
            <a:extLst>
              <a:ext uri="{FF2B5EF4-FFF2-40B4-BE49-F238E27FC236}">
                <a16:creationId xmlns:a16="http://schemas.microsoft.com/office/drawing/2014/main" xmlns="" id="{DF86375F-F583-DC65-C013-04FDF68E1F8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9986" y="2814418"/>
            <a:ext cx="7188591" cy="40435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
        <p:cNvGrpSpPr/>
        <p:nvPr/>
      </p:nvGrpSpPr>
      <p:grpSpPr>
        <a:xfrm>
          <a:off x="0" y="0"/>
          <a:ext cx="0" cy="0"/>
          <a:chOff x="0" y="0"/>
          <a:chExt cx="0" cy="0"/>
        </a:xfrm>
      </p:grpSpPr>
      <p:sp>
        <p:nvSpPr>
          <p:cNvPr id="136" name="Google Shape;136;p8"/>
          <p:cNvSpPr/>
          <p:nvPr/>
        </p:nvSpPr>
        <p:spPr>
          <a:xfrm rot="-4097933" flipH="1">
            <a:off x="-2123674" y="750589"/>
            <a:ext cx="9101462" cy="5934203"/>
          </a:xfrm>
          <a:prstGeom prst="rtTriangle">
            <a:avLst/>
          </a:prstGeom>
          <a:solidFill>
            <a:schemeClr val="lt2"/>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8"/>
          <p:cNvSpPr txBox="1">
            <a:spLocks noGrp="1"/>
          </p:cNvSpPr>
          <p:nvPr>
            <p:ph type="title"/>
          </p:nvPr>
        </p:nvSpPr>
        <p:spPr>
          <a:xfrm>
            <a:off x="2126175" y="153475"/>
            <a:ext cx="9567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Roboto Slab Black"/>
              <a:buNone/>
            </a:pPr>
            <a:r>
              <a:rPr lang="et-EE" b="1" dirty="0"/>
              <a:t>K</a:t>
            </a:r>
            <a:r>
              <a:rPr lang="en-US" b="1" dirty="0" err="1"/>
              <a:t>uidas</a:t>
            </a:r>
            <a:r>
              <a:rPr lang="en-US" b="1" dirty="0"/>
              <a:t> </a:t>
            </a:r>
            <a:r>
              <a:rPr lang="en-US" b="1" dirty="0" err="1"/>
              <a:t>murda</a:t>
            </a:r>
            <a:r>
              <a:rPr lang="en-US" b="1" dirty="0"/>
              <a:t> </a:t>
            </a:r>
            <a:r>
              <a:rPr lang="en-US" b="1" dirty="0" err="1"/>
              <a:t>mustrit</a:t>
            </a:r>
            <a:r>
              <a:rPr lang="en-US" b="1" dirty="0"/>
              <a:t>?</a:t>
            </a:r>
            <a:endParaRPr lang="en-US" dirty="0"/>
          </a:p>
        </p:txBody>
      </p:sp>
      <p:pic>
        <p:nvPicPr>
          <p:cNvPr id="8194" name="Picture 2" descr="Women on boards: Is gender balance attainable?">
            <a:extLst>
              <a:ext uri="{FF2B5EF4-FFF2-40B4-BE49-F238E27FC236}">
                <a16:creationId xmlns:a16="http://schemas.microsoft.com/office/drawing/2014/main" xmlns="" id="{2C0B36F4-DA9F-F3A9-BE91-98C9733AEDE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5646" y="1311700"/>
            <a:ext cx="9048750" cy="4762500"/>
          </a:xfrm>
          <a:prstGeom prst="rect">
            <a:avLst/>
          </a:prstGeom>
          <a:noFill/>
          <a:extLst>
            <a:ext uri="{909E8E84-426E-40DD-AFC4-6F175D3DCCD1}">
              <a14:hiddenFill xmlns:a14="http://schemas.microsoft.com/office/drawing/2010/main" xmlns="">
                <a:solidFill>
                  <a:srgbClr val="FFFFFF"/>
                </a:solidFill>
              </a14:hiddenFill>
            </a:ext>
          </a:extLst>
        </p:spPr>
      </p:pic>
      <p:sp>
        <p:nvSpPr>
          <p:cNvPr id="138" name="Google Shape;138;p8"/>
          <p:cNvSpPr txBox="1">
            <a:spLocks noGrp="1"/>
          </p:cNvSpPr>
          <p:nvPr>
            <p:ph type="body" idx="1"/>
          </p:nvPr>
        </p:nvSpPr>
        <p:spPr>
          <a:xfrm>
            <a:off x="-112542" y="1311700"/>
            <a:ext cx="5908431" cy="4762500"/>
          </a:xfrm>
          <a:prstGeom prst="rect">
            <a:avLst/>
          </a:prstGeom>
          <a:noFill/>
          <a:ln>
            <a:noFill/>
          </a:ln>
        </p:spPr>
        <p:txBody>
          <a:bodyPr spcFirstLastPara="1" wrap="square" lIns="91425" tIns="45700" rIns="91425" bIns="45700" anchor="t" anchorCtr="0">
            <a:normAutofit/>
          </a:bodyPr>
          <a:lstStyle/>
          <a:p>
            <a:pPr>
              <a:buFont typeface="Arial" panose="020B0604020202020204" pitchFamily="34" charset="0"/>
              <a:buChar char="•"/>
            </a:pPr>
            <a:r>
              <a:rPr lang="et-EE" dirty="0"/>
              <a:t>Hariduses: varajane sooteadlikkus, õpetajate koolitus, mitmekesised eeskujud</a:t>
            </a:r>
          </a:p>
          <a:p>
            <a:pPr>
              <a:buFont typeface="Arial" panose="020B0604020202020204" pitchFamily="34" charset="0"/>
              <a:buChar char="•"/>
            </a:pPr>
            <a:r>
              <a:rPr lang="et-EE" dirty="0"/>
              <a:t>Tööturul: läbipaistvus, töö–pere tasakaalu toetamine</a:t>
            </a:r>
          </a:p>
          <a:p>
            <a:pPr>
              <a:buFont typeface="Arial" panose="020B0604020202020204" pitchFamily="34" charset="0"/>
              <a:buChar char="•"/>
            </a:pPr>
            <a:r>
              <a:rPr lang="et-EE" dirty="0"/>
              <a:t>Poliitikas – ajutised erimeetmed, kvoodid </a:t>
            </a:r>
          </a:p>
          <a:p>
            <a:pPr>
              <a:buFont typeface="Arial" panose="020B0604020202020204" pitchFamily="34" charset="0"/>
              <a:buChar char="•"/>
            </a:pPr>
            <a:r>
              <a:rPr lang="et-EE" dirty="0"/>
              <a:t>Hoiakutes: hoolivus ≠ nõrkus – vastutus jaguneb kõigile</a:t>
            </a:r>
          </a:p>
          <a:p>
            <a:pPr marL="228600" lvl="0" indent="-241934" algn="l" rtl="0">
              <a:lnSpc>
                <a:spcPct val="90000"/>
              </a:lnSpc>
              <a:spcBef>
                <a:spcPts val="0"/>
              </a:spcBef>
              <a:spcAft>
                <a:spcPts val="0"/>
              </a:spcAft>
              <a:buClr>
                <a:schemeClr val="dk1"/>
              </a:buClr>
              <a:buSzPts val="2800"/>
              <a:buChar char="•"/>
            </a:pPr>
            <a:endParaRPr lang="et-EE" dirty="0"/>
          </a:p>
          <a:p>
            <a:pPr marL="228600" lvl="0" indent="-241934" algn="l" rtl="0">
              <a:lnSpc>
                <a:spcPct val="90000"/>
              </a:lnSpc>
              <a:spcBef>
                <a:spcPts val="0"/>
              </a:spcBef>
              <a:spcAft>
                <a:spcPts val="0"/>
              </a:spcAft>
              <a:buClr>
                <a:schemeClr val="dk1"/>
              </a:buClr>
              <a:buSzPts val="2800"/>
              <a:buChar char="•"/>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axis">
  <a:themeElements>
    <a:clrScheme name="Custom 1">
      <a:dk1>
        <a:srgbClr val="000000"/>
      </a:dk1>
      <a:lt1>
        <a:srgbClr val="FFFFFF"/>
      </a:lt1>
      <a:dk2>
        <a:srgbClr val="44546A"/>
      </a:dk2>
      <a:lt2>
        <a:srgbClr val="E7E6E6"/>
      </a:lt2>
      <a:accent1>
        <a:srgbClr val="21D1D1"/>
      </a:accent1>
      <a:accent2>
        <a:srgbClr val="3842C8"/>
      </a:accent2>
      <a:accent3>
        <a:srgbClr val="E78C39"/>
      </a:accent3>
      <a:accent4>
        <a:srgbClr val="D73D83"/>
      </a:accent4>
      <a:accent5>
        <a:srgbClr val="868DEE"/>
      </a:accent5>
      <a:accent6>
        <a:srgbClr val="45E37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i kujundu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849</Words>
  <Application>Microsoft Office PowerPoint</Application>
  <PresentationFormat>Произвольный</PresentationFormat>
  <Paragraphs>61</Paragraphs>
  <Slides>8</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Roboto Slab</vt:lpstr>
      <vt:lpstr>Roboto Slab Black</vt:lpstr>
      <vt:lpstr>Calibri</vt:lpstr>
      <vt:lpstr>Cambria</vt:lpstr>
      <vt:lpstr>MS Mincho</vt:lpstr>
      <vt:lpstr>Times New Roman</vt:lpstr>
      <vt:lpstr>Praxis</vt:lpstr>
      <vt:lpstr>Soolise segregatsiooni vähendamine hariduses ja tööturul</vt:lpstr>
      <vt:lpstr>Ettekande lähtealused</vt:lpstr>
      <vt:lpstr>Sissejuhatus </vt:lpstr>
      <vt:lpstr>Väärtuslõhe </vt:lpstr>
      <vt:lpstr>Haridus taastoodab tööturu mustreid</vt:lpstr>
      <vt:lpstr>Sootundlikkus ja väärtused</vt:lpstr>
      <vt:lpstr>Tööturu segregatsioon kui tagajärg</vt:lpstr>
      <vt:lpstr>Kuidas murda mustrit?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Soolise segregatsiooni vähendamine hariduses ja tööturul</dc:title>
  <dc:creator>Kaur Saarepuu</dc:creator>
  <cp:lastModifiedBy>Basil</cp:lastModifiedBy>
  <cp:revision>3</cp:revision>
  <dcterms:created xsi:type="dcterms:W3CDTF">2023-03-23T08:56:48Z</dcterms:created>
  <dcterms:modified xsi:type="dcterms:W3CDTF">2025-05-23T17:52:30Z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0x010100DD3B691B85CD034490698ED44C25386F</vt:lpwstr>
  </property>
  <property fmtid="{D5CDD505-2E9C-101B-9397-08002B2CF9AE}" pid="3" name="MediaServiceImageTags">
    <vt:lpwstr/>
  </property>
</Properties>
</file>