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441" r:id="rId3"/>
    <p:sldId id="442" r:id="rId4"/>
    <p:sldId id="443" r:id="rId5"/>
    <p:sldId id="424" r:id="rId6"/>
    <p:sldId id="426" r:id="rId7"/>
    <p:sldId id="425" r:id="rId8"/>
    <p:sldId id="429" r:id="rId9"/>
    <p:sldId id="428" r:id="rId10"/>
    <p:sldId id="455" r:id="rId11"/>
    <p:sldId id="435" r:id="rId12"/>
    <p:sldId id="423" r:id="rId13"/>
    <p:sldId id="392" r:id="rId14"/>
    <p:sldId id="358" r:id="rId15"/>
    <p:sldId id="457" r:id="rId16"/>
    <p:sldId id="384" r:id="rId17"/>
    <p:sldId id="385" r:id="rId18"/>
    <p:sldId id="369" r:id="rId19"/>
    <p:sldId id="439" r:id="rId20"/>
    <p:sldId id="420" r:id="rId21"/>
    <p:sldId id="418" r:id="rId22"/>
    <p:sldId id="421" r:id="rId23"/>
    <p:sldId id="401" r:id="rId24"/>
    <p:sldId id="412" r:id="rId25"/>
    <p:sldId id="406" r:id="rId26"/>
    <p:sldId id="414" r:id="rId27"/>
    <p:sldId id="411" r:id="rId28"/>
    <p:sldId id="437" r:id="rId29"/>
    <p:sldId id="452" r:id="rId30"/>
    <p:sldId id="453" r:id="rId31"/>
    <p:sldId id="430" r:id="rId32"/>
    <p:sldId id="433" r:id="rId33"/>
    <p:sldId id="431" r:id="rId34"/>
    <p:sldId id="456" r:id="rId35"/>
    <p:sldId id="448" r:id="rId36"/>
    <p:sldId id="450" r:id="rId37"/>
    <p:sldId id="449" r:id="rId38"/>
    <p:sldId id="458" r:id="rId39"/>
    <p:sldId id="368" r:id="rId40"/>
    <p:sldId id="438" r:id="rId41"/>
    <p:sldId id="444" r:id="rId42"/>
    <p:sldId id="459" r:id="rId43"/>
    <p:sldId id="460" r:id="rId44"/>
  </p:sldIdLst>
  <p:sldSz cx="12192000" cy="6858000"/>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0" autoAdjust="0"/>
    <p:restoredTop sz="94660"/>
  </p:normalViewPr>
  <p:slideViewPr>
    <p:cSldViewPr snapToGrid="0">
      <p:cViewPr varScale="1">
        <p:scale>
          <a:sx n="74" d="100"/>
          <a:sy n="74" d="100"/>
        </p:scale>
        <p:origin x="1046" y="28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45A7AB-86AA-4744-BD30-C4881862F852}" type="datetimeFigureOut">
              <a:rPr lang="et-EE" smtClean="0"/>
              <a:t>30.01.2025</a:t>
            </a:fld>
            <a:endParaRPr lang="et-E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t-E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03FA8C-1629-4E1F-A78B-F85B9D41A641}" type="slidenum">
              <a:rPr lang="et-EE" smtClean="0"/>
              <a:t>‹#›</a:t>
            </a:fld>
            <a:endParaRPr lang="et-EE"/>
          </a:p>
        </p:txBody>
      </p:sp>
    </p:spTree>
    <p:extLst>
      <p:ext uri="{BB962C8B-B14F-4D97-AF65-F5344CB8AC3E}">
        <p14:creationId xmlns:p14="http://schemas.microsoft.com/office/powerpoint/2010/main" val="892797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8F03FA8C-1629-4E1F-A78B-F85B9D41A641}" type="slidenum">
              <a:rPr lang="et-EE" smtClean="0"/>
              <a:t>20</a:t>
            </a:fld>
            <a:endParaRPr lang="et-EE"/>
          </a:p>
        </p:txBody>
      </p:sp>
    </p:spTree>
    <p:extLst>
      <p:ext uri="{BB962C8B-B14F-4D97-AF65-F5344CB8AC3E}">
        <p14:creationId xmlns:p14="http://schemas.microsoft.com/office/powerpoint/2010/main" val="1832253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B5051-8784-C13F-91F6-E55ED9BC8B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t-EE"/>
          </a:p>
        </p:txBody>
      </p:sp>
      <p:sp>
        <p:nvSpPr>
          <p:cNvPr id="3" name="Subtitle 2">
            <a:extLst>
              <a:ext uri="{FF2B5EF4-FFF2-40B4-BE49-F238E27FC236}">
                <a16:creationId xmlns:a16="http://schemas.microsoft.com/office/drawing/2014/main" id="{E18FB4B6-BCAF-3E08-86C3-1D9EBA6B51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t-EE"/>
          </a:p>
        </p:txBody>
      </p:sp>
      <p:sp>
        <p:nvSpPr>
          <p:cNvPr id="4" name="Date Placeholder 3">
            <a:extLst>
              <a:ext uri="{FF2B5EF4-FFF2-40B4-BE49-F238E27FC236}">
                <a16:creationId xmlns:a16="http://schemas.microsoft.com/office/drawing/2014/main" id="{320204F8-5C7E-72DB-457B-BCCF5DA0CAA5}"/>
              </a:ext>
            </a:extLst>
          </p:cNvPr>
          <p:cNvSpPr>
            <a:spLocks noGrp="1"/>
          </p:cNvSpPr>
          <p:nvPr>
            <p:ph type="dt" sz="half" idx="10"/>
          </p:nvPr>
        </p:nvSpPr>
        <p:spPr/>
        <p:txBody>
          <a:bodyPr/>
          <a:lstStyle/>
          <a:p>
            <a:fld id="{FF55F248-7DA8-48A1-9C30-7ADE27D79A58}" type="datetimeFigureOut">
              <a:rPr lang="et-EE" smtClean="0"/>
              <a:t>30.01.2025</a:t>
            </a:fld>
            <a:endParaRPr lang="et-EE"/>
          </a:p>
        </p:txBody>
      </p:sp>
      <p:sp>
        <p:nvSpPr>
          <p:cNvPr id="5" name="Footer Placeholder 4">
            <a:extLst>
              <a:ext uri="{FF2B5EF4-FFF2-40B4-BE49-F238E27FC236}">
                <a16:creationId xmlns:a16="http://schemas.microsoft.com/office/drawing/2014/main" id="{D4B1A260-3CE1-CDEC-EA94-BDD96DB4709D}"/>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id="{F028B7FB-1D61-43D7-412D-0E251D8EA141}"/>
              </a:ext>
            </a:extLst>
          </p:cNvPr>
          <p:cNvSpPr>
            <a:spLocks noGrp="1"/>
          </p:cNvSpPr>
          <p:nvPr>
            <p:ph type="sldNum" sz="quarter" idx="12"/>
          </p:nvPr>
        </p:nvSpPr>
        <p:spPr/>
        <p:txBody>
          <a:bodyPr/>
          <a:lstStyle/>
          <a:p>
            <a:fld id="{3503A47F-1A4A-4DA1-ADB7-846CA9C2EE6D}" type="slidenum">
              <a:rPr lang="et-EE" smtClean="0"/>
              <a:t>‹#›</a:t>
            </a:fld>
            <a:endParaRPr lang="et-EE"/>
          </a:p>
        </p:txBody>
      </p:sp>
    </p:spTree>
    <p:extLst>
      <p:ext uri="{BB962C8B-B14F-4D97-AF65-F5344CB8AC3E}">
        <p14:creationId xmlns:p14="http://schemas.microsoft.com/office/powerpoint/2010/main" val="2933578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48836-6D1C-B82E-76C4-C01C7A067627}"/>
              </a:ext>
            </a:extLst>
          </p:cNvPr>
          <p:cNvSpPr>
            <a:spLocks noGrp="1"/>
          </p:cNvSpPr>
          <p:nvPr>
            <p:ph type="title"/>
          </p:nvPr>
        </p:nvSpPr>
        <p:spPr/>
        <p:txBody>
          <a:bodyPr/>
          <a:lstStyle/>
          <a:p>
            <a:r>
              <a:rPr lang="en-US"/>
              <a:t>Click to edit Master title style</a:t>
            </a:r>
            <a:endParaRPr lang="et-EE"/>
          </a:p>
        </p:txBody>
      </p:sp>
      <p:sp>
        <p:nvSpPr>
          <p:cNvPr id="3" name="Vertical Text Placeholder 2">
            <a:extLst>
              <a:ext uri="{FF2B5EF4-FFF2-40B4-BE49-F238E27FC236}">
                <a16:creationId xmlns:a16="http://schemas.microsoft.com/office/drawing/2014/main" id="{34DC5E3E-D95C-912B-267B-8695118898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a:extLst>
              <a:ext uri="{FF2B5EF4-FFF2-40B4-BE49-F238E27FC236}">
                <a16:creationId xmlns:a16="http://schemas.microsoft.com/office/drawing/2014/main" id="{FB32AF23-9EBF-BA70-2625-3634723FD270}"/>
              </a:ext>
            </a:extLst>
          </p:cNvPr>
          <p:cNvSpPr>
            <a:spLocks noGrp="1"/>
          </p:cNvSpPr>
          <p:nvPr>
            <p:ph type="dt" sz="half" idx="10"/>
          </p:nvPr>
        </p:nvSpPr>
        <p:spPr/>
        <p:txBody>
          <a:bodyPr/>
          <a:lstStyle/>
          <a:p>
            <a:fld id="{FF55F248-7DA8-48A1-9C30-7ADE27D79A58}" type="datetimeFigureOut">
              <a:rPr lang="et-EE" smtClean="0"/>
              <a:t>30.01.2025</a:t>
            </a:fld>
            <a:endParaRPr lang="et-EE"/>
          </a:p>
        </p:txBody>
      </p:sp>
      <p:sp>
        <p:nvSpPr>
          <p:cNvPr id="5" name="Footer Placeholder 4">
            <a:extLst>
              <a:ext uri="{FF2B5EF4-FFF2-40B4-BE49-F238E27FC236}">
                <a16:creationId xmlns:a16="http://schemas.microsoft.com/office/drawing/2014/main" id="{9CE53850-BA39-F7BB-F060-021E20AADA7D}"/>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id="{3785421D-9C96-0062-BCE9-87D4A882C98B}"/>
              </a:ext>
            </a:extLst>
          </p:cNvPr>
          <p:cNvSpPr>
            <a:spLocks noGrp="1"/>
          </p:cNvSpPr>
          <p:nvPr>
            <p:ph type="sldNum" sz="quarter" idx="12"/>
          </p:nvPr>
        </p:nvSpPr>
        <p:spPr/>
        <p:txBody>
          <a:bodyPr/>
          <a:lstStyle/>
          <a:p>
            <a:fld id="{3503A47F-1A4A-4DA1-ADB7-846CA9C2EE6D}" type="slidenum">
              <a:rPr lang="et-EE" smtClean="0"/>
              <a:t>‹#›</a:t>
            </a:fld>
            <a:endParaRPr lang="et-EE"/>
          </a:p>
        </p:txBody>
      </p:sp>
    </p:spTree>
    <p:extLst>
      <p:ext uri="{BB962C8B-B14F-4D97-AF65-F5344CB8AC3E}">
        <p14:creationId xmlns:p14="http://schemas.microsoft.com/office/powerpoint/2010/main" val="1814004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52BB7-1D62-19C3-D182-D53742DB606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t-EE"/>
          </a:p>
        </p:txBody>
      </p:sp>
      <p:sp>
        <p:nvSpPr>
          <p:cNvPr id="3" name="Vertical Text Placeholder 2">
            <a:extLst>
              <a:ext uri="{FF2B5EF4-FFF2-40B4-BE49-F238E27FC236}">
                <a16:creationId xmlns:a16="http://schemas.microsoft.com/office/drawing/2014/main" id="{2C60FE8C-177C-A031-33D5-144AE81DB9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a:extLst>
              <a:ext uri="{FF2B5EF4-FFF2-40B4-BE49-F238E27FC236}">
                <a16:creationId xmlns:a16="http://schemas.microsoft.com/office/drawing/2014/main" id="{B7AB172A-7918-D11F-2BF8-AFA9029D20C7}"/>
              </a:ext>
            </a:extLst>
          </p:cNvPr>
          <p:cNvSpPr>
            <a:spLocks noGrp="1"/>
          </p:cNvSpPr>
          <p:nvPr>
            <p:ph type="dt" sz="half" idx="10"/>
          </p:nvPr>
        </p:nvSpPr>
        <p:spPr/>
        <p:txBody>
          <a:bodyPr/>
          <a:lstStyle/>
          <a:p>
            <a:fld id="{FF55F248-7DA8-48A1-9C30-7ADE27D79A58}" type="datetimeFigureOut">
              <a:rPr lang="et-EE" smtClean="0"/>
              <a:t>30.01.2025</a:t>
            </a:fld>
            <a:endParaRPr lang="et-EE"/>
          </a:p>
        </p:txBody>
      </p:sp>
      <p:sp>
        <p:nvSpPr>
          <p:cNvPr id="5" name="Footer Placeholder 4">
            <a:extLst>
              <a:ext uri="{FF2B5EF4-FFF2-40B4-BE49-F238E27FC236}">
                <a16:creationId xmlns:a16="http://schemas.microsoft.com/office/drawing/2014/main" id="{E9FB061C-D3C7-0585-88C6-F9BBAF40A824}"/>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id="{732F263F-F94F-6214-7203-51BEC7664E2E}"/>
              </a:ext>
            </a:extLst>
          </p:cNvPr>
          <p:cNvSpPr>
            <a:spLocks noGrp="1"/>
          </p:cNvSpPr>
          <p:nvPr>
            <p:ph type="sldNum" sz="quarter" idx="12"/>
          </p:nvPr>
        </p:nvSpPr>
        <p:spPr/>
        <p:txBody>
          <a:bodyPr/>
          <a:lstStyle/>
          <a:p>
            <a:fld id="{3503A47F-1A4A-4DA1-ADB7-846CA9C2EE6D}" type="slidenum">
              <a:rPr lang="et-EE" smtClean="0"/>
              <a:t>‹#›</a:t>
            </a:fld>
            <a:endParaRPr lang="et-EE"/>
          </a:p>
        </p:txBody>
      </p:sp>
    </p:spTree>
    <p:extLst>
      <p:ext uri="{BB962C8B-B14F-4D97-AF65-F5344CB8AC3E}">
        <p14:creationId xmlns:p14="http://schemas.microsoft.com/office/powerpoint/2010/main" val="1098870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2A14A-7109-40F8-01D4-8E2109F42D19}"/>
              </a:ext>
            </a:extLst>
          </p:cNvPr>
          <p:cNvSpPr>
            <a:spLocks noGrp="1"/>
          </p:cNvSpPr>
          <p:nvPr>
            <p:ph type="title"/>
          </p:nvPr>
        </p:nvSpPr>
        <p:spPr/>
        <p:txBody>
          <a:bodyPr/>
          <a:lstStyle/>
          <a:p>
            <a:r>
              <a:rPr lang="en-US"/>
              <a:t>Click to edit Master title style</a:t>
            </a:r>
            <a:endParaRPr lang="et-EE"/>
          </a:p>
        </p:txBody>
      </p:sp>
      <p:sp>
        <p:nvSpPr>
          <p:cNvPr id="3" name="Content Placeholder 2">
            <a:extLst>
              <a:ext uri="{FF2B5EF4-FFF2-40B4-BE49-F238E27FC236}">
                <a16:creationId xmlns:a16="http://schemas.microsoft.com/office/drawing/2014/main" id="{53EE6533-1450-2C63-4D2F-1772D5C362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a:extLst>
              <a:ext uri="{FF2B5EF4-FFF2-40B4-BE49-F238E27FC236}">
                <a16:creationId xmlns:a16="http://schemas.microsoft.com/office/drawing/2014/main" id="{4A0BACBC-CEB7-884D-864C-17543F523F37}"/>
              </a:ext>
            </a:extLst>
          </p:cNvPr>
          <p:cNvSpPr>
            <a:spLocks noGrp="1"/>
          </p:cNvSpPr>
          <p:nvPr>
            <p:ph type="dt" sz="half" idx="10"/>
          </p:nvPr>
        </p:nvSpPr>
        <p:spPr/>
        <p:txBody>
          <a:bodyPr/>
          <a:lstStyle/>
          <a:p>
            <a:fld id="{FF55F248-7DA8-48A1-9C30-7ADE27D79A58}" type="datetimeFigureOut">
              <a:rPr lang="et-EE" smtClean="0"/>
              <a:t>30.01.2025</a:t>
            </a:fld>
            <a:endParaRPr lang="et-EE"/>
          </a:p>
        </p:txBody>
      </p:sp>
      <p:sp>
        <p:nvSpPr>
          <p:cNvPr id="5" name="Footer Placeholder 4">
            <a:extLst>
              <a:ext uri="{FF2B5EF4-FFF2-40B4-BE49-F238E27FC236}">
                <a16:creationId xmlns:a16="http://schemas.microsoft.com/office/drawing/2014/main" id="{207DC453-EB62-7B93-E208-449F9E2D19E6}"/>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id="{B1AE787F-A1ED-0F79-48A7-29D18048C22F}"/>
              </a:ext>
            </a:extLst>
          </p:cNvPr>
          <p:cNvSpPr>
            <a:spLocks noGrp="1"/>
          </p:cNvSpPr>
          <p:nvPr>
            <p:ph type="sldNum" sz="quarter" idx="12"/>
          </p:nvPr>
        </p:nvSpPr>
        <p:spPr/>
        <p:txBody>
          <a:bodyPr/>
          <a:lstStyle/>
          <a:p>
            <a:fld id="{3503A47F-1A4A-4DA1-ADB7-846CA9C2EE6D}" type="slidenum">
              <a:rPr lang="et-EE" smtClean="0"/>
              <a:t>‹#›</a:t>
            </a:fld>
            <a:endParaRPr lang="et-EE"/>
          </a:p>
        </p:txBody>
      </p:sp>
    </p:spTree>
    <p:extLst>
      <p:ext uri="{BB962C8B-B14F-4D97-AF65-F5344CB8AC3E}">
        <p14:creationId xmlns:p14="http://schemas.microsoft.com/office/powerpoint/2010/main" val="172754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C42DB-3568-0EA7-B6C2-D9520FE0B6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t-EE"/>
          </a:p>
        </p:txBody>
      </p:sp>
      <p:sp>
        <p:nvSpPr>
          <p:cNvPr id="3" name="Text Placeholder 2">
            <a:extLst>
              <a:ext uri="{FF2B5EF4-FFF2-40B4-BE49-F238E27FC236}">
                <a16:creationId xmlns:a16="http://schemas.microsoft.com/office/drawing/2014/main" id="{59F0C37D-0341-2F06-A89C-1216ABCB408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178ABD-645F-1D9A-6DDD-21B05EB1A68F}"/>
              </a:ext>
            </a:extLst>
          </p:cNvPr>
          <p:cNvSpPr>
            <a:spLocks noGrp="1"/>
          </p:cNvSpPr>
          <p:nvPr>
            <p:ph type="dt" sz="half" idx="10"/>
          </p:nvPr>
        </p:nvSpPr>
        <p:spPr/>
        <p:txBody>
          <a:bodyPr/>
          <a:lstStyle/>
          <a:p>
            <a:fld id="{FF55F248-7DA8-48A1-9C30-7ADE27D79A58}" type="datetimeFigureOut">
              <a:rPr lang="et-EE" smtClean="0"/>
              <a:t>30.01.2025</a:t>
            </a:fld>
            <a:endParaRPr lang="et-EE"/>
          </a:p>
        </p:txBody>
      </p:sp>
      <p:sp>
        <p:nvSpPr>
          <p:cNvPr id="5" name="Footer Placeholder 4">
            <a:extLst>
              <a:ext uri="{FF2B5EF4-FFF2-40B4-BE49-F238E27FC236}">
                <a16:creationId xmlns:a16="http://schemas.microsoft.com/office/drawing/2014/main" id="{F63743C2-7682-5FCD-B407-A7E64FB9A827}"/>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id="{82266846-FFCC-7756-D118-3996FCDF807D}"/>
              </a:ext>
            </a:extLst>
          </p:cNvPr>
          <p:cNvSpPr>
            <a:spLocks noGrp="1"/>
          </p:cNvSpPr>
          <p:nvPr>
            <p:ph type="sldNum" sz="quarter" idx="12"/>
          </p:nvPr>
        </p:nvSpPr>
        <p:spPr/>
        <p:txBody>
          <a:bodyPr/>
          <a:lstStyle/>
          <a:p>
            <a:fld id="{3503A47F-1A4A-4DA1-ADB7-846CA9C2EE6D}" type="slidenum">
              <a:rPr lang="et-EE" smtClean="0"/>
              <a:t>‹#›</a:t>
            </a:fld>
            <a:endParaRPr lang="et-EE"/>
          </a:p>
        </p:txBody>
      </p:sp>
    </p:spTree>
    <p:extLst>
      <p:ext uri="{BB962C8B-B14F-4D97-AF65-F5344CB8AC3E}">
        <p14:creationId xmlns:p14="http://schemas.microsoft.com/office/powerpoint/2010/main" val="131001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0A9FF-B4EF-96A6-9F06-BA4CA0D3FD9F}"/>
              </a:ext>
            </a:extLst>
          </p:cNvPr>
          <p:cNvSpPr>
            <a:spLocks noGrp="1"/>
          </p:cNvSpPr>
          <p:nvPr>
            <p:ph type="title"/>
          </p:nvPr>
        </p:nvSpPr>
        <p:spPr/>
        <p:txBody>
          <a:bodyPr/>
          <a:lstStyle/>
          <a:p>
            <a:r>
              <a:rPr lang="en-US"/>
              <a:t>Click to edit Master title style</a:t>
            </a:r>
            <a:endParaRPr lang="et-EE"/>
          </a:p>
        </p:txBody>
      </p:sp>
      <p:sp>
        <p:nvSpPr>
          <p:cNvPr id="3" name="Content Placeholder 2">
            <a:extLst>
              <a:ext uri="{FF2B5EF4-FFF2-40B4-BE49-F238E27FC236}">
                <a16:creationId xmlns:a16="http://schemas.microsoft.com/office/drawing/2014/main" id="{A4439986-6D4D-58CB-3FA2-648B846A93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Content Placeholder 3">
            <a:extLst>
              <a:ext uri="{FF2B5EF4-FFF2-40B4-BE49-F238E27FC236}">
                <a16:creationId xmlns:a16="http://schemas.microsoft.com/office/drawing/2014/main" id="{0C9474BB-4C30-800D-23C0-E75037A9E6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Date Placeholder 4">
            <a:extLst>
              <a:ext uri="{FF2B5EF4-FFF2-40B4-BE49-F238E27FC236}">
                <a16:creationId xmlns:a16="http://schemas.microsoft.com/office/drawing/2014/main" id="{F539B5F4-EA79-5988-4E67-3967B661E77A}"/>
              </a:ext>
            </a:extLst>
          </p:cNvPr>
          <p:cNvSpPr>
            <a:spLocks noGrp="1"/>
          </p:cNvSpPr>
          <p:nvPr>
            <p:ph type="dt" sz="half" idx="10"/>
          </p:nvPr>
        </p:nvSpPr>
        <p:spPr/>
        <p:txBody>
          <a:bodyPr/>
          <a:lstStyle/>
          <a:p>
            <a:fld id="{FF55F248-7DA8-48A1-9C30-7ADE27D79A58}" type="datetimeFigureOut">
              <a:rPr lang="et-EE" smtClean="0"/>
              <a:t>30.01.2025</a:t>
            </a:fld>
            <a:endParaRPr lang="et-EE"/>
          </a:p>
        </p:txBody>
      </p:sp>
      <p:sp>
        <p:nvSpPr>
          <p:cNvPr id="6" name="Footer Placeholder 5">
            <a:extLst>
              <a:ext uri="{FF2B5EF4-FFF2-40B4-BE49-F238E27FC236}">
                <a16:creationId xmlns:a16="http://schemas.microsoft.com/office/drawing/2014/main" id="{F483C734-C40E-7D65-910B-CA28249D0342}"/>
              </a:ext>
            </a:extLst>
          </p:cNvPr>
          <p:cNvSpPr>
            <a:spLocks noGrp="1"/>
          </p:cNvSpPr>
          <p:nvPr>
            <p:ph type="ftr" sz="quarter" idx="11"/>
          </p:nvPr>
        </p:nvSpPr>
        <p:spPr/>
        <p:txBody>
          <a:bodyPr/>
          <a:lstStyle/>
          <a:p>
            <a:endParaRPr lang="et-EE"/>
          </a:p>
        </p:txBody>
      </p:sp>
      <p:sp>
        <p:nvSpPr>
          <p:cNvPr id="7" name="Slide Number Placeholder 6">
            <a:extLst>
              <a:ext uri="{FF2B5EF4-FFF2-40B4-BE49-F238E27FC236}">
                <a16:creationId xmlns:a16="http://schemas.microsoft.com/office/drawing/2014/main" id="{76FCC5D5-981C-6930-36FE-960FC3090144}"/>
              </a:ext>
            </a:extLst>
          </p:cNvPr>
          <p:cNvSpPr>
            <a:spLocks noGrp="1"/>
          </p:cNvSpPr>
          <p:nvPr>
            <p:ph type="sldNum" sz="quarter" idx="12"/>
          </p:nvPr>
        </p:nvSpPr>
        <p:spPr/>
        <p:txBody>
          <a:bodyPr/>
          <a:lstStyle/>
          <a:p>
            <a:fld id="{3503A47F-1A4A-4DA1-ADB7-846CA9C2EE6D}" type="slidenum">
              <a:rPr lang="et-EE" smtClean="0"/>
              <a:t>‹#›</a:t>
            </a:fld>
            <a:endParaRPr lang="et-EE"/>
          </a:p>
        </p:txBody>
      </p:sp>
    </p:spTree>
    <p:extLst>
      <p:ext uri="{BB962C8B-B14F-4D97-AF65-F5344CB8AC3E}">
        <p14:creationId xmlns:p14="http://schemas.microsoft.com/office/powerpoint/2010/main" val="2197217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3A9D5-DD73-1A55-D657-87E188239795}"/>
              </a:ext>
            </a:extLst>
          </p:cNvPr>
          <p:cNvSpPr>
            <a:spLocks noGrp="1"/>
          </p:cNvSpPr>
          <p:nvPr>
            <p:ph type="title"/>
          </p:nvPr>
        </p:nvSpPr>
        <p:spPr>
          <a:xfrm>
            <a:off x="839788" y="365125"/>
            <a:ext cx="10515600" cy="1325563"/>
          </a:xfrm>
        </p:spPr>
        <p:txBody>
          <a:bodyPr/>
          <a:lstStyle/>
          <a:p>
            <a:r>
              <a:rPr lang="en-US"/>
              <a:t>Click to edit Master title style</a:t>
            </a:r>
            <a:endParaRPr lang="et-EE"/>
          </a:p>
        </p:txBody>
      </p:sp>
      <p:sp>
        <p:nvSpPr>
          <p:cNvPr id="3" name="Text Placeholder 2">
            <a:extLst>
              <a:ext uri="{FF2B5EF4-FFF2-40B4-BE49-F238E27FC236}">
                <a16:creationId xmlns:a16="http://schemas.microsoft.com/office/drawing/2014/main" id="{90D57CB3-2AF9-6991-BCE6-F6FDB1AB51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F22B76-B8B1-5818-0BBF-847C11640DB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Text Placeholder 4">
            <a:extLst>
              <a:ext uri="{FF2B5EF4-FFF2-40B4-BE49-F238E27FC236}">
                <a16:creationId xmlns:a16="http://schemas.microsoft.com/office/drawing/2014/main" id="{AB097B2C-A3AD-8DEE-A1BF-1C15954B8E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0E4592-470C-A30F-F5E0-BDF152142D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7" name="Date Placeholder 6">
            <a:extLst>
              <a:ext uri="{FF2B5EF4-FFF2-40B4-BE49-F238E27FC236}">
                <a16:creationId xmlns:a16="http://schemas.microsoft.com/office/drawing/2014/main" id="{4BCF6E85-EEA6-6741-86EE-006023A5DF4C}"/>
              </a:ext>
            </a:extLst>
          </p:cNvPr>
          <p:cNvSpPr>
            <a:spLocks noGrp="1"/>
          </p:cNvSpPr>
          <p:nvPr>
            <p:ph type="dt" sz="half" idx="10"/>
          </p:nvPr>
        </p:nvSpPr>
        <p:spPr/>
        <p:txBody>
          <a:bodyPr/>
          <a:lstStyle/>
          <a:p>
            <a:fld id="{FF55F248-7DA8-48A1-9C30-7ADE27D79A58}" type="datetimeFigureOut">
              <a:rPr lang="et-EE" smtClean="0"/>
              <a:t>30.01.2025</a:t>
            </a:fld>
            <a:endParaRPr lang="et-EE"/>
          </a:p>
        </p:txBody>
      </p:sp>
      <p:sp>
        <p:nvSpPr>
          <p:cNvPr id="8" name="Footer Placeholder 7">
            <a:extLst>
              <a:ext uri="{FF2B5EF4-FFF2-40B4-BE49-F238E27FC236}">
                <a16:creationId xmlns:a16="http://schemas.microsoft.com/office/drawing/2014/main" id="{66D66403-9A23-3185-CB26-3F70FA98EF7B}"/>
              </a:ext>
            </a:extLst>
          </p:cNvPr>
          <p:cNvSpPr>
            <a:spLocks noGrp="1"/>
          </p:cNvSpPr>
          <p:nvPr>
            <p:ph type="ftr" sz="quarter" idx="11"/>
          </p:nvPr>
        </p:nvSpPr>
        <p:spPr/>
        <p:txBody>
          <a:bodyPr/>
          <a:lstStyle/>
          <a:p>
            <a:endParaRPr lang="et-EE"/>
          </a:p>
        </p:txBody>
      </p:sp>
      <p:sp>
        <p:nvSpPr>
          <p:cNvPr id="9" name="Slide Number Placeholder 8">
            <a:extLst>
              <a:ext uri="{FF2B5EF4-FFF2-40B4-BE49-F238E27FC236}">
                <a16:creationId xmlns:a16="http://schemas.microsoft.com/office/drawing/2014/main" id="{0AAE0045-7BD2-AB02-79C1-41A82F8E0E6D}"/>
              </a:ext>
            </a:extLst>
          </p:cNvPr>
          <p:cNvSpPr>
            <a:spLocks noGrp="1"/>
          </p:cNvSpPr>
          <p:nvPr>
            <p:ph type="sldNum" sz="quarter" idx="12"/>
          </p:nvPr>
        </p:nvSpPr>
        <p:spPr/>
        <p:txBody>
          <a:bodyPr/>
          <a:lstStyle/>
          <a:p>
            <a:fld id="{3503A47F-1A4A-4DA1-ADB7-846CA9C2EE6D}" type="slidenum">
              <a:rPr lang="et-EE" smtClean="0"/>
              <a:t>‹#›</a:t>
            </a:fld>
            <a:endParaRPr lang="et-EE"/>
          </a:p>
        </p:txBody>
      </p:sp>
    </p:spTree>
    <p:extLst>
      <p:ext uri="{BB962C8B-B14F-4D97-AF65-F5344CB8AC3E}">
        <p14:creationId xmlns:p14="http://schemas.microsoft.com/office/powerpoint/2010/main" val="1667161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BF081-7E1D-668C-D813-C19F2A197B57}"/>
              </a:ext>
            </a:extLst>
          </p:cNvPr>
          <p:cNvSpPr>
            <a:spLocks noGrp="1"/>
          </p:cNvSpPr>
          <p:nvPr>
            <p:ph type="title"/>
          </p:nvPr>
        </p:nvSpPr>
        <p:spPr/>
        <p:txBody>
          <a:bodyPr/>
          <a:lstStyle/>
          <a:p>
            <a:r>
              <a:rPr lang="en-US"/>
              <a:t>Click to edit Master title style</a:t>
            </a:r>
            <a:endParaRPr lang="et-EE"/>
          </a:p>
        </p:txBody>
      </p:sp>
      <p:sp>
        <p:nvSpPr>
          <p:cNvPr id="3" name="Date Placeholder 2">
            <a:extLst>
              <a:ext uri="{FF2B5EF4-FFF2-40B4-BE49-F238E27FC236}">
                <a16:creationId xmlns:a16="http://schemas.microsoft.com/office/drawing/2014/main" id="{4F2A6481-00F3-F7D2-149A-DC3590D53985}"/>
              </a:ext>
            </a:extLst>
          </p:cNvPr>
          <p:cNvSpPr>
            <a:spLocks noGrp="1"/>
          </p:cNvSpPr>
          <p:nvPr>
            <p:ph type="dt" sz="half" idx="10"/>
          </p:nvPr>
        </p:nvSpPr>
        <p:spPr/>
        <p:txBody>
          <a:bodyPr/>
          <a:lstStyle/>
          <a:p>
            <a:fld id="{FF55F248-7DA8-48A1-9C30-7ADE27D79A58}" type="datetimeFigureOut">
              <a:rPr lang="et-EE" smtClean="0"/>
              <a:t>30.01.2025</a:t>
            </a:fld>
            <a:endParaRPr lang="et-EE"/>
          </a:p>
        </p:txBody>
      </p:sp>
      <p:sp>
        <p:nvSpPr>
          <p:cNvPr id="4" name="Footer Placeholder 3">
            <a:extLst>
              <a:ext uri="{FF2B5EF4-FFF2-40B4-BE49-F238E27FC236}">
                <a16:creationId xmlns:a16="http://schemas.microsoft.com/office/drawing/2014/main" id="{AB1EE486-C733-7A49-F948-B497AE7E4267}"/>
              </a:ext>
            </a:extLst>
          </p:cNvPr>
          <p:cNvSpPr>
            <a:spLocks noGrp="1"/>
          </p:cNvSpPr>
          <p:nvPr>
            <p:ph type="ftr" sz="quarter" idx="11"/>
          </p:nvPr>
        </p:nvSpPr>
        <p:spPr/>
        <p:txBody>
          <a:bodyPr/>
          <a:lstStyle/>
          <a:p>
            <a:endParaRPr lang="et-EE"/>
          </a:p>
        </p:txBody>
      </p:sp>
      <p:sp>
        <p:nvSpPr>
          <p:cNvPr id="5" name="Slide Number Placeholder 4">
            <a:extLst>
              <a:ext uri="{FF2B5EF4-FFF2-40B4-BE49-F238E27FC236}">
                <a16:creationId xmlns:a16="http://schemas.microsoft.com/office/drawing/2014/main" id="{6624DE67-3834-4FED-D547-423FEBD93F75}"/>
              </a:ext>
            </a:extLst>
          </p:cNvPr>
          <p:cNvSpPr>
            <a:spLocks noGrp="1"/>
          </p:cNvSpPr>
          <p:nvPr>
            <p:ph type="sldNum" sz="quarter" idx="12"/>
          </p:nvPr>
        </p:nvSpPr>
        <p:spPr/>
        <p:txBody>
          <a:bodyPr/>
          <a:lstStyle/>
          <a:p>
            <a:fld id="{3503A47F-1A4A-4DA1-ADB7-846CA9C2EE6D}" type="slidenum">
              <a:rPr lang="et-EE" smtClean="0"/>
              <a:t>‹#›</a:t>
            </a:fld>
            <a:endParaRPr lang="et-EE"/>
          </a:p>
        </p:txBody>
      </p:sp>
    </p:spTree>
    <p:extLst>
      <p:ext uri="{BB962C8B-B14F-4D97-AF65-F5344CB8AC3E}">
        <p14:creationId xmlns:p14="http://schemas.microsoft.com/office/powerpoint/2010/main" val="3522447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9905A0-4901-837F-46E6-22E121876D4C}"/>
              </a:ext>
            </a:extLst>
          </p:cNvPr>
          <p:cNvSpPr>
            <a:spLocks noGrp="1"/>
          </p:cNvSpPr>
          <p:nvPr>
            <p:ph type="dt" sz="half" idx="10"/>
          </p:nvPr>
        </p:nvSpPr>
        <p:spPr/>
        <p:txBody>
          <a:bodyPr/>
          <a:lstStyle/>
          <a:p>
            <a:fld id="{FF55F248-7DA8-48A1-9C30-7ADE27D79A58}" type="datetimeFigureOut">
              <a:rPr lang="et-EE" smtClean="0"/>
              <a:t>30.01.2025</a:t>
            </a:fld>
            <a:endParaRPr lang="et-EE"/>
          </a:p>
        </p:txBody>
      </p:sp>
      <p:sp>
        <p:nvSpPr>
          <p:cNvPr id="3" name="Footer Placeholder 2">
            <a:extLst>
              <a:ext uri="{FF2B5EF4-FFF2-40B4-BE49-F238E27FC236}">
                <a16:creationId xmlns:a16="http://schemas.microsoft.com/office/drawing/2014/main" id="{1EF24963-762A-5C5C-CD08-5B0F827B9AF0}"/>
              </a:ext>
            </a:extLst>
          </p:cNvPr>
          <p:cNvSpPr>
            <a:spLocks noGrp="1"/>
          </p:cNvSpPr>
          <p:nvPr>
            <p:ph type="ftr" sz="quarter" idx="11"/>
          </p:nvPr>
        </p:nvSpPr>
        <p:spPr/>
        <p:txBody>
          <a:bodyPr/>
          <a:lstStyle/>
          <a:p>
            <a:endParaRPr lang="et-EE"/>
          </a:p>
        </p:txBody>
      </p:sp>
      <p:sp>
        <p:nvSpPr>
          <p:cNvPr id="4" name="Slide Number Placeholder 3">
            <a:extLst>
              <a:ext uri="{FF2B5EF4-FFF2-40B4-BE49-F238E27FC236}">
                <a16:creationId xmlns:a16="http://schemas.microsoft.com/office/drawing/2014/main" id="{94DF63C5-B491-4B46-F02C-9AAC6C72118B}"/>
              </a:ext>
            </a:extLst>
          </p:cNvPr>
          <p:cNvSpPr>
            <a:spLocks noGrp="1"/>
          </p:cNvSpPr>
          <p:nvPr>
            <p:ph type="sldNum" sz="quarter" idx="12"/>
          </p:nvPr>
        </p:nvSpPr>
        <p:spPr/>
        <p:txBody>
          <a:bodyPr/>
          <a:lstStyle/>
          <a:p>
            <a:fld id="{3503A47F-1A4A-4DA1-ADB7-846CA9C2EE6D}" type="slidenum">
              <a:rPr lang="et-EE" smtClean="0"/>
              <a:t>‹#›</a:t>
            </a:fld>
            <a:endParaRPr lang="et-EE"/>
          </a:p>
        </p:txBody>
      </p:sp>
    </p:spTree>
    <p:extLst>
      <p:ext uri="{BB962C8B-B14F-4D97-AF65-F5344CB8AC3E}">
        <p14:creationId xmlns:p14="http://schemas.microsoft.com/office/powerpoint/2010/main" val="3663369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A2B12-A19F-C393-C375-831EC5F8CA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t-EE"/>
          </a:p>
        </p:txBody>
      </p:sp>
      <p:sp>
        <p:nvSpPr>
          <p:cNvPr id="3" name="Content Placeholder 2">
            <a:extLst>
              <a:ext uri="{FF2B5EF4-FFF2-40B4-BE49-F238E27FC236}">
                <a16:creationId xmlns:a16="http://schemas.microsoft.com/office/drawing/2014/main" id="{18DD058F-CA94-3C87-D773-8C89F4D57C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Text Placeholder 3">
            <a:extLst>
              <a:ext uri="{FF2B5EF4-FFF2-40B4-BE49-F238E27FC236}">
                <a16:creationId xmlns:a16="http://schemas.microsoft.com/office/drawing/2014/main" id="{8CE6AEF7-D3EF-12CD-676D-46D2833330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AFD6-F557-3059-43DF-D2695A2FDFE4}"/>
              </a:ext>
            </a:extLst>
          </p:cNvPr>
          <p:cNvSpPr>
            <a:spLocks noGrp="1"/>
          </p:cNvSpPr>
          <p:nvPr>
            <p:ph type="dt" sz="half" idx="10"/>
          </p:nvPr>
        </p:nvSpPr>
        <p:spPr/>
        <p:txBody>
          <a:bodyPr/>
          <a:lstStyle/>
          <a:p>
            <a:fld id="{FF55F248-7DA8-48A1-9C30-7ADE27D79A58}" type="datetimeFigureOut">
              <a:rPr lang="et-EE" smtClean="0"/>
              <a:t>30.01.2025</a:t>
            </a:fld>
            <a:endParaRPr lang="et-EE"/>
          </a:p>
        </p:txBody>
      </p:sp>
      <p:sp>
        <p:nvSpPr>
          <p:cNvPr id="6" name="Footer Placeholder 5">
            <a:extLst>
              <a:ext uri="{FF2B5EF4-FFF2-40B4-BE49-F238E27FC236}">
                <a16:creationId xmlns:a16="http://schemas.microsoft.com/office/drawing/2014/main" id="{5E2EDB9A-BBC9-B7E2-F3BB-76913096361E}"/>
              </a:ext>
            </a:extLst>
          </p:cNvPr>
          <p:cNvSpPr>
            <a:spLocks noGrp="1"/>
          </p:cNvSpPr>
          <p:nvPr>
            <p:ph type="ftr" sz="quarter" idx="11"/>
          </p:nvPr>
        </p:nvSpPr>
        <p:spPr/>
        <p:txBody>
          <a:bodyPr/>
          <a:lstStyle/>
          <a:p>
            <a:endParaRPr lang="et-EE"/>
          </a:p>
        </p:txBody>
      </p:sp>
      <p:sp>
        <p:nvSpPr>
          <p:cNvPr id="7" name="Slide Number Placeholder 6">
            <a:extLst>
              <a:ext uri="{FF2B5EF4-FFF2-40B4-BE49-F238E27FC236}">
                <a16:creationId xmlns:a16="http://schemas.microsoft.com/office/drawing/2014/main" id="{17791C6A-AED5-E3FF-6131-5A3EDFCDA97E}"/>
              </a:ext>
            </a:extLst>
          </p:cNvPr>
          <p:cNvSpPr>
            <a:spLocks noGrp="1"/>
          </p:cNvSpPr>
          <p:nvPr>
            <p:ph type="sldNum" sz="quarter" idx="12"/>
          </p:nvPr>
        </p:nvSpPr>
        <p:spPr/>
        <p:txBody>
          <a:bodyPr/>
          <a:lstStyle/>
          <a:p>
            <a:fld id="{3503A47F-1A4A-4DA1-ADB7-846CA9C2EE6D}" type="slidenum">
              <a:rPr lang="et-EE" smtClean="0"/>
              <a:t>‹#›</a:t>
            </a:fld>
            <a:endParaRPr lang="et-EE"/>
          </a:p>
        </p:txBody>
      </p:sp>
    </p:spTree>
    <p:extLst>
      <p:ext uri="{BB962C8B-B14F-4D97-AF65-F5344CB8AC3E}">
        <p14:creationId xmlns:p14="http://schemas.microsoft.com/office/powerpoint/2010/main" val="187352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F2738-9EF9-884F-4EF0-6124A9D489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t-EE"/>
          </a:p>
        </p:txBody>
      </p:sp>
      <p:sp>
        <p:nvSpPr>
          <p:cNvPr id="3" name="Picture Placeholder 2">
            <a:extLst>
              <a:ext uri="{FF2B5EF4-FFF2-40B4-BE49-F238E27FC236}">
                <a16:creationId xmlns:a16="http://schemas.microsoft.com/office/drawing/2014/main" id="{CF0F2AF2-0701-39C1-6233-EAB46AD149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xt Placeholder 3">
            <a:extLst>
              <a:ext uri="{FF2B5EF4-FFF2-40B4-BE49-F238E27FC236}">
                <a16:creationId xmlns:a16="http://schemas.microsoft.com/office/drawing/2014/main" id="{BE4C9794-34D8-A1D9-CA84-EDF278AE81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8FD331-AD3D-B30E-71EB-E84DF9FFAD22}"/>
              </a:ext>
            </a:extLst>
          </p:cNvPr>
          <p:cNvSpPr>
            <a:spLocks noGrp="1"/>
          </p:cNvSpPr>
          <p:nvPr>
            <p:ph type="dt" sz="half" idx="10"/>
          </p:nvPr>
        </p:nvSpPr>
        <p:spPr/>
        <p:txBody>
          <a:bodyPr/>
          <a:lstStyle/>
          <a:p>
            <a:fld id="{FF55F248-7DA8-48A1-9C30-7ADE27D79A58}" type="datetimeFigureOut">
              <a:rPr lang="et-EE" smtClean="0"/>
              <a:t>30.01.2025</a:t>
            </a:fld>
            <a:endParaRPr lang="et-EE"/>
          </a:p>
        </p:txBody>
      </p:sp>
      <p:sp>
        <p:nvSpPr>
          <p:cNvPr id="6" name="Footer Placeholder 5">
            <a:extLst>
              <a:ext uri="{FF2B5EF4-FFF2-40B4-BE49-F238E27FC236}">
                <a16:creationId xmlns:a16="http://schemas.microsoft.com/office/drawing/2014/main" id="{3BCCB466-48A4-B8B4-3241-5853E9E74B08}"/>
              </a:ext>
            </a:extLst>
          </p:cNvPr>
          <p:cNvSpPr>
            <a:spLocks noGrp="1"/>
          </p:cNvSpPr>
          <p:nvPr>
            <p:ph type="ftr" sz="quarter" idx="11"/>
          </p:nvPr>
        </p:nvSpPr>
        <p:spPr/>
        <p:txBody>
          <a:bodyPr/>
          <a:lstStyle/>
          <a:p>
            <a:endParaRPr lang="et-EE"/>
          </a:p>
        </p:txBody>
      </p:sp>
      <p:sp>
        <p:nvSpPr>
          <p:cNvPr id="7" name="Slide Number Placeholder 6">
            <a:extLst>
              <a:ext uri="{FF2B5EF4-FFF2-40B4-BE49-F238E27FC236}">
                <a16:creationId xmlns:a16="http://schemas.microsoft.com/office/drawing/2014/main" id="{0CB1310F-B981-5812-0359-8F25963D84AE}"/>
              </a:ext>
            </a:extLst>
          </p:cNvPr>
          <p:cNvSpPr>
            <a:spLocks noGrp="1"/>
          </p:cNvSpPr>
          <p:nvPr>
            <p:ph type="sldNum" sz="quarter" idx="12"/>
          </p:nvPr>
        </p:nvSpPr>
        <p:spPr/>
        <p:txBody>
          <a:bodyPr/>
          <a:lstStyle/>
          <a:p>
            <a:fld id="{3503A47F-1A4A-4DA1-ADB7-846CA9C2EE6D}" type="slidenum">
              <a:rPr lang="et-EE" smtClean="0"/>
              <a:t>‹#›</a:t>
            </a:fld>
            <a:endParaRPr lang="et-EE"/>
          </a:p>
        </p:txBody>
      </p:sp>
    </p:spTree>
    <p:extLst>
      <p:ext uri="{BB962C8B-B14F-4D97-AF65-F5344CB8AC3E}">
        <p14:creationId xmlns:p14="http://schemas.microsoft.com/office/powerpoint/2010/main" val="2026824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D06891-85E5-2733-2A17-AD45DC8C46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t-EE"/>
          </a:p>
        </p:txBody>
      </p:sp>
      <p:sp>
        <p:nvSpPr>
          <p:cNvPr id="3" name="Text Placeholder 2">
            <a:extLst>
              <a:ext uri="{FF2B5EF4-FFF2-40B4-BE49-F238E27FC236}">
                <a16:creationId xmlns:a16="http://schemas.microsoft.com/office/drawing/2014/main" id="{F7B7DB5F-35B4-4BFC-4100-0106403500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a:extLst>
              <a:ext uri="{FF2B5EF4-FFF2-40B4-BE49-F238E27FC236}">
                <a16:creationId xmlns:a16="http://schemas.microsoft.com/office/drawing/2014/main" id="{497BADF5-A93E-F3FE-F77A-032AAA20AA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F55F248-7DA8-48A1-9C30-7ADE27D79A58}" type="datetimeFigureOut">
              <a:rPr lang="et-EE" smtClean="0"/>
              <a:t>30.01.2025</a:t>
            </a:fld>
            <a:endParaRPr lang="et-EE"/>
          </a:p>
        </p:txBody>
      </p:sp>
      <p:sp>
        <p:nvSpPr>
          <p:cNvPr id="5" name="Footer Placeholder 4">
            <a:extLst>
              <a:ext uri="{FF2B5EF4-FFF2-40B4-BE49-F238E27FC236}">
                <a16:creationId xmlns:a16="http://schemas.microsoft.com/office/drawing/2014/main" id="{F23914E4-1BED-7CEC-3B12-8E8282C49A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t-EE"/>
          </a:p>
        </p:txBody>
      </p:sp>
      <p:sp>
        <p:nvSpPr>
          <p:cNvPr id="6" name="Slide Number Placeholder 5">
            <a:extLst>
              <a:ext uri="{FF2B5EF4-FFF2-40B4-BE49-F238E27FC236}">
                <a16:creationId xmlns:a16="http://schemas.microsoft.com/office/drawing/2014/main" id="{B5BEE5B2-1EE9-BF45-2CCB-4A1892E2E3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503A47F-1A4A-4DA1-ADB7-846CA9C2EE6D}" type="slidenum">
              <a:rPr lang="et-EE" smtClean="0"/>
              <a:t>‹#›</a:t>
            </a:fld>
            <a:endParaRPr lang="et-EE"/>
          </a:p>
        </p:txBody>
      </p:sp>
    </p:spTree>
    <p:extLst>
      <p:ext uri="{BB962C8B-B14F-4D97-AF65-F5344CB8AC3E}">
        <p14:creationId xmlns:p14="http://schemas.microsoft.com/office/powerpoint/2010/main" val="32597529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results.elections.europa.eu/en/national-results/estonia/2024-2029/"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praxis.ee/uploads/2018/07/Naiste-ja-meeste-roll-kohalikes-omavalitsustes-ja-volikogudes.pdf" TargetMode="External"/><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saartehaal.postimees.ee/8139253/otse-kell-13-saaremaa-volikogu-arutab-tuleva-aasta-vallaeelarvet" TargetMode="Externa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1.jp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hyperlink" Target="https://www.facebook.com/photo/?fbid=2588094618085178&amp;set=a.1636793879881928" TargetMode="External"/><Relationship Id="rId9"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jpg"/><Relationship Id="rId1" Type="http://schemas.openxmlformats.org/officeDocument/2006/relationships/slideLayout" Target="../slideLayouts/slideLayout6.xml"/><Relationship Id="rId4" Type="http://schemas.openxmlformats.org/officeDocument/2006/relationships/hyperlink" Target="https://www.facebook.com/photo/?fbid=2588094618085178&amp;set=a.1636793879881928"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hyperlink" Target="https://www.facebook.com/photo?fbid=2667414970153142&amp;set=a.1636793879881928"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photos.google.com/share/AF1QipN_qzbqzEtWaCAzR0XRde2zViuU6AO0_SDJHVP-Zz0bMIbapjjSEdmUlYSwY4Wo8Q/photo/AF1QipNt30HXKrisczLY6mQ_ZOyy4TgrvDOZKy4kNYbG?key=ZHJEYnMwN2JkNHlfUGIyRVJwU0hNS3gyc3J2Nm53" TargetMode="External"/><Relationship Id="rId2" Type="http://schemas.openxmlformats.org/officeDocument/2006/relationships/image" Target="../media/image19.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err.ee/1608354236/valimisstuudios-debateerisid-parnu-kandidaadid-linna-tuleviku-ule"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photos.google.com/share/AF1QipN_qzbqzEtWaCAzR0XRde2zViuU6AO0_SDJHVP-Zz0bMIbapjjSEdmUlYSwY4Wo8Q/photo/AF1QipODI6PSRTFVzzwq4pw6YqqaFSp_DP4QmdKOSKpW?key=ZHJEYnMwN2JkNHlfUGIyRVJwU0hNS3gyc3J2Nm53" TargetMode="External"/><Relationship Id="rId2" Type="http://schemas.openxmlformats.org/officeDocument/2006/relationships/image" Target="../media/image15.jpg"/><Relationship Id="rId1" Type="http://schemas.openxmlformats.org/officeDocument/2006/relationships/slideLayout" Target="../slideLayouts/slideLayout6.xml"/><Relationship Id="rId5" Type="http://schemas.openxmlformats.org/officeDocument/2006/relationships/image" Target="../media/image21.jpg"/><Relationship Id="rId4" Type="http://schemas.openxmlformats.org/officeDocument/2006/relationships/hyperlink" Target="https://photos.google.com/share/AF1QipN_qzbqzEtWaCAzR0XRde2zViuU6AO0_SDJHVP-Zz0bMIbapjjSEdmUlYSwY4Wo8Q/photo/AF1QipNkdvgeozqGkVststb6lTG2vLRMr2ivsWrMTzwG?key=ZHJEYnMwN2JkNHlfUGIyRVJwU0hNS3gyc3J2Nm53"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facebook.com/eesti.linnade.valdade.liit/photos/pcb.3646686285559334/3646682005559762/?_rdr" TargetMode="External"/><Relationship Id="rId2" Type="http://schemas.openxmlformats.org/officeDocument/2006/relationships/image" Target="../media/image16.jp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s://voruvald.ee/documents/17893463/41813718/Jaanuarikuu+teataja+2025+%E2%80%93%20koopia.pdf/eea00fe1-b932-4205-a7fe-46d0aabe0c00" TargetMode="External"/><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s://arhiiv.err.ee/video/vaata/esimene-stuudio-parlamendierakondade-suur-debatt-483974" TargetMode="External"/><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hyperlink" Target="https://maaleht.delfi.ee/artikkel/94776843/naised-on-rohkem-voimu-juures-vaesemates-omavalitsustes-kus-vahem-muret-seal-mehed" TargetMode="Externa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hyperlink" Target="https://naisedpoliitikas.ee/wp-content/uploads/2020/11/Poliitikasse-suunduja-soovitused-2020.pdf" TargetMode="External"/><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hyperlink" Target="https://www.praxis.ee/tood/naised-poliitikas/"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hyperlink" Target="https://www.digar.ee/arhiiv/et/raamatud/13008" TargetMode="External"/><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hyperlink" Target="https://www.kabala.edu.ee/et/uudised/tudrukute-nadal" TargetMode="Externa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hyperlink" Target="https://parnu.postimees.ee/4123429/galerii-vahva-tudrukute-nadal-mai-lasteaias"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59EF30C2-29AC-4A0D-BC0A-A679CF113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D2960AB-A6F6-284A-E226-C61740E968C7}"/>
              </a:ext>
            </a:extLst>
          </p:cNvPr>
          <p:cNvSpPr>
            <a:spLocks noGrp="1"/>
          </p:cNvSpPr>
          <p:nvPr>
            <p:ph type="ctrTitle"/>
          </p:nvPr>
        </p:nvSpPr>
        <p:spPr>
          <a:xfrm>
            <a:off x="4079631" y="2778901"/>
            <a:ext cx="7603596" cy="2387600"/>
          </a:xfrm>
        </p:spPr>
        <p:txBody>
          <a:bodyPr>
            <a:noAutofit/>
          </a:bodyPr>
          <a:lstStyle/>
          <a:p>
            <a:pPr algn="r"/>
            <a:br>
              <a:rPr lang="et-EE" sz="4400" b="1" dirty="0">
                <a:solidFill>
                  <a:srgbClr val="FFFFFF"/>
                </a:solidFill>
                <a:effectLst/>
                <a:latin typeface="Abadi" panose="020B0604020104020204" pitchFamily="34" charset="0"/>
                <a:ea typeface="Aptos" panose="020B0004020202020204" pitchFamily="34" charset="0"/>
                <a:cs typeface="Arial" panose="020B0604020202020204" pitchFamily="34" charset="0"/>
              </a:rPr>
            </a:br>
            <a:br>
              <a:rPr lang="et-EE" sz="4400" b="1" dirty="0">
                <a:solidFill>
                  <a:srgbClr val="FFFFFF"/>
                </a:solidFill>
                <a:effectLst/>
                <a:latin typeface="Abadi" panose="020B0604020104020204" pitchFamily="34" charset="0"/>
                <a:ea typeface="Aptos" panose="020B0004020202020204" pitchFamily="34" charset="0"/>
                <a:cs typeface="Arial" panose="020B0604020202020204" pitchFamily="34" charset="0"/>
              </a:rPr>
            </a:br>
            <a:r>
              <a:rPr lang="et-EE" sz="4400" b="1" dirty="0">
                <a:solidFill>
                  <a:srgbClr val="FFFFFF"/>
                </a:solidFill>
                <a:effectLst/>
                <a:latin typeface="Abadi" panose="020B0604020104020204" pitchFamily="34" charset="0"/>
                <a:ea typeface="Aptos" panose="020B0004020202020204" pitchFamily="34" charset="0"/>
                <a:cs typeface="Arial" panose="020B0604020202020204" pitchFamily="34" charset="0"/>
              </a:rPr>
              <a:t>Sooline võrdõiguslikkus ja </a:t>
            </a:r>
            <a:br>
              <a:rPr lang="et-EE" sz="4400" b="1" dirty="0">
                <a:solidFill>
                  <a:srgbClr val="FFFFFF"/>
                </a:solidFill>
                <a:effectLst/>
                <a:latin typeface="Abadi" panose="020B0604020104020204" pitchFamily="34" charset="0"/>
                <a:ea typeface="Aptos" panose="020B0004020202020204" pitchFamily="34" charset="0"/>
                <a:cs typeface="Arial" panose="020B0604020202020204" pitchFamily="34" charset="0"/>
              </a:rPr>
            </a:br>
            <a:r>
              <a:rPr lang="et-EE" sz="4400" b="1" dirty="0">
                <a:solidFill>
                  <a:srgbClr val="FFFFFF"/>
                </a:solidFill>
                <a:effectLst/>
                <a:latin typeface="Abadi" panose="020B0604020104020204" pitchFamily="34" charset="0"/>
                <a:ea typeface="Aptos" panose="020B0004020202020204" pitchFamily="34" charset="0"/>
                <a:cs typeface="Arial" panose="020B0604020202020204" pitchFamily="34" charset="0"/>
              </a:rPr>
              <a:t>3R meetod</a:t>
            </a:r>
            <a:br>
              <a:rPr lang="et-EE" sz="4400" dirty="0">
                <a:solidFill>
                  <a:srgbClr val="FFFFFF"/>
                </a:solidFill>
                <a:latin typeface="Abadi" panose="020B0604020104020204" pitchFamily="34" charset="0"/>
              </a:rPr>
            </a:br>
            <a:br>
              <a:rPr lang="et-EE" sz="4400" dirty="0">
                <a:solidFill>
                  <a:srgbClr val="FFFFFF"/>
                </a:solidFill>
                <a:latin typeface="Abadi" panose="020B0604020104020204" pitchFamily="34" charset="0"/>
              </a:rPr>
            </a:br>
            <a:r>
              <a:rPr lang="et-EE" sz="4400" dirty="0">
                <a:solidFill>
                  <a:srgbClr val="FFFFFF"/>
                </a:solidFill>
                <a:latin typeface="Abadi" panose="020B0604020104020204" pitchFamily="34" charset="0"/>
              </a:rPr>
              <a:t>Riina Kütt, ENUT </a:t>
            </a:r>
          </a:p>
        </p:txBody>
      </p:sp>
      <p:sp>
        <p:nvSpPr>
          <p:cNvPr id="3" name="Subtitle 2">
            <a:extLst>
              <a:ext uri="{FF2B5EF4-FFF2-40B4-BE49-F238E27FC236}">
                <a16:creationId xmlns:a16="http://schemas.microsoft.com/office/drawing/2014/main" id="{8E64A032-581F-9213-E631-33CE70540FB9}"/>
              </a:ext>
            </a:extLst>
          </p:cNvPr>
          <p:cNvSpPr>
            <a:spLocks noGrp="1"/>
          </p:cNvSpPr>
          <p:nvPr>
            <p:ph type="subTitle" idx="1"/>
          </p:nvPr>
        </p:nvSpPr>
        <p:spPr>
          <a:xfrm>
            <a:off x="5093520" y="5224337"/>
            <a:ext cx="6589707" cy="1329443"/>
          </a:xfrm>
        </p:spPr>
        <p:txBody>
          <a:bodyPr>
            <a:normAutofit/>
          </a:bodyPr>
          <a:lstStyle/>
          <a:p>
            <a:pPr algn="r"/>
            <a:r>
              <a:rPr lang="et-EE" b="1" dirty="0">
                <a:solidFill>
                  <a:srgbClr val="FFFFFF"/>
                </a:solidFill>
                <a:latin typeface="Abadi" panose="020B0604020104020204" pitchFamily="34" charset="0"/>
              </a:rPr>
              <a:t>31. jaanuar 2025</a:t>
            </a:r>
          </a:p>
        </p:txBody>
      </p:sp>
      <p:cxnSp>
        <p:nvCxnSpPr>
          <p:cNvPr id="30" name="Straight Connector 29">
            <a:extLst>
              <a:ext uri="{FF2B5EF4-FFF2-40B4-BE49-F238E27FC236}">
                <a16:creationId xmlns:a16="http://schemas.microsoft.com/office/drawing/2014/main" id="{266A0658-1CC4-4B0D-AAB7-A702286AF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2" name="Freeform: Shape 31">
            <a:extLst>
              <a:ext uri="{FF2B5EF4-FFF2-40B4-BE49-F238E27FC236}">
                <a16:creationId xmlns:a16="http://schemas.microsoft.com/office/drawing/2014/main" id="{A04F1504-431A-4D86-9091-AE7E4B333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EA804283-B929-4503-802F-4585376E2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Oval 35">
            <a:extLst>
              <a:ext uri="{FF2B5EF4-FFF2-40B4-BE49-F238E27FC236}">
                <a16:creationId xmlns:a16="http://schemas.microsoft.com/office/drawing/2014/main" id="{AD3811F5-514E-49A4-B382-673ED228A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067AD921-1CEE-4C1B-9AA3-C66D908DD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40" name="Arc 39">
            <a:extLst>
              <a:ext uri="{FF2B5EF4-FFF2-40B4-BE49-F238E27FC236}">
                <a16:creationId xmlns:a16="http://schemas.microsoft.com/office/drawing/2014/main" id="{C36A08F5-3B56-47C5-A371-9187BE56E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973004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345178-9795-C470-015E-571C32AEE5E5}"/>
              </a:ext>
            </a:extLst>
          </p:cNvPr>
          <p:cNvSpPr>
            <a:spLocks noGrp="1"/>
          </p:cNvSpPr>
          <p:nvPr>
            <p:ph type="title"/>
          </p:nvPr>
        </p:nvSpPr>
        <p:spPr>
          <a:xfrm>
            <a:off x="1028700" y="1967266"/>
            <a:ext cx="2628900" cy="2547257"/>
          </a:xfrm>
          <a:noFill/>
        </p:spPr>
        <p:txBody>
          <a:bodyPr vert="horz" lIns="91440" tIns="45720" rIns="91440" bIns="45720" rtlCol="0" anchor="ctr">
            <a:normAutofit fontScale="90000"/>
          </a:bodyPr>
          <a:lstStyle/>
          <a:p>
            <a:pPr algn="ctr"/>
            <a:r>
              <a:rPr lang="en-US" sz="3300" kern="1200" dirty="0" err="1">
                <a:solidFill>
                  <a:srgbClr val="FFFFFF"/>
                </a:solidFill>
                <a:latin typeface="Abadi" panose="020B0604020104020204" pitchFamily="34" charset="0"/>
              </a:rPr>
              <a:t>Euroopa</a:t>
            </a:r>
            <a:r>
              <a:rPr lang="en-US" sz="3300" kern="1200" dirty="0">
                <a:solidFill>
                  <a:srgbClr val="FFFFFF"/>
                </a:solidFill>
                <a:latin typeface="Abadi" panose="020B0604020104020204" pitchFamily="34" charset="0"/>
              </a:rPr>
              <a:t> </a:t>
            </a:r>
            <a:r>
              <a:rPr lang="en-US" sz="3300" kern="1200" dirty="0" err="1">
                <a:solidFill>
                  <a:srgbClr val="FFFFFF"/>
                </a:solidFill>
                <a:latin typeface="Abadi" panose="020B0604020104020204" pitchFamily="34" charset="0"/>
              </a:rPr>
              <a:t>Parlamendi</a:t>
            </a:r>
            <a:r>
              <a:rPr lang="en-US" sz="3300" kern="1200" dirty="0">
                <a:solidFill>
                  <a:srgbClr val="FFFFFF"/>
                </a:solidFill>
                <a:latin typeface="Abadi" panose="020B0604020104020204" pitchFamily="34" charset="0"/>
              </a:rPr>
              <a:t> Eesti </a:t>
            </a:r>
            <a:r>
              <a:rPr lang="en-US" sz="3300" kern="1200" dirty="0" err="1">
                <a:solidFill>
                  <a:srgbClr val="FFFFFF"/>
                </a:solidFill>
                <a:latin typeface="Abadi" panose="020B0604020104020204" pitchFamily="34" charset="0"/>
              </a:rPr>
              <a:t>delegatsiooni</a:t>
            </a:r>
            <a:r>
              <a:rPr lang="en-US" sz="3300" kern="1200" dirty="0">
                <a:solidFill>
                  <a:srgbClr val="FFFFFF"/>
                </a:solidFill>
                <a:latin typeface="Abadi" panose="020B0604020104020204" pitchFamily="34" charset="0"/>
              </a:rPr>
              <a:t> </a:t>
            </a:r>
            <a:r>
              <a:rPr lang="en-US" sz="3300" kern="1200" dirty="0" err="1">
                <a:solidFill>
                  <a:srgbClr val="FFFFFF"/>
                </a:solidFill>
                <a:latin typeface="Abadi" panose="020B0604020104020204" pitchFamily="34" charset="0"/>
              </a:rPr>
              <a:t>sooline</a:t>
            </a:r>
            <a:r>
              <a:rPr lang="en-US" sz="3300" kern="1200" dirty="0">
                <a:solidFill>
                  <a:srgbClr val="FFFFFF"/>
                </a:solidFill>
                <a:latin typeface="Abadi" panose="020B0604020104020204" pitchFamily="34" charset="0"/>
              </a:rPr>
              <a:t> </a:t>
            </a:r>
            <a:r>
              <a:rPr lang="en-US" sz="3300" kern="1200" dirty="0" err="1">
                <a:solidFill>
                  <a:srgbClr val="FFFFFF"/>
                </a:solidFill>
                <a:latin typeface="Abadi" panose="020B0604020104020204" pitchFamily="34" charset="0"/>
              </a:rPr>
              <a:t>jaotus</a:t>
            </a:r>
            <a:endParaRPr lang="en-US" sz="3300" kern="1200" dirty="0">
              <a:solidFill>
                <a:srgbClr val="FFFFFF"/>
              </a:solidFill>
              <a:latin typeface="Abadi" panose="020B0604020104020204" pitchFamily="34" charset="0"/>
            </a:endParaRPr>
          </a:p>
        </p:txBody>
      </p:sp>
      <p:pic>
        <p:nvPicPr>
          <p:cNvPr id="5" name="Content Placeholder 4">
            <a:extLst>
              <a:ext uri="{FF2B5EF4-FFF2-40B4-BE49-F238E27FC236}">
                <a16:creationId xmlns:a16="http://schemas.microsoft.com/office/drawing/2014/main" id="{A1BB330E-50B9-B985-0DA2-EECBA39ABB40}"/>
              </a:ext>
            </a:extLst>
          </p:cNvPr>
          <p:cNvPicPr>
            <a:picLocks noGrp="1" noChangeAspect="1"/>
          </p:cNvPicPr>
          <p:nvPr>
            <p:ph idx="1"/>
          </p:nvPr>
        </p:nvPicPr>
        <p:blipFill>
          <a:blip r:embed="rId2"/>
          <a:stretch>
            <a:fillRect/>
          </a:stretch>
        </p:blipFill>
        <p:spPr>
          <a:xfrm>
            <a:off x="4527804" y="643466"/>
            <a:ext cx="6725036" cy="5568739"/>
          </a:xfrm>
          <a:prstGeom prst="rect">
            <a:avLst/>
          </a:prstGeom>
        </p:spPr>
      </p:pic>
      <p:sp>
        <p:nvSpPr>
          <p:cNvPr id="6" name="TextBox 5">
            <a:extLst>
              <a:ext uri="{FF2B5EF4-FFF2-40B4-BE49-F238E27FC236}">
                <a16:creationId xmlns:a16="http://schemas.microsoft.com/office/drawing/2014/main" id="{5ADBA95F-FC04-89F8-BEDB-42F55CABD5A9}"/>
              </a:ext>
            </a:extLst>
          </p:cNvPr>
          <p:cNvSpPr txBox="1"/>
          <p:nvPr/>
        </p:nvSpPr>
        <p:spPr>
          <a:xfrm>
            <a:off x="1028700" y="6371617"/>
            <a:ext cx="10362389" cy="646331"/>
          </a:xfrm>
          <a:prstGeom prst="rect">
            <a:avLst/>
          </a:prstGeom>
          <a:noFill/>
        </p:spPr>
        <p:txBody>
          <a:bodyPr wrap="square" rtlCol="0">
            <a:spAutoFit/>
          </a:bodyPr>
          <a:lstStyle/>
          <a:p>
            <a:r>
              <a:rPr lang="et-EE" dirty="0">
                <a:hlinkClick r:id="rId3"/>
              </a:rPr>
              <a:t>https://results.elections.europa.eu/en/national-results/estonia/2024-2029/</a:t>
            </a:r>
            <a:endParaRPr lang="et-EE" dirty="0"/>
          </a:p>
          <a:p>
            <a:endParaRPr lang="et-EE" dirty="0"/>
          </a:p>
        </p:txBody>
      </p:sp>
    </p:spTree>
    <p:extLst>
      <p:ext uri="{BB962C8B-B14F-4D97-AF65-F5344CB8AC3E}">
        <p14:creationId xmlns:p14="http://schemas.microsoft.com/office/powerpoint/2010/main" val="266197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9EBB95-F112-C027-C65E-1B53747D12D0}"/>
              </a:ext>
            </a:extLst>
          </p:cNvPr>
          <p:cNvPicPr>
            <a:picLocks noChangeAspect="1"/>
          </p:cNvPicPr>
          <p:nvPr/>
        </p:nvPicPr>
        <p:blipFill>
          <a:blip r:embed="rId2"/>
          <a:srcRect b="9079"/>
          <a:stretch/>
        </p:blipFill>
        <p:spPr>
          <a:xfrm>
            <a:off x="775038" y="1394592"/>
            <a:ext cx="9897627" cy="4701999"/>
          </a:xfrm>
          <a:prstGeom prst="rect">
            <a:avLst/>
          </a:prstGeom>
        </p:spPr>
      </p:pic>
      <p:sp>
        <p:nvSpPr>
          <p:cNvPr id="4" name="TextBox 3">
            <a:extLst>
              <a:ext uri="{FF2B5EF4-FFF2-40B4-BE49-F238E27FC236}">
                <a16:creationId xmlns:a16="http://schemas.microsoft.com/office/drawing/2014/main" id="{FF076E7C-4DD7-0F62-7A55-2A6C2B724E49}"/>
              </a:ext>
            </a:extLst>
          </p:cNvPr>
          <p:cNvSpPr txBox="1"/>
          <p:nvPr/>
        </p:nvSpPr>
        <p:spPr>
          <a:xfrm>
            <a:off x="300732" y="6476850"/>
            <a:ext cx="9897627" cy="830997"/>
          </a:xfrm>
          <a:prstGeom prst="rect">
            <a:avLst/>
          </a:prstGeom>
          <a:noFill/>
        </p:spPr>
        <p:txBody>
          <a:bodyPr wrap="square" rtlCol="0">
            <a:spAutoFit/>
          </a:bodyPr>
          <a:lstStyle/>
          <a:p>
            <a:r>
              <a:rPr lang="et-EE" sz="1000" dirty="0">
                <a:hlinkClick r:id="rId3"/>
              </a:rPr>
              <a:t>https://www.praxis.ee/uploads/2018/07/Naiste-ja-meeste-roll-kohalikes-omavalitsustes-ja-volikogudes.pdf</a:t>
            </a:r>
            <a:r>
              <a:rPr lang="et-EE" sz="1000" dirty="0"/>
              <a:t>. Eelseisvatel kohalikel valimistel (2021) kandideerib üle Eesti 10 028 inimest, kellest naisi on 3847 ja mehi 6181. Naiste osakaal ei ole 2002. aastal toimunud kohalikest valimistest saadik märkimisväärselt muutunud.</a:t>
            </a:r>
          </a:p>
          <a:p>
            <a:endParaRPr lang="et-EE" sz="1000" dirty="0"/>
          </a:p>
          <a:p>
            <a:endParaRPr lang="et-EE" dirty="0"/>
          </a:p>
        </p:txBody>
      </p:sp>
      <p:sp>
        <p:nvSpPr>
          <p:cNvPr id="5" name="TextBox 4">
            <a:extLst>
              <a:ext uri="{FF2B5EF4-FFF2-40B4-BE49-F238E27FC236}">
                <a16:creationId xmlns:a16="http://schemas.microsoft.com/office/drawing/2014/main" id="{27A896F2-227B-C104-A3D0-A9CECE05998D}"/>
              </a:ext>
            </a:extLst>
          </p:cNvPr>
          <p:cNvSpPr txBox="1"/>
          <p:nvPr/>
        </p:nvSpPr>
        <p:spPr>
          <a:xfrm>
            <a:off x="942392" y="625151"/>
            <a:ext cx="9897627" cy="584775"/>
          </a:xfrm>
          <a:prstGeom prst="rect">
            <a:avLst/>
          </a:prstGeom>
          <a:noFill/>
        </p:spPr>
        <p:txBody>
          <a:bodyPr wrap="square" rtlCol="0">
            <a:spAutoFit/>
          </a:bodyPr>
          <a:lstStyle/>
          <a:p>
            <a:r>
              <a:rPr lang="et-EE" sz="3200" b="1" dirty="0">
                <a:solidFill>
                  <a:srgbClr val="002060"/>
                </a:solidFill>
                <a:latin typeface="Abadi" panose="020B0604020104020204" pitchFamily="34" charset="0"/>
              </a:rPr>
              <a:t>Võim, ressurss ja otsustusvõimalused koahlikul tasandil</a:t>
            </a:r>
          </a:p>
        </p:txBody>
      </p:sp>
      <p:pic>
        <p:nvPicPr>
          <p:cNvPr id="7" name="Picture 6" descr="A blue surface with white clouds&#10;&#10;Description automatically generated">
            <a:extLst>
              <a:ext uri="{FF2B5EF4-FFF2-40B4-BE49-F238E27FC236}">
                <a16:creationId xmlns:a16="http://schemas.microsoft.com/office/drawing/2014/main" id="{AC8DC281-ECCC-915F-328E-B429E3137F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2830" y="6281257"/>
            <a:ext cx="275836" cy="206180"/>
          </a:xfrm>
          <a:prstGeom prst="rect">
            <a:avLst/>
          </a:prstGeom>
        </p:spPr>
      </p:pic>
      <p:sp>
        <p:nvSpPr>
          <p:cNvPr id="20" name="TextBox 19">
            <a:extLst>
              <a:ext uri="{FF2B5EF4-FFF2-40B4-BE49-F238E27FC236}">
                <a16:creationId xmlns:a16="http://schemas.microsoft.com/office/drawing/2014/main" id="{0392499C-E841-4589-485F-819A4F5515FC}"/>
              </a:ext>
            </a:extLst>
          </p:cNvPr>
          <p:cNvSpPr txBox="1"/>
          <p:nvPr/>
        </p:nvSpPr>
        <p:spPr>
          <a:xfrm>
            <a:off x="1669001" y="6209124"/>
            <a:ext cx="1623526" cy="307777"/>
          </a:xfrm>
          <a:prstGeom prst="rect">
            <a:avLst/>
          </a:prstGeom>
          <a:noFill/>
        </p:spPr>
        <p:txBody>
          <a:bodyPr wrap="square" rtlCol="0">
            <a:spAutoFit/>
          </a:bodyPr>
          <a:lstStyle/>
          <a:p>
            <a:r>
              <a:rPr lang="et-EE" sz="1400" dirty="0"/>
              <a:t>Mehed</a:t>
            </a:r>
          </a:p>
        </p:txBody>
      </p:sp>
      <p:pic>
        <p:nvPicPr>
          <p:cNvPr id="23" name="Picture 22" descr="A white square with a shadow&#10;&#10;Description automatically generated">
            <a:extLst>
              <a:ext uri="{FF2B5EF4-FFF2-40B4-BE49-F238E27FC236}">
                <a16:creationId xmlns:a16="http://schemas.microsoft.com/office/drawing/2014/main" id="{43C8E312-5103-3391-FD18-CC1784F1B1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48111" y="6232849"/>
            <a:ext cx="248823" cy="233074"/>
          </a:xfrm>
          <a:prstGeom prst="rect">
            <a:avLst/>
          </a:prstGeom>
        </p:spPr>
      </p:pic>
      <p:sp>
        <p:nvSpPr>
          <p:cNvPr id="24" name="TextBox 23">
            <a:extLst>
              <a:ext uri="{FF2B5EF4-FFF2-40B4-BE49-F238E27FC236}">
                <a16:creationId xmlns:a16="http://schemas.microsoft.com/office/drawing/2014/main" id="{A88D5EAE-538F-3FA7-64FE-036FFB8BED81}"/>
              </a:ext>
            </a:extLst>
          </p:cNvPr>
          <p:cNvSpPr txBox="1"/>
          <p:nvPr/>
        </p:nvSpPr>
        <p:spPr>
          <a:xfrm>
            <a:off x="3083767" y="6199681"/>
            <a:ext cx="1623526" cy="307777"/>
          </a:xfrm>
          <a:prstGeom prst="rect">
            <a:avLst/>
          </a:prstGeom>
          <a:noFill/>
        </p:spPr>
        <p:txBody>
          <a:bodyPr wrap="square" rtlCol="0">
            <a:spAutoFit/>
          </a:bodyPr>
          <a:lstStyle/>
          <a:p>
            <a:r>
              <a:rPr lang="et-EE" sz="1400" dirty="0"/>
              <a:t>Naised</a:t>
            </a:r>
          </a:p>
        </p:txBody>
      </p:sp>
    </p:spTree>
    <p:extLst>
      <p:ext uri="{BB962C8B-B14F-4D97-AF65-F5344CB8AC3E}">
        <p14:creationId xmlns:p14="http://schemas.microsoft.com/office/powerpoint/2010/main" val="2104984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0CB42-D302-C4CF-4A56-27BB832A4301}"/>
              </a:ext>
            </a:extLst>
          </p:cNvPr>
          <p:cNvSpPr>
            <a:spLocks noGrp="1"/>
          </p:cNvSpPr>
          <p:nvPr>
            <p:ph type="title"/>
          </p:nvPr>
        </p:nvSpPr>
        <p:spPr>
          <a:xfrm>
            <a:off x="838200" y="1065516"/>
            <a:ext cx="10515600" cy="1325563"/>
          </a:xfrm>
        </p:spPr>
        <p:txBody>
          <a:bodyPr/>
          <a:lstStyle/>
          <a:p>
            <a:r>
              <a:rPr lang="et-EE" b="1" dirty="0">
                <a:solidFill>
                  <a:srgbClr val="002060"/>
                </a:solidFill>
                <a:latin typeface="Abadi" panose="020B0604020104020204" pitchFamily="34" charset="0"/>
              </a:rPr>
              <a:t>Kuidas analüüsida, kas naistel ja meestel on</a:t>
            </a:r>
            <a:br>
              <a:rPr lang="et-EE" b="1" dirty="0">
                <a:solidFill>
                  <a:srgbClr val="002060"/>
                </a:solidFill>
                <a:latin typeface="Abadi" panose="020B0604020104020204" pitchFamily="34" charset="0"/>
              </a:rPr>
            </a:br>
            <a:endParaRPr lang="et-EE" b="1" dirty="0">
              <a:solidFill>
                <a:srgbClr val="002060"/>
              </a:solidFill>
              <a:latin typeface="Abadi" panose="020B0604020104020204" pitchFamily="34" charset="0"/>
            </a:endParaRPr>
          </a:p>
        </p:txBody>
      </p:sp>
      <p:sp>
        <p:nvSpPr>
          <p:cNvPr id="3" name="TextBox 2">
            <a:extLst>
              <a:ext uri="{FF2B5EF4-FFF2-40B4-BE49-F238E27FC236}">
                <a16:creationId xmlns:a16="http://schemas.microsoft.com/office/drawing/2014/main" id="{D15A3484-142B-5925-A5F7-C7814E0273C7}"/>
              </a:ext>
            </a:extLst>
          </p:cNvPr>
          <p:cNvSpPr txBox="1"/>
          <p:nvPr/>
        </p:nvSpPr>
        <p:spPr>
          <a:xfrm>
            <a:off x="838200" y="1602197"/>
            <a:ext cx="10515600" cy="6848029"/>
          </a:xfrm>
          <a:prstGeom prst="rect">
            <a:avLst/>
          </a:prstGeom>
          <a:noFill/>
        </p:spPr>
        <p:txBody>
          <a:bodyPr wrap="square" rtlCol="0">
            <a:spAutoFit/>
          </a:bodyPr>
          <a:lstStyle/>
          <a:p>
            <a:r>
              <a:rPr lang="et-EE" sz="4400" b="1" dirty="0">
                <a:latin typeface="Abadi" panose="020B0604020104020204" pitchFamily="34" charset="0"/>
              </a:rPr>
              <a:t>võrdne juurdepääs </a:t>
            </a:r>
          </a:p>
          <a:p>
            <a:endParaRPr lang="et-EE" sz="3200" b="1" dirty="0">
              <a:latin typeface="Abadi" panose="020B0604020104020204" pitchFamily="34" charset="0"/>
            </a:endParaRPr>
          </a:p>
          <a:p>
            <a:endParaRPr lang="et-EE" sz="1000" b="1" dirty="0">
              <a:latin typeface="Abadi" panose="020B0604020104020204" pitchFamily="34" charset="0"/>
            </a:endParaRPr>
          </a:p>
          <a:p>
            <a:pPr marL="457200" indent="-457200">
              <a:buFont typeface="Wingdings" panose="05000000000000000000" pitchFamily="2" charset="2"/>
              <a:buChar char="q"/>
            </a:pPr>
            <a:r>
              <a:rPr lang="et-EE" sz="4400" b="1" dirty="0">
                <a:latin typeface="Abadi" panose="020B0604020104020204" pitchFamily="34" charset="0"/>
              </a:rPr>
              <a:t> ressurssidele</a:t>
            </a:r>
            <a:r>
              <a:rPr lang="et-EE" sz="4400" dirty="0">
                <a:latin typeface="Abadi" panose="020B0604020104020204" pitchFamily="34" charset="0"/>
              </a:rPr>
              <a:t> </a:t>
            </a:r>
          </a:p>
          <a:p>
            <a:pPr marL="457200" indent="-457200">
              <a:buFont typeface="Wingdings" panose="05000000000000000000" pitchFamily="2" charset="2"/>
              <a:buChar char="q"/>
            </a:pPr>
            <a:r>
              <a:rPr lang="et-EE" sz="4400" b="1" dirty="0">
                <a:latin typeface="Abadi" panose="020B0604020104020204" pitchFamily="34" charset="0"/>
              </a:rPr>
              <a:t> võimalustele</a:t>
            </a:r>
          </a:p>
          <a:p>
            <a:pPr marL="457200" indent="-457200">
              <a:buFont typeface="Wingdings" panose="05000000000000000000" pitchFamily="2" charset="2"/>
              <a:buChar char="q"/>
            </a:pPr>
            <a:r>
              <a:rPr lang="et-EE" sz="4400" b="1" dirty="0">
                <a:latin typeface="Abadi" panose="020B0604020104020204" pitchFamily="34" charset="0"/>
              </a:rPr>
              <a:t> majanduslikule osalemisele </a:t>
            </a:r>
          </a:p>
          <a:p>
            <a:pPr marL="457200" indent="-457200">
              <a:buFont typeface="Wingdings" panose="05000000000000000000" pitchFamily="2" charset="2"/>
              <a:buChar char="q"/>
            </a:pPr>
            <a:r>
              <a:rPr lang="et-EE" sz="4400" b="1" dirty="0">
                <a:latin typeface="Abadi" panose="020B0604020104020204" pitchFamily="34" charset="0"/>
              </a:rPr>
              <a:t> otsuste tegemisele </a:t>
            </a:r>
          </a:p>
          <a:p>
            <a:endParaRPr lang="et-EE" sz="1000" b="1" dirty="0">
              <a:latin typeface="Abadi" panose="020B0604020104020204" pitchFamily="34" charset="0"/>
            </a:endParaRPr>
          </a:p>
          <a:p>
            <a:r>
              <a:rPr lang="et-EE" sz="4400" b="1" dirty="0">
                <a:latin typeface="Abadi" panose="020B0604020104020204" pitchFamily="34" charset="0"/>
              </a:rPr>
              <a:t>mis viiks sugude suurema võrdsuseni</a:t>
            </a:r>
          </a:p>
          <a:p>
            <a:endParaRPr lang="et-EE" sz="4400" b="1" dirty="0">
              <a:latin typeface="Abadi" panose="020B0604020104020204" pitchFamily="34" charset="0"/>
            </a:endParaRPr>
          </a:p>
          <a:p>
            <a:pPr>
              <a:spcAft>
                <a:spcPts val="600"/>
              </a:spcAft>
            </a:pPr>
            <a:endParaRPr lang="et-EE" sz="1000" dirty="0">
              <a:latin typeface="Abadi" panose="020B0604020104020204" pitchFamily="34" charset="0"/>
            </a:endParaRPr>
          </a:p>
          <a:p>
            <a:endParaRPr lang="et-EE" sz="3200" dirty="0">
              <a:latin typeface="Abadi" panose="020B0604020104020204" pitchFamily="34" charset="0"/>
            </a:endParaRPr>
          </a:p>
          <a:p>
            <a:endParaRPr lang="et-EE" sz="3200" dirty="0">
              <a:latin typeface="Abadi" panose="020B0604020104020204" pitchFamily="34" charset="0"/>
            </a:endParaRPr>
          </a:p>
        </p:txBody>
      </p:sp>
    </p:spTree>
    <p:extLst>
      <p:ext uri="{BB962C8B-B14F-4D97-AF65-F5344CB8AC3E}">
        <p14:creationId xmlns:p14="http://schemas.microsoft.com/office/powerpoint/2010/main" val="2883057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EBF2B147-DEAA-58E4-CB95-E0FFBF35D5B8}"/>
              </a:ext>
            </a:extLst>
          </p:cNvPr>
          <p:cNvSpPr>
            <a:spLocks noGrp="1" noChangeArrowheads="1"/>
          </p:cNvSpPr>
          <p:nvPr>
            <p:ph type="title"/>
          </p:nvPr>
        </p:nvSpPr>
        <p:spPr>
          <a:xfrm>
            <a:off x="838200" y="365126"/>
            <a:ext cx="10515600" cy="1081120"/>
          </a:xfrm>
        </p:spPr>
        <p:txBody>
          <a:bodyPr>
            <a:normAutofit fontScale="90000"/>
          </a:bodyPr>
          <a:lstStyle/>
          <a:p>
            <a:pPr eaLnBrk="1" hangingPunct="1"/>
            <a:br>
              <a:rPr lang="et-EE" altLang="en-US" b="1" dirty="0">
                <a:solidFill>
                  <a:srgbClr val="002060"/>
                </a:solidFill>
                <a:latin typeface="Abadi" panose="020B0604020104020204" pitchFamily="34" charset="0"/>
              </a:rPr>
            </a:br>
            <a:r>
              <a:rPr lang="et-EE" altLang="en-US" b="1" dirty="0">
                <a:solidFill>
                  <a:srgbClr val="002060"/>
                </a:solidFill>
                <a:latin typeface="Abadi" panose="020B0604020104020204" pitchFamily="34" charset="0"/>
              </a:rPr>
              <a:t>3R / 4R meetod – tööriist </a:t>
            </a:r>
            <a:r>
              <a:rPr lang="et-EE" altLang="en-US" b="1" dirty="0">
                <a:solidFill>
                  <a:srgbClr val="002060"/>
                </a:solidFill>
              </a:rPr>
              <a:t>kohaliku elu analüüsimiseks naiste ja meeste / tüdrukute ja poiste aspektist</a:t>
            </a:r>
            <a:endParaRPr lang="en-US" altLang="en-US" b="1" dirty="0">
              <a:solidFill>
                <a:srgbClr val="002060"/>
              </a:solidFill>
              <a:latin typeface="Abadi" panose="020B0604020104020204" pitchFamily="34" charset="0"/>
            </a:endParaRPr>
          </a:p>
        </p:txBody>
      </p:sp>
      <p:sp>
        <p:nvSpPr>
          <p:cNvPr id="45059" name="Rectangle 3">
            <a:extLst>
              <a:ext uri="{FF2B5EF4-FFF2-40B4-BE49-F238E27FC236}">
                <a16:creationId xmlns:a16="http://schemas.microsoft.com/office/drawing/2014/main" id="{9E0C4E7C-9EC1-1CE5-5B79-782DD03A80F1}"/>
              </a:ext>
            </a:extLst>
          </p:cNvPr>
          <p:cNvSpPr>
            <a:spLocks noGrp="1" noChangeArrowheads="1"/>
          </p:cNvSpPr>
          <p:nvPr>
            <p:ph idx="1"/>
          </p:nvPr>
        </p:nvSpPr>
        <p:spPr>
          <a:xfrm>
            <a:off x="838200" y="2163095"/>
            <a:ext cx="10515600" cy="4013867"/>
          </a:xfrm>
        </p:spPr>
        <p:txBody>
          <a:bodyPr/>
          <a:lstStyle/>
          <a:p>
            <a:pPr eaLnBrk="1" hangingPunct="1">
              <a:buFont typeface="Wingdings" panose="05000000000000000000" pitchFamily="2" charset="2"/>
              <a:buNone/>
            </a:pPr>
            <a:endParaRPr lang="en-US" altLang="en-US" dirty="0"/>
          </a:p>
        </p:txBody>
      </p:sp>
      <p:pic>
        <p:nvPicPr>
          <p:cNvPr id="45060" name="Picture 7">
            <a:extLst>
              <a:ext uri="{FF2B5EF4-FFF2-40B4-BE49-F238E27FC236}">
                <a16:creationId xmlns:a16="http://schemas.microsoft.com/office/drawing/2014/main" id="{643B2B88-9127-9012-45B0-BD77D5B2D6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3096" y="1970036"/>
            <a:ext cx="6512847" cy="4522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088" name="Rectangle 4608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90" name="Freeform: Shape 4608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82" name="Rectangle 2">
            <a:extLst>
              <a:ext uri="{FF2B5EF4-FFF2-40B4-BE49-F238E27FC236}">
                <a16:creationId xmlns:a16="http://schemas.microsoft.com/office/drawing/2014/main" id="{4AF83A56-0CD6-BB82-5D51-B098EDCA259D}"/>
              </a:ext>
            </a:extLst>
          </p:cNvPr>
          <p:cNvSpPr>
            <a:spLocks noGrp="1" noChangeArrowheads="1"/>
          </p:cNvSpPr>
          <p:nvPr>
            <p:ph type="title"/>
          </p:nvPr>
        </p:nvSpPr>
        <p:spPr>
          <a:xfrm>
            <a:off x="184825" y="1153572"/>
            <a:ext cx="4815191" cy="4461163"/>
          </a:xfrm>
        </p:spPr>
        <p:txBody>
          <a:bodyPr>
            <a:normAutofit/>
          </a:bodyPr>
          <a:lstStyle/>
          <a:p>
            <a:pPr eaLnBrk="1" hangingPunct="1"/>
            <a:r>
              <a:rPr lang="et-EE" altLang="en-US" b="1" dirty="0">
                <a:solidFill>
                  <a:srgbClr val="FFFFFF"/>
                </a:solidFill>
                <a:latin typeface="Abadi" panose="020B0604020104020204" pitchFamily="34" charset="0"/>
              </a:rPr>
              <a:t>1R – representeeritus ehk esindatus</a:t>
            </a:r>
            <a:endParaRPr lang="en-US" altLang="en-US" b="1" dirty="0">
              <a:solidFill>
                <a:srgbClr val="FFFFFF"/>
              </a:solidFill>
              <a:latin typeface="Abadi" panose="020B0604020104020204" pitchFamily="34" charset="0"/>
            </a:endParaRPr>
          </a:p>
        </p:txBody>
      </p:sp>
      <p:sp>
        <p:nvSpPr>
          <p:cNvPr id="46092" name="Arc 4609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083" name="Rectangle 3">
            <a:extLst>
              <a:ext uri="{FF2B5EF4-FFF2-40B4-BE49-F238E27FC236}">
                <a16:creationId xmlns:a16="http://schemas.microsoft.com/office/drawing/2014/main" id="{43325DF1-95E1-1DC0-C68B-39232CDF34B9}"/>
              </a:ext>
            </a:extLst>
          </p:cNvPr>
          <p:cNvSpPr>
            <a:spLocks noGrp="1" noChangeArrowheads="1"/>
          </p:cNvSpPr>
          <p:nvPr>
            <p:ph idx="1"/>
          </p:nvPr>
        </p:nvSpPr>
        <p:spPr>
          <a:xfrm>
            <a:off x="4447308" y="591344"/>
            <a:ext cx="6906491" cy="5585619"/>
          </a:xfrm>
        </p:spPr>
        <p:txBody>
          <a:bodyPr anchor="ctr">
            <a:normAutofit/>
          </a:bodyPr>
          <a:lstStyle/>
          <a:p>
            <a:pPr eaLnBrk="1" hangingPunct="1">
              <a:buFont typeface="Wingdings" panose="05000000000000000000" pitchFamily="2" charset="2"/>
              <a:buNone/>
            </a:pPr>
            <a:r>
              <a:rPr lang="et-EE" altLang="en-US" sz="4000" b="1" dirty="0">
                <a:latin typeface="Abadi" panose="020B0604020104020204" pitchFamily="34" charset="0"/>
              </a:rPr>
              <a:t>Kui palju on naisi ja mehi </a:t>
            </a:r>
          </a:p>
          <a:p>
            <a:pPr eaLnBrk="1" hangingPunct="1">
              <a:buFont typeface="Wingdings" panose="05000000000000000000" pitchFamily="2" charset="2"/>
              <a:buNone/>
            </a:pPr>
            <a:endParaRPr lang="et-EE" altLang="en-US" dirty="0">
              <a:latin typeface="Abadi" panose="020B0604020104020204" pitchFamily="34" charset="0"/>
            </a:endParaRPr>
          </a:p>
          <a:p>
            <a:pPr eaLnBrk="1" hangingPunct="1"/>
            <a:r>
              <a:rPr lang="et-EE" altLang="en-US" dirty="0">
                <a:latin typeface="Abadi" panose="020B0604020104020204" pitchFamily="34" charset="0"/>
              </a:rPr>
              <a:t>  otsustajate</a:t>
            </a:r>
          </a:p>
          <a:p>
            <a:pPr eaLnBrk="1" hangingPunct="1"/>
            <a:r>
              <a:rPr lang="et-EE" altLang="en-US" dirty="0">
                <a:latin typeface="Abadi" panose="020B0604020104020204" pitchFamily="34" charset="0"/>
              </a:rPr>
              <a:t>  otsuste adressaatide</a:t>
            </a:r>
          </a:p>
          <a:p>
            <a:pPr eaLnBrk="1" hangingPunct="1"/>
            <a:r>
              <a:rPr lang="et-EE" altLang="en-US" dirty="0">
                <a:latin typeface="Abadi" panose="020B0604020104020204" pitchFamily="34" charset="0"/>
              </a:rPr>
              <a:t>  otsuste elluviijate </a:t>
            </a:r>
          </a:p>
          <a:p>
            <a:pPr eaLnBrk="1" hangingPunct="1"/>
            <a:r>
              <a:rPr lang="et-EE" altLang="en-US" dirty="0">
                <a:latin typeface="Abadi" panose="020B0604020104020204" pitchFamily="34" charset="0"/>
              </a:rPr>
              <a:t>  teenuste kasutajate</a:t>
            </a:r>
          </a:p>
          <a:p>
            <a:pPr eaLnBrk="1" hangingPunct="1"/>
            <a:r>
              <a:rPr lang="et-EE" altLang="en-US" dirty="0">
                <a:latin typeface="Abadi" panose="020B0604020104020204" pitchFamily="34" charset="0"/>
              </a:rPr>
              <a:t>  hüvitiste saajate </a:t>
            </a:r>
          </a:p>
          <a:p>
            <a:pPr eaLnBrk="1" hangingPunct="1"/>
            <a:r>
              <a:rPr lang="et-EE" altLang="en-US" dirty="0">
                <a:latin typeface="Abadi" panose="020B0604020104020204" pitchFamily="34" charset="0"/>
              </a:rPr>
              <a:t>  ettevõtjate</a:t>
            </a:r>
          </a:p>
          <a:p>
            <a:pPr eaLnBrk="1" hangingPunct="1"/>
            <a:r>
              <a:rPr lang="et-EE" altLang="en-US" dirty="0">
                <a:latin typeface="Abadi" panose="020B0604020104020204" pitchFamily="34" charset="0"/>
              </a:rPr>
              <a:t>  projektiosaliste jne seas</a:t>
            </a:r>
          </a:p>
          <a:p>
            <a:pPr eaLnBrk="1" hangingPunct="1"/>
            <a:endParaRPr lang="et-EE" altLang="en-US" b="1" dirty="0"/>
          </a:p>
          <a:p>
            <a:pPr eaLnBrk="1" hangingPunct="1"/>
            <a:endParaRPr lang="et-EE" altLang="en-US"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14F954-2BD2-725C-EA8E-CDDF42582F82}"/>
              </a:ext>
            </a:extLst>
          </p:cNvPr>
          <p:cNvPicPr>
            <a:picLocks noChangeAspect="1"/>
          </p:cNvPicPr>
          <p:nvPr/>
        </p:nvPicPr>
        <p:blipFill>
          <a:blip r:embed="rId2"/>
          <a:stretch>
            <a:fillRect/>
          </a:stretch>
        </p:blipFill>
        <p:spPr>
          <a:xfrm>
            <a:off x="1303506" y="190622"/>
            <a:ext cx="9202366" cy="5854083"/>
          </a:xfrm>
          <a:prstGeom prst="rect">
            <a:avLst/>
          </a:prstGeom>
        </p:spPr>
      </p:pic>
      <p:sp>
        <p:nvSpPr>
          <p:cNvPr id="4" name="TextBox 3">
            <a:extLst>
              <a:ext uri="{FF2B5EF4-FFF2-40B4-BE49-F238E27FC236}">
                <a16:creationId xmlns:a16="http://schemas.microsoft.com/office/drawing/2014/main" id="{42F4EACA-6400-08E0-9846-2B24693BD5D9}"/>
              </a:ext>
            </a:extLst>
          </p:cNvPr>
          <p:cNvSpPr txBox="1"/>
          <p:nvPr/>
        </p:nvSpPr>
        <p:spPr>
          <a:xfrm>
            <a:off x="1303506" y="6293796"/>
            <a:ext cx="10019490" cy="507831"/>
          </a:xfrm>
          <a:prstGeom prst="rect">
            <a:avLst/>
          </a:prstGeom>
          <a:noFill/>
        </p:spPr>
        <p:txBody>
          <a:bodyPr wrap="square" rtlCol="0">
            <a:spAutoFit/>
          </a:bodyPr>
          <a:lstStyle/>
          <a:p>
            <a:r>
              <a:rPr lang="et-EE" sz="900" dirty="0">
                <a:hlinkClick r:id="rId3"/>
              </a:rPr>
              <a:t>https://saartehaal.postimees.ee/8139253/otse-kell-13-saaremaa-volikogu-arutab-tuleva-aasta-vallaeelarvet</a:t>
            </a:r>
            <a:endParaRPr lang="et-EE" sz="900" dirty="0"/>
          </a:p>
          <a:p>
            <a:endParaRPr lang="et-EE" dirty="0"/>
          </a:p>
        </p:txBody>
      </p:sp>
    </p:spTree>
    <p:extLst>
      <p:ext uri="{BB962C8B-B14F-4D97-AF65-F5344CB8AC3E}">
        <p14:creationId xmlns:p14="http://schemas.microsoft.com/office/powerpoint/2010/main" val="3857503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112" name="Rectangle 4711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14" name="Freeform: Shape 4711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06" name="Rectangle 2">
            <a:extLst>
              <a:ext uri="{FF2B5EF4-FFF2-40B4-BE49-F238E27FC236}">
                <a16:creationId xmlns:a16="http://schemas.microsoft.com/office/drawing/2014/main" id="{39972E3C-57C1-F710-0EE2-4A5DB0ECAEF3}"/>
              </a:ext>
            </a:extLst>
          </p:cNvPr>
          <p:cNvSpPr>
            <a:spLocks noGrp="1" noChangeArrowheads="1"/>
          </p:cNvSpPr>
          <p:nvPr>
            <p:ph type="title"/>
          </p:nvPr>
        </p:nvSpPr>
        <p:spPr>
          <a:xfrm>
            <a:off x="686834" y="1153572"/>
            <a:ext cx="3200400" cy="4461163"/>
          </a:xfrm>
        </p:spPr>
        <p:txBody>
          <a:bodyPr>
            <a:normAutofit/>
          </a:bodyPr>
          <a:lstStyle/>
          <a:p>
            <a:pPr eaLnBrk="1" hangingPunct="1"/>
            <a:r>
              <a:rPr lang="et-EE" altLang="en-US" b="1" dirty="0">
                <a:solidFill>
                  <a:srgbClr val="FFFFFF"/>
                </a:solidFill>
              </a:rPr>
              <a:t>2R  ressursside jaotus</a:t>
            </a:r>
            <a:endParaRPr lang="en-US" altLang="en-US" b="1" dirty="0">
              <a:solidFill>
                <a:srgbClr val="FFFFFF"/>
              </a:solidFill>
            </a:endParaRPr>
          </a:p>
        </p:txBody>
      </p:sp>
      <p:sp>
        <p:nvSpPr>
          <p:cNvPr id="47116" name="Arc 4711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107" name="Rectangle 3">
            <a:extLst>
              <a:ext uri="{FF2B5EF4-FFF2-40B4-BE49-F238E27FC236}">
                <a16:creationId xmlns:a16="http://schemas.microsoft.com/office/drawing/2014/main" id="{4769FF7A-D353-2DC9-2023-1A5D7DDAEBCD}"/>
              </a:ext>
            </a:extLst>
          </p:cNvPr>
          <p:cNvSpPr>
            <a:spLocks noGrp="1" noChangeArrowheads="1"/>
          </p:cNvSpPr>
          <p:nvPr>
            <p:ph idx="1"/>
          </p:nvPr>
        </p:nvSpPr>
        <p:spPr>
          <a:xfrm>
            <a:off x="4447308" y="591344"/>
            <a:ext cx="6906491" cy="5585619"/>
          </a:xfrm>
        </p:spPr>
        <p:txBody>
          <a:bodyPr anchor="ctr">
            <a:normAutofit fontScale="77500" lnSpcReduction="20000"/>
          </a:bodyPr>
          <a:lstStyle/>
          <a:p>
            <a:pPr eaLnBrk="1" hangingPunct="1">
              <a:buFont typeface="Wingdings" panose="05000000000000000000" pitchFamily="2" charset="2"/>
              <a:buNone/>
            </a:pPr>
            <a:endParaRPr lang="et-EE" altLang="en-US" sz="2600" dirty="0">
              <a:latin typeface="Abadi" panose="020B0604020104020204" pitchFamily="34" charset="0"/>
            </a:endParaRPr>
          </a:p>
          <a:p>
            <a:pPr eaLnBrk="1" hangingPunct="1">
              <a:buFont typeface="Wingdings" panose="05000000000000000000" pitchFamily="2" charset="2"/>
              <a:buNone/>
            </a:pPr>
            <a:r>
              <a:rPr lang="et-EE" altLang="en-US" sz="4000" b="1" dirty="0">
                <a:latin typeface="Abadi" panose="020B0604020104020204" pitchFamily="34" charset="0"/>
              </a:rPr>
              <a:t>Kui palju ja milliseid ressursse saavad naised ja mehed</a:t>
            </a:r>
          </a:p>
          <a:p>
            <a:pPr eaLnBrk="1" hangingPunct="1">
              <a:buFont typeface="Wingdings" panose="05000000000000000000" pitchFamily="2" charset="2"/>
              <a:buNone/>
            </a:pPr>
            <a:endParaRPr lang="et-EE" altLang="en-US" sz="2600" dirty="0">
              <a:latin typeface="Abadi" panose="020B0604020104020204" pitchFamily="34" charset="0"/>
            </a:endParaRPr>
          </a:p>
          <a:p>
            <a:pPr eaLnBrk="1" hangingPunct="1"/>
            <a:r>
              <a:rPr lang="et-EE" altLang="en-US" sz="3900" b="1" dirty="0">
                <a:latin typeface="Abadi" panose="020B0604020104020204" pitchFamily="34" charset="0"/>
              </a:rPr>
              <a:t>raha</a:t>
            </a:r>
            <a:r>
              <a:rPr lang="et-EE" altLang="en-US" sz="3900" dirty="0">
                <a:latin typeface="Abadi" panose="020B0604020104020204" pitchFamily="34" charset="0"/>
              </a:rPr>
              <a:t>lised vahendid, nt palk, lisatasud, teenuste maksumus</a:t>
            </a:r>
          </a:p>
          <a:p>
            <a:pPr eaLnBrk="1" hangingPunct="1"/>
            <a:r>
              <a:rPr lang="et-EE" altLang="en-US" sz="3900" b="1" dirty="0">
                <a:latin typeface="Abadi" panose="020B0604020104020204" pitchFamily="34" charset="0"/>
              </a:rPr>
              <a:t>ruum,</a:t>
            </a:r>
            <a:r>
              <a:rPr lang="et-EE" altLang="en-US" sz="3900" dirty="0">
                <a:latin typeface="Abadi" panose="020B0604020104020204" pitchFamily="34" charset="0"/>
              </a:rPr>
              <a:t> nt ligipääs spordirajatistele, äripindadele  </a:t>
            </a:r>
          </a:p>
          <a:p>
            <a:pPr eaLnBrk="1" hangingPunct="1"/>
            <a:r>
              <a:rPr lang="et-EE" altLang="en-US" sz="3900" b="1" dirty="0">
                <a:latin typeface="Abadi" panose="020B0604020104020204" pitchFamily="34" charset="0"/>
              </a:rPr>
              <a:t>informatsioon, </a:t>
            </a:r>
            <a:r>
              <a:rPr lang="et-EE" altLang="en-US" sz="3900" dirty="0">
                <a:latin typeface="Abadi" panose="020B0604020104020204" pitchFamily="34" charset="0"/>
              </a:rPr>
              <a:t>ligipääs olulisele infole</a:t>
            </a:r>
            <a:r>
              <a:rPr lang="et-EE" altLang="en-US" sz="3900" b="1" dirty="0">
                <a:latin typeface="Abadi" panose="020B0604020104020204" pitchFamily="34" charset="0"/>
              </a:rPr>
              <a:t> </a:t>
            </a:r>
          </a:p>
          <a:p>
            <a:pPr eaLnBrk="1" hangingPunct="1"/>
            <a:r>
              <a:rPr lang="et-EE" altLang="en-US" sz="3900" b="1" dirty="0">
                <a:latin typeface="Abadi" panose="020B0604020104020204" pitchFamily="34" charset="0"/>
              </a:rPr>
              <a:t>arenguvõimalused,</a:t>
            </a:r>
            <a:r>
              <a:rPr lang="et-EE" altLang="en-US" sz="3900" dirty="0">
                <a:latin typeface="Abadi" panose="020B0604020104020204" pitchFamily="34" charset="0"/>
              </a:rPr>
              <a:t> nt osalemine koolitustel, konverentsidel, õppereisidel, projektides</a:t>
            </a:r>
            <a:r>
              <a:rPr lang="et-EE" altLang="en-US" sz="3900" i="1" dirty="0">
                <a:latin typeface="Abadi" panose="020B0604020104020204" pitchFamily="34" charset="0"/>
              </a:rPr>
              <a:t> </a:t>
            </a:r>
            <a:r>
              <a:rPr lang="et-EE" altLang="en-US" sz="3900" dirty="0">
                <a:latin typeface="Abadi" panose="020B0604020104020204" pitchFamily="34" charset="0"/>
              </a:rPr>
              <a:t>jne</a:t>
            </a:r>
          </a:p>
          <a:p>
            <a:pPr eaLnBrk="1" hangingPunct="1"/>
            <a:r>
              <a:rPr lang="et-EE" altLang="en-US" sz="3900" b="1" dirty="0">
                <a:latin typeface="Abadi" panose="020B0604020104020204" pitchFamily="34" charset="0"/>
              </a:rPr>
              <a:t>aeg</a:t>
            </a:r>
          </a:p>
          <a:p>
            <a:pPr eaLnBrk="1" hangingPunct="1">
              <a:buFont typeface="Wingdings" panose="05000000000000000000" pitchFamily="2" charset="2"/>
              <a:buNone/>
            </a:pPr>
            <a:endParaRPr lang="et-EE" altLang="en-US" sz="3900" dirty="0">
              <a:latin typeface="Abadi" panose="020B0604020104020204" pitchFamily="34" charset="0"/>
            </a:endParaRPr>
          </a:p>
          <a:p>
            <a:pPr eaLnBrk="1" hangingPunct="1">
              <a:buFont typeface="Wingdings" panose="05000000000000000000" pitchFamily="2" charset="2"/>
              <a:buNone/>
            </a:pPr>
            <a:endParaRPr lang="et-EE" altLang="en-US" sz="2600" b="1" dirty="0"/>
          </a:p>
          <a:p>
            <a:pPr eaLnBrk="1" hangingPunct="1">
              <a:buFont typeface="Wingdings" panose="05000000000000000000" pitchFamily="2" charset="2"/>
              <a:buNone/>
            </a:pPr>
            <a:endParaRPr lang="en-US" altLang="en-US" sz="2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136" name="Rectangle 48135">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38" name="Freeform: Shape 48137">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30" name="Rectangle 2">
            <a:extLst>
              <a:ext uri="{FF2B5EF4-FFF2-40B4-BE49-F238E27FC236}">
                <a16:creationId xmlns:a16="http://schemas.microsoft.com/office/drawing/2014/main" id="{691CD5CB-2719-834B-27F0-17913C54C3A7}"/>
              </a:ext>
            </a:extLst>
          </p:cNvPr>
          <p:cNvSpPr>
            <a:spLocks noGrp="1" noChangeArrowheads="1"/>
          </p:cNvSpPr>
          <p:nvPr>
            <p:ph type="title"/>
          </p:nvPr>
        </p:nvSpPr>
        <p:spPr>
          <a:xfrm>
            <a:off x="686834" y="1153572"/>
            <a:ext cx="3200400" cy="4461163"/>
          </a:xfrm>
        </p:spPr>
        <p:txBody>
          <a:bodyPr>
            <a:normAutofit/>
          </a:bodyPr>
          <a:lstStyle/>
          <a:p>
            <a:pPr eaLnBrk="1" hangingPunct="1"/>
            <a:r>
              <a:rPr lang="et-EE" altLang="en-US" b="1">
                <a:solidFill>
                  <a:srgbClr val="FFFFFF"/>
                </a:solidFill>
                <a:latin typeface="Abadi" panose="020B0604020104020204" pitchFamily="34" charset="0"/>
              </a:rPr>
              <a:t>3R reaalsus</a:t>
            </a:r>
            <a:endParaRPr lang="en-US" altLang="en-US" b="1">
              <a:solidFill>
                <a:srgbClr val="FFFFFF"/>
              </a:solidFill>
              <a:latin typeface="Abadi" panose="020B0604020104020204" pitchFamily="34" charset="0"/>
            </a:endParaRPr>
          </a:p>
        </p:txBody>
      </p:sp>
      <p:sp>
        <p:nvSpPr>
          <p:cNvPr id="48140" name="Arc 4813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131" name="Rectangle 3">
            <a:extLst>
              <a:ext uri="{FF2B5EF4-FFF2-40B4-BE49-F238E27FC236}">
                <a16:creationId xmlns:a16="http://schemas.microsoft.com/office/drawing/2014/main" id="{D19249EE-DE8D-7A47-3806-5A93EA7F2277}"/>
              </a:ext>
            </a:extLst>
          </p:cNvPr>
          <p:cNvSpPr>
            <a:spLocks noGrp="1" noChangeArrowheads="1"/>
          </p:cNvSpPr>
          <p:nvPr>
            <p:ph idx="1"/>
          </p:nvPr>
        </p:nvSpPr>
        <p:spPr>
          <a:xfrm>
            <a:off x="4167272" y="591344"/>
            <a:ext cx="7642107" cy="5585619"/>
          </a:xfrm>
        </p:spPr>
        <p:txBody>
          <a:bodyPr anchor="ctr">
            <a:normAutofit/>
          </a:bodyPr>
          <a:lstStyle/>
          <a:p>
            <a:pPr eaLnBrk="1" hangingPunct="1">
              <a:buFont typeface="Wingdings" panose="05000000000000000000" pitchFamily="2" charset="2"/>
              <a:buNone/>
            </a:pPr>
            <a:endParaRPr lang="et-EE" altLang="en-US" dirty="0">
              <a:latin typeface="Abadi" panose="020B0604020104020204" pitchFamily="34" charset="0"/>
            </a:endParaRPr>
          </a:p>
          <a:p>
            <a:pPr eaLnBrk="1" hangingPunct="1">
              <a:buFont typeface="Wingdings" panose="05000000000000000000" pitchFamily="2" charset="2"/>
              <a:buNone/>
            </a:pPr>
            <a:r>
              <a:rPr lang="et-EE" altLang="en-US" sz="4000" dirty="0">
                <a:latin typeface="Abadi" panose="020B0604020104020204" pitchFamily="34" charset="0"/>
              </a:rPr>
              <a:t>  </a:t>
            </a:r>
            <a:r>
              <a:rPr lang="et-EE" altLang="en-US" sz="4000" b="1" dirty="0">
                <a:latin typeface="Abadi" panose="020B0604020104020204" pitchFamily="34" charset="0"/>
              </a:rPr>
              <a:t>Milline on naiste ja meeste / tüdrukute ja poiste tegelik olukord </a:t>
            </a:r>
          </a:p>
          <a:p>
            <a:pPr eaLnBrk="1" hangingPunct="1">
              <a:buFont typeface="Wingdings" panose="05000000000000000000" pitchFamily="2" charset="2"/>
              <a:buNone/>
            </a:pPr>
            <a:r>
              <a:rPr lang="et-EE" altLang="en-US" sz="4000" b="1" dirty="0">
                <a:latin typeface="Abadi" panose="020B0604020104020204" pitchFamily="34" charset="0"/>
              </a:rPr>
              <a:t> väljaselgitatud esindatuse ning ressursijaotuse valguses</a:t>
            </a:r>
            <a:r>
              <a:rPr lang="et-EE" altLang="en-US" sz="4000" dirty="0">
                <a:latin typeface="Abadi" panose="020B0604020104020204" pitchFamily="34" charset="0"/>
              </a:rPr>
              <a:t>. </a:t>
            </a:r>
          </a:p>
          <a:p>
            <a:pPr eaLnBrk="1" hangingPunct="1">
              <a:buFont typeface="Wingdings" panose="05000000000000000000" pitchFamily="2" charset="2"/>
              <a:buNone/>
            </a:pPr>
            <a:endParaRPr lang="et-EE" altLang="en-US" dirty="0">
              <a:latin typeface="Abadi" panose="020B0604020104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160" name="Rectangle 4915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62" name="Freeform: Shape 4916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54" name="Rectangle 2">
            <a:extLst>
              <a:ext uri="{FF2B5EF4-FFF2-40B4-BE49-F238E27FC236}">
                <a16:creationId xmlns:a16="http://schemas.microsoft.com/office/drawing/2014/main" id="{C76F010A-96F8-4E32-D206-9BC167F6D3B5}"/>
              </a:ext>
            </a:extLst>
          </p:cNvPr>
          <p:cNvSpPr>
            <a:spLocks noGrp="1" noChangeArrowheads="1"/>
          </p:cNvSpPr>
          <p:nvPr>
            <p:ph type="title"/>
          </p:nvPr>
        </p:nvSpPr>
        <p:spPr>
          <a:xfrm>
            <a:off x="686834" y="1153572"/>
            <a:ext cx="3200400" cy="4461163"/>
          </a:xfrm>
        </p:spPr>
        <p:txBody>
          <a:bodyPr>
            <a:normAutofit/>
          </a:bodyPr>
          <a:lstStyle/>
          <a:p>
            <a:pPr eaLnBrk="1" hangingPunct="1"/>
            <a:r>
              <a:rPr lang="et-EE" altLang="en-US" sz="4100" b="1">
                <a:solidFill>
                  <a:srgbClr val="FFFFFF"/>
                </a:solidFill>
                <a:latin typeface="Abadi" panose="020B0604020104020204" pitchFamily="34" charset="0"/>
              </a:rPr>
              <a:t>4R realiseerimine</a:t>
            </a:r>
            <a:endParaRPr lang="en-US" altLang="en-US" sz="4100" b="1">
              <a:solidFill>
                <a:srgbClr val="FFFFFF"/>
              </a:solidFill>
              <a:latin typeface="Abadi" panose="020B0604020104020204" pitchFamily="34" charset="0"/>
            </a:endParaRPr>
          </a:p>
        </p:txBody>
      </p:sp>
      <p:sp>
        <p:nvSpPr>
          <p:cNvPr id="49164" name="Arc 4916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155" name="Rectangle 3">
            <a:extLst>
              <a:ext uri="{FF2B5EF4-FFF2-40B4-BE49-F238E27FC236}">
                <a16:creationId xmlns:a16="http://schemas.microsoft.com/office/drawing/2014/main" id="{7D4705F5-79B8-F37F-8268-9202BDA909FD}"/>
              </a:ext>
            </a:extLst>
          </p:cNvPr>
          <p:cNvSpPr>
            <a:spLocks noGrp="1" noChangeArrowheads="1"/>
          </p:cNvSpPr>
          <p:nvPr>
            <p:ph idx="1"/>
          </p:nvPr>
        </p:nvSpPr>
        <p:spPr>
          <a:xfrm>
            <a:off x="4447308" y="591344"/>
            <a:ext cx="6906491" cy="5585619"/>
          </a:xfrm>
        </p:spPr>
        <p:txBody>
          <a:bodyPr anchor="ctr">
            <a:normAutofit/>
          </a:bodyPr>
          <a:lstStyle/>
          <a:p>
            <a:pPr eaLnBrk="1" hangingPunct="1">
              <a:buFont typeface="Wingdings" panose="05000000000000000000" pitchFamily="2" charset="2"/>
              <a:buNone/>
            </a:pPr>
            <a:r>
              <a:rPr lang="et-EE" altLang="en-US" sz="4000" b="1" dirty="0">
                <a:solidFill>
                  <a:srgbClr val="002060"/>
                </a:solidFill>
                <a:latin typeface="Abadi" panose="020B0604020104020204" pitchFamily="34" charset="0"/>
              </a:rPr>
              <a:t>  Realiseerimine, muutuste kavandamine ja elluviimine</a:t>
            </a:r>
            <a:endParaRPr lang="et-EE" altLang="en-US" sz="4000" dirty="0">
              <a:solidFill>
                <a:srgbClr val="002060"/>
              </a:solidFill>
              <a:latin typeface="Abadi" panose="020B0604020104020204" pitchFamily="34" charset="0"/>
            </a:endParaRPr>
          </a:p>
          <a:p>
            <a:pPr eaLnBrk="1" hangingPunct="1">
              <a:buFont typeface="Wingdings" panose="05000000000000000000" pitchFamily="2" charset="2"/>
              <a:buNone/>
            </a:pPr>
            <a:endParaRPr lang="et-EE" altLang="en-US" sz="4000" dirty="0">
              <a:solidFill>
                <a:srgbClr val="002060"/>
              </a:solidFill>
              <a:latin typeface="Abadi" panose="020B0604020104020204" pitchFamily="34" charset="0"/>
            </a:endParaRPr>
          </a:p>
          <a:p>
            <a:pPr eaLnBrk="1" hangingPunct="1">
              <a:buFont typeface="Wingdings" panose="05000000000000000000" pitchFamily="2" charset="2"/>
              <a:buNone/>
            </a:pPr>
            <a:r>
              <a:rPr lang="et-EE" altLang="en-US" dirty="0">
                <a:latin typeface="Abadi" panose="020B0604020104020204" pitchFamily="34" charset="0"/>
              </a:rPr>
              <a:t>  </a:t>
            </a:r>
            <a:r>
              <a:rPr lang="et-EE" altLang="en-US" sz="4000" dirty="0">
                <a:latin typeface="Abadi" panose="020B0604020104020204" pitchFamily="34" charset="0"/>
              </a:rPr>
              <a:t>Nt eesmärkide sõnastamine, tegevuskava koostamine ja elluviimine soolise võrdõiguslikkuse eesmärkide saavutamiseks.</a:t>
            </a:r>
            <a:endParaRPr lang="en-US" altLang="en-US" sz="4000" dirty="0">
              <a:latin typeface="Abadi" panose="020B0604020104020204" pitchFamily="34" charset="0"/>
            </a:endParaRPr>
          </a:p>
          <a:p>
            <a:pPr eaLnBrk="1" hangingPunct="1"/>
            <a:endParaRPr lang="en-US"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684511-14BA-38E4-982A-39E3210AC2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6CBE8A-17E2-5392-D749-A7AE268A0372}"/>
              </a:ext>
            </a:extLst>
          </p:cNvPr>
          <p:cNvSpPr>
            <a:spLocks noGrp="1"/>
          </p:cNvSpPr>
          <p:nvPr>
            <p:ph type="title"/>
          </p:nvPr>
        </p:nvSpPr>
        <p:spPr/>
        <p:txBody>
          <a:bodyPr/>
          <a:lstStyle/>
          <a:p>
            <a:r>
              <a:rPr lang="et-EE" b="1" dirty="0">
                <a:latin typeface="Abadi" panose="020B0604020104020204" pitchFamily="34" charset="0"/>
              </a:rPr>
              <a:t>Mis on sooline võrdõiguslikkus?</a:t>
            </a:r>
          </a:p>
        </p:txBody>
      </p:sp>
      <p:sp>
        <p:nvSpPr>
          <p:cNvPr id="3" name="TextBox 2">
            <a:extLst>
              <a:ext uri="{FF2B5EF4-FFF2-40B4-BE49-F238E27FC236}">
                <a16:creationId xmlns:a16="http://schemas.microsoft.com/office/drawing/2014/main" id="{0AE53B14-FFDC-3A30-C0F5-5397F54BBD47}"/>
              </a:ext>
            </a:extLst>
          </p:cNvPr>
          <p:cNvSpPr txBox="1"/>
          <p:nvPr/>
        </p:nvSpPr>
        <p:spPr>
          <a:xfrm>
            <a:off x="838200" y="1602197"/>
            <a:ext cx="10515600" cy="5893921"/>
          </a:xfrm>
          <a:prstGeom prst="rect">
            <a:avLst/>
          </a:prstGeom>
          <a:noFill/>
        </p:spPr>
        <p:txBody>
          <a:bodyPr wrap="square" rtlCol="0">
            <a:spAutoFit/>
          </a:bodyPr>
          <a:lstStyle/>
          <a:p>
            <a:r>
              <a:rPr lang="et-EE" sz="3200" b="1" dirty="0">
                <a:latin typeface="Abadi" panose="020B0604020104020204" pitchFamily="34" charset="0"/>
              </a:rPr>
              <a:t>Sooline võrdõiguslikkus / sooline võrdsus olukord, </a:t>
            </a:r>
            <a:r>
              <a:rPr lang="et-EE" sz="3200" dirty="0">
                <a:latin typeface="Abadi" panose="020B0604020104020204" pitchFamily="34" charset="0"/>
              </a:rPr>
              <a:t>kus on naistel ja meestel on </a:t>
            </a:r>
            <a:r>
              <a:rPr lang="et-EE" sz="3200" b="1" dirty="0">
                <a:latin typeface="Abadi" panose="020B0604020104020204" pitchFamily="34" charset="0"/>
              </a:rPr>
              <a:t>võrdne juurdepääs </a:t>
            </a:r>
          </a:p>
          <a:p>
            <a:endParaRPr lang="et-EE" sz="1000" b="1" dirty="0">
              <a:latin typeface="Abadi" panose="020B0604020104020204" pitchFamily="34" charset="0"/>
            </a:endParaRPr>
          </a:p>
          <a:p>
            <a:pPr marL="457200" indent="-457200">
              <a:buFont typeface="Wingdings" panose="05000000000000000000" pitchFamily="2" charset="2"/>
              <a:buChar char="q"/>
            </a:pPr>
            <a:r>
              <a:rPr lang="et-EE" sz="3200" b="1" dirty="0">
                <a:latin typeface="Abadi" panose="020B0604020104020204" pitchFamily="34" charset="0"/>
              </a:rPr>
              <a:t>ressurssidele</a:t>
            </a:r>
            <a:r>
              <a:rPr lang="et-EE" sz="3200" dirty="0">
                <a:latin typeface="Abadi" panose="020B0604020104020204" pitchFamily="34" charset="0"/>
              </a:rPr>
              <a:t> </a:t>
            </a:r>
          </a:p>
          <a:p>
            <a:pPr marL="457200" indent="-457200">
              <a:buFont typeface="Wingdings" panose="05000000000000000000" pitchFamily="2" charset="2"/>
              <a:buChar char="q"/>
            </a:pPr>
            <a:r>
              <a:rPr lang="et-EE" sz="3200" b="1" dirty="0">
                <a:latin typeface="Abadi" panose="020B0604020104020204" pitchFamily="34" charset="0"/>
              </a:rPr>
              <a:t>võimalustele</a:t>
            </a:r>
          </a:p>
          <a:p>
            <a:pPr marL="457200" indent="-457200">
              <a:buFont typeface="Wingdings" panose="05000000000000000000" pitchFamily="2" charset="2"/>
              <a:buChar char="q"/>
            </a:pPr>
            <a:r>
              <a:rPr lang="et-EE" sz="3200" b="1" dirty="0">
                <a:latin typeface="Abadi" panose="020B0604020104020204" pitchFamily="34" charset="0"/>
              </a:rPr>
              <a:t>majanduslikule osalemisele </a:t>
            </a:r>
          </a:p>
          <a:p>
            <a:pPr marL="457200" indent="-457200">
              <a:buFont typeface="Wingdings" panose="05000000000000000000" pitchFamily="2" charset="2"/>
              <a:buChar char="q"/>
            </a:pPr>
            <a:r>
              <a:rPr lang="et-EE" sz="3200" b="1" dirty="0">
                <a:latin typeface="Abadi" panose="020B0604020104020204" pitchFamily="34" charset="0"/>
              </a:rPr>
              <a:t>otsuste tegemisele, </a:t>
            </a:r>
          </a:p>
          <a:p>
            <a:pPr>
              <a:spcAft>
                <a:spcPts val="600"/>
              </a:spcAft>
            </a:pPr>
            <a:endParaRPr lang="et-EE" sz="1000" dirty="0">
              <a:latin typeface="Abadi" panose="020B0604020104020204" pitchFamily="34" charset="0"/>
            </a:endParaRPr>
          </a:p>
          <a:p>
            <a:endParaRPr lang="et-EE" sz="3200" dirty="0">
              <a:latin typeface="Abadi" panose="020B0604020104020204" pitchFamily="34" charset="0"/>
            </a:endParaRPr>
          </a:p>
          <a:p>
            <a:r>
              <a:rPr lang="et-EE" sz="3200" dirty="0">
                <a:latin typeface="Abadi" panose="020B0604020104020204" pitchFamily="34" charset="0"/>
              </a:rPr>
              <a:t>kus erinevaid </a:t>
            </a:r>
            <a:r>
              <a:rPr lang="et-EE" sz="3200" b="1" dirty="0">
                <a:latin typeface="Abadi" panose="020B0604020104020204" pitchFamily="34" charset="0"/>
              </a:rPr>
              <a:t>käitumisviise</a:t>
            </a:r>
            <a:r>
              <a:rPr lang="et-EE" sz="3200" dirty="0">
                <a:latin typeface="Abadi" panose="020B0604020104020204" pitchFamily="34" charset="0"/>
              </a:rPr>
              <a:t>, </a:t>
            </a:r>
            <a:r>
              <a:rPr lang="et-EE" sz="3200" b="1" dirty="0">
                <a:latin typeface="Abadi" panose="020B0604020104020204" pitchFamily="34" charset="0"/>
              </a:rPr>
              <a:t>püüdlusi</a:t>
            </a:r>
            <a:r>
              <a:rPr lang="et-EE" sz="3200" dirty="0">
                <a:latin typeface="Abadi" panose="020B0604020104020204" pitchFamily="34" charset="0"/>
              </a:rPr>
              <a:t> ja </a:t>
            </a:r>
            <a:r>
              <a:rPr lang="et-EE" sz="3200" b="1" dirty="0">
                <a:latin typeface="Abadi" panose="020B0604020104020204" pitchFamily="34" charset="0"/>
              </a:rPr>
              <a:t>vajadusi</a:t>
            </a:r>
            <a:r>
              <a:rPr lang="et-EE" sz="3200" dirty="0">
                <a:latin typeface="Abadi" panose="020B0604020104020204" pitchFamily="34" charset="0"/>
              </a:rPr>
              <a:t> </a:t>
            </a:r>
          </a:p>
          <a:p>
            <a:r>
              <a:rPr lang="et-EE" sz="3200" dirty="0">
                <a:latin typeface="Abadi" panose="020B0604020104020204" pitchFamily="34" charset="0"/>
              </a:rPr>
              <a:t>hinnatakse võrdselt sõltumata soost.</a:t>
            </a:r>
          </a:p>
          <a:p>
            <a:endParaRPr lang="et-EE" sz="3200" dirty="0">
              <a:latin typeface="Abadi" panose="020B0604020104020204" pitchFamily="34" charset="0"/>
            </a:endParaRPr>
          </a:p>
          <a:p>
            <a:endParaRPr lang="et-EE" sz="3200" dirty="0">
              <a:latin typeface="Abadi" panose="020B0604020104020204" pitchFamily="34" charset="0"/>
            </a:endParaRPr>
          </a:p>
        </p:txBody>
      </p:sp>
    </p:spTree>
    <p:extLst>
      <p:ext uri="{BB962C8B-B14F-4D97-AF65-F5344CB8AC3E}">
        <p14:creationId xmlns:p14="http://schemas.microsoft.com/office/powerpoint/2010/main" val="1296821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c 1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TextBox 1">
            <a:extLst>
              <a:ext uri="{FF2B5EF4-FFF2-40B4-BE49-F238E27FC236}">
                <a16:creationId xmlns:a16="http://schemas.microsoft.com/office/drawing/2014/main" id="{D1894494-22F4-569D-335D-41E1A8E7DCB7}"/>
              </a:ext>
            </a:extLst>
          </p:cNvPr>
          <p:cNvSpPr txBox="1"/>
          <p:nvPr/>
        </p:nvSpPr>
        <p:spPr>
          <a:xfrm>
            <a:off x="4447308" y="591344"/>
            <a:ext cx="6906491" cy="5585619"/>
          </a:xfrm>
          <a:prstGeom prst="rect">
            <a:avLst/>
          </a:prstGeom>
        </p:spPr>
        <p:txBody>
          <a:bodyPr vert="horz" lIns="91440" tIns="45720" rIns="91440" bIns="45720" rtlCol="0" anchor="ctr">
            <a:normAutofit/>
          </a:bodyPr>
          <a:lstStyle/>
          <a:p>
            <a:pPr>
              <a:lnSpc>
                <a:spcPct val="90000"/>
              </a:lnSpc>
              <a:spcAft>
                <a:spcPts val="600"/>
              </a:spcAft>
            </a:pPr>
            <a:r>
              <a:rPr lang="et-EE" sz="5400" b="1" dirty="0">
                <a:solidFill>
                  <a:srgbClr val="002060"/>
                </a:solidFill>
                <a:latin typeface="Abadi" panose="020B0604020104020204" pitchFamily="34" charset="0"/>
              </a:rPr>
              <a:t>Mis on sooline võrdõiguslikkus?</a:t>
            </a:r>
          </a:p>
          <a:p>
            <a:pPr>
              <a:lnSpc>
                <a:spcPct val="90000"/>
              </a:lnSpc>
              <a:spcAft>
                <a:spcPts val="600"/>
              </a:spcAft>
            </a:pPr>
            <a:endParaRPr lang="et-EE" sz="5400" b="1" dirty="0">
              <a:solidFill>
                <a:srgbClr val="002060"/>
              </a:solidFill>
            </a:endParaRPr>
          </a:p>
        </p:txBody>
      </p:sp>
      <p:pic>
        <p:nvPicPr>
          <p:cNvPr id="3" name="Picture 2">
            <a:extLst>
              <a:ext uri="{FF2B5EF4-FFF2-40B4-BE49-F238E27FC236}">
                <a16:creationId xmlns:a16="http://schemas.microsoft.com/office/drawing/2014/main" id="{FABB3FC4-49D9-473F-FFFF-0780E44D130D}"/>
              </a:ext>
            </a:extLst>
          </p:cNvPr>
          <p:cNvPicPr>
            <a:picLocks noChangeAspect="1"/>
          </p:cNvPicPr>
          <p:nvPr/>
        </p:nvPicPr>
        <p:blipFill>
          <a:blip r:embed="rId2"/>
          <a:stretch>
            <a:fillRect/>
          </a:stretch>
        </p:blipFill>
        <p:spPr>
          <a:xfrm>
            <a:off x="2502040" y="3947046"/>
            <a:ext cx="1665232" cy="1740924"/>
          </a:xfrm>
          <a:prstGeom prst="rect">
            <a:avLst/>
          </a:prstGeom>
        </p:spPr>
      </p:pic>
    </p:spTree>
    <p:extLst>
      <p:ext uri="{BB962C8B-B14F-4D97-AF65-F5344CB8AC3E}">
        <p14:creationId xmlns:p14="http://schemas.microsoft.com/office/powerpoint/2010/main" val="21233995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5EE3CC-9D95-A5AE-2FE0-ED5488E275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7770DE-D82D-E6B3-0C73-1D9737C332C7}"/>
              </a:ext>
            </a:extLst>
          </p:cNvPr>
          <p:cNvSpPr>
            <a:spLocks noGrp="1"/>
          </p:cNvSpPr>
          <p:nvPr>
            <p:ph type="title"/>
          </p:nvPr>
        </p:nvSpPr>
        <p:spPr/>
        <p:txBody>
          <a:bodyPr>
            <a:noAutofit/>
          </a:bodyPr>
          <a:lstStyle/>
          <a:p>
            <a:r>
              <a:rPr lang="et-EE" b="1" dirty="0">
                <a:solidFill>
                  <a:srgbClr val="002060"/>
                </a:solidFill>
              </a:rPr>
              <a:t>Sooline võrdõiguslikkus kohalikul tasandil </a:t>
            </a:r>
            <a:r>
              <a:rPr lang="et-EE" sz="3200" b="1" dirty="0">
                <a:solidFill>
                  <a:srgbClr val="002060"/>
                </a:solidFill>
              </a:rPr>
              <a:t>Eesti Linnade ja Valdade Liidu pildipanga abil</a:t>
            </a:r>
          </a:p>
        </p:txBody>
      </p:sp>
      <p:pic>
        <p:nvPicPr>
          <p:cNvPr id="4" name="Picture 3" descr="A group of people in suits&#10;&#10;Description automatically generated">
            <a:extLst>
              <a:ext uri="{FF2B5EF4-FFF2-40B4-BE49-F238E27FC236}">
                <a16:creationId xmlns:a16="http://schemas.microsoft.com/office/drawing/2014/main" id="{AD8F40E2-113C-C860-0F6F-BB4F1C26D2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8184" y="1690686"/>
            <a:ext cx="3406884" cy="14298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a:extLst>
              <a:ext uri="{FF2B5EF4-FFF2-40B4-BE49-F238E27FC236}">
                <a16:creationId xmlns:a16="http://schemas.microsoft.com/office/drawing/2014/main" id="{A05F1134-0CE6-3F85-10B6-8A889D6B4344}"/>
              </a:ext>
            </a:extLst>
          </p:cNvPr>
          <p:cNvSpPr txBox="1"/>
          <p:nvPr/>
        </p:nvSpPr>
        <p:spPr>
          <a:xfrm>
            <a:off x="580103" y="6507466"/>
            <a:ext cx="10323870" cy="369332"/>
          </a:xfrm>
          <a:prstGeom prst="rect">
            <a:avLst/>
          </a:prstGeom>
          <a:noFill/>
        </p:spPr>
        <p:txBody>
          <a:bodyPr wrap="square" rtlCol="0">
            <a:spAutoFit/>
          </a:bodyPr>
          <a:lstStyle/>
          <a:p>
            <a:r>
              <a:rPr lang="et-EE" sz="900" i="1" dirty="0">
                <a:hlinkClick r:id="rId4"/>
              </a:rPr>
              <a:t>https://www.facebook.com/photo/?fbid=2588094618085178&amp;set=a.1636793879881928</a:t>
            </a:r>
            <a:endParaRPr lang="et-EE" sz="900" i="1" dirty="0"/>
          </a:p>
          <a:p>
            <a:endParaRPr lang="et-EE" sz="900" i="1" dirty="0"/>
          </a:p>
        </p:txBody>
      </p:sp>
      <p:pic>
        <p:nvPicPr>
          <p:cNvPr id="3" name="Picture 2">
            <a:extLst>
              <a:ext uri="{FF2B5EF4-FFF2-40B4-BE49-F238E27FC236}">
                <a16:creationId xmlns:a16="http://schemas.microsoft.com/office/drawing/2014/main" id="{EF8A3CA1-6ED1-03EB-233A-9D98FBA15BD6}"/>
              </a:ext>
            </a:extLst>
          </p:cNvPr>
          <p:cNvPicPr>
            <a:picLocks noChangeAspect="1"/>
          </p:cNvPicPr>
          <p:nvPr/>
        </p:nvPicPr>
        <p:blipFill>
          <a:blip r:embed="rId5"/>
          <a:stretch>
            <a:fillRect/>
          </a:stretch>
        </p:blipFill>
        <p:spPr>
          <a:xfrm>
            <a:off x="7331186" y="3395839"/>
            <a:ext cx="3406884" cy="13769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A group of men sitting in chairs&#10;&#10;Description automatically generated">
            <a:extLst>
              <a:ext uri="{FF2B5EF4-FFF2-40B4-BE49-F238E27FC236}">
                <a16:creationId xmlns:a16="http://schemas.microsoft.com/office/drawing/2014/main" id="{BFD269B8-BF58-007B-96EB-8F4764CC54E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19702" y="3395839"/>
            <a:ext cx="3000748" cy="14800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0753AE85-BD14-39AB-2E1E-4C096320B6E8}"/>
              </a:ext>
            </a:extLst>
          </p:cNvPr>
          <p:cNvPicPr>
            <a:picLocks noChangeAspect="1"/>
          </p:cNvPicPr>
          <p:nvPr/>
        </p:nvPicPr>
        <p:blipFill>
          <a:blip r:embed="rId7"/>
          <a:stretch>
            <a:fillRect/>
          </a:stretch>
        </p:blipFill>
        <p:spPr>
          <a:xfrm>
            <a:off x="5605051" y="1679969"/>
            <a:ext cx="4393311" cy="15828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A group of men sitting in chairs&#10;&#10;Description automatically generated">
            <a:extLst>
              <a:ext uri="{FF2B5EF4-FFF2-40B4-BE49-F238E27FC236}">
                <a16:creationId xmlns:a16="http://schemas.microsoft.com/office/drawing/2014/main" id="{B4D4CA32-1922-A961-BC18-2B1F916AA5E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22886" y="5033668"/>
            <a:ext cx="3000749" cy="13453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A group of people sitting in chairs&#10;&#10;Description automatically generated">
            <a:extLst>
              <a:ext uri="{FF2B5EF4-FFF2-40B4-BE49-F238E27FC236}">
                <a16:creationId xmlns:a16="http://schemas.microsoft.com/office/drawing/2014/main" id="{CA705A34-14F7-5BF1-FCAF-3F7F8823AE6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91526" y="4967286"/>
            <a:ext cx="3735608" cy="15106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descr="A group of people posing for a photo&#10;&#10;Description automatically generated">
            <a:extLst>
              <a:ext uri="{FF2B5EF4-FFF2-40B4-BE49-F238E27FC236}">
                <a16:creationId xmlns:a16="http://schemas.microsoft.com/office/drawing/2014/main" id="{5CAA7061-79B7-2BEF-1D34-90A742DB915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2817" y="3229868"/>
            <a:ext cx="3196149" cy="17384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62750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CFCCC-671C-1407-5C60-66E4324F8364}"/>
              </a:ext>
            </a:extLst>
          </p:cNvPr>
          <p:cNvSpPr>
            <a:spLocks noGrp="1"/>
          </p:cNvSpPr>
          <p:nvPr>
            <p:ph type="title"/>
          </p:nvPr>
        </p:nvSpPr>
        <p:spPr/>
        <p:txBody>
          <a:bodyPr/>
          <a:lstStyle/>
          <a:p>
            <a:endParaRPr lang="et-EE"/>
          </a:p>
        </p:txBody>
      </p:sp>
      <p:pic>
        <p:nvPicPr>
          <p:cNvPr id="4" name="Picture 3" descr="A group of people in suits&#10;&#10;Description automatically generated">
            <a:extLst>
              <a:ext uri="{FF2B5EF4-FFF2-40B4-BE49-F238E27FC236}">
                <a16:creationId xmlns:a16="http://schemas.microsoft.com/office/drawing/2014/main" id="{52F7CF4B-FAE7-D256-1536-212961920C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65125"/>
            <a:ext cx="9937955" cy="5050006"/>
          </a:xfrm>
          <a:prstGeom prst="rect">
            <a:avLst/>
          </a:prstGeom>
          <a:ln>
            <a:noFill/>
          </a:ln>
          <a:effectLst>
            <a:softEdge rad="112500"/>
          </a:effectLst>
        </p:spPr>
      </p:pic>
      <p:pic>
        <p:nvPicPr>
          <p:cNvPr id="6" name="Picture 5">
            <a:extLst>
              <a:ext uri="{FF2B5EF4-FFF2-40B4-BE49-F238E27FC236}">
                <a16:creationId xmlns:a16="http://schemas.microsoft.com/office/drawing/2014/main" id="{BDED0D69-7A76-F7F0-B14E-BAD703776215}"/>
              </a:ext>
            </a:extLst>
          </p:cNvPr>
          <p:cNvPicPr>
            <a:picLocks noChangeAspect="1"/>
          </p:cNvPicPr>
          <p:nvPr/>
        </p:nvPicPr>
        <p:blipFill>
          <a:blip r:embed="rId3"/>
          <a:stretch>
            <a:fillRect/>
          </a:stretch>
        </p:blipFill>
        <p:spPr>
          <a:xfrm>
            <a:off x="9132567" y="5534296"/>
            <a:ext cx="2629128" cy="838273"/>
          </a:xfrm>
          <a:prstGeom prst="rect">
            <a:avLst/>
          </a:prstGeom>
        </p:spPr>
      </p:pic>
      <p:sp>
        <p:nvSpPr>
          <p:cNvPr id="9" name="TextBox 8">
            <a:extLst>
              <a:ext uri="{FF2B5EF4-FFF2-40B4-BE49-F238E27FC236}">
                <a16:creationId xmlns:a16="http://schemas.microsoft.com/office/drawing/2014/main" id="{A7ED9B9C-4EF8-9B7C-88EC-A8ABBA21B8C5}"/>
              </a:ext>
            </a:extLst>
          </p:cNvPr>
          <p:cNvSpPr txBox="1"/>
          <p:nvPr/>
        </p:nvSpPr>
        <p:spPr>
          <a:xfrm>
            <a:off x="934065" y="6272981"/>
            <a:ext cx="10323870" cy="369332"/>
          </a:xfrm>
          <a:prstGeom prst="rect">
            <a:avLst/>
          </a:prstGeom>
          <a:noFill/>
        </p:spPr>
        <p:txBody>
          <a:bodyPr wrap="square" rtlCol="0">
            <a:spAutoFit/>
          </a:bodyPr>
          <a:lstStyle/>
          <a:p>
            <a:r>
              <a:rPr lang="et-EE" sz="900" i="1" dirty="0">
                <a:hlinkClick r:id="rId4"/>
              </a:rPr>
              <a:t>https://www.facebook.com/photo/?fbid=2588094618085178&amp;set=a.1636793879881928</a:t>
            </a:r>
            <a:endParaRPr lang="et-EE" sz="900" i="1" dirty="0"/>
          </a:p>
          <a:p>
            <a:endParaRPr lang="et-EE" sz="900" i="1" dirty="0"/>
          </a:p>
        </p:txBody>
      </p:sp>
    </p:spTree>
    <p:extLst>
      <p:ext uri="{BB962C8B-B14F-4D97-AF65-F5344CB8AC3E}">
        <p14:creationId xmlns:p14="http://schemas.microsoft.com/office/powerpoint/2010/main" val="1941816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50FF4F-E8C9-5155-1E4E-F78C666C2C5F}"/>
              </a:ext>
            </a:extLst>
          </p:cNvPr>
          <p:cNvPicPr>
            <a:picLocks noChangeAspect="1"/>
          </p:cNvPicPr>
          <p:nvPr/>
        </p:nvPicPr>
        <p:blipFill>
          <a:blip r:embed="rId2"/>
          <a:stretch>
            <a:fillRect/>
          </a:stretch>
        </p:blipFill>
        <p:spPr>
          <a:xfrm>
            <a:off x="486900" y="303383"/>
            <a:ext cx="11154494" cy="4888050"/>
          </a:xfrm>
          <a:prstGeom prst="rect">
            <a:avLst/>
          </a:prstGeom>
          <a:ln>
            <a:noFill/>
          </a:ln>
          <a:effectLst>
            <a:softEdge rad="112500"/>
          </a:effectLst>
        </p:spPr>
      </p:pic>
      <p:pic>
        <p:nvPicPr>
          <p:cNvPr id="9" name="Picture 8">
            <a:extLst>
              <a:ext uri="{FF2B5EF4-FFF2-40B4-BE49-F238E27FC236}">
                <a16:creationId xmlns:a16="http://schemas.microsoft.com/office/drawing/2014/main" id="{5057BCF0-86A3-1010-FEFF-6DF9B76CF026}"/>
              </a:ext>
            </a:extLst>
          </p:cNvPr>
          <p:cNvPicPr>
            <a:picLocks noChangeAspect="1"/>
          </p:cNvPicPr>
          <p:nvPr/>
        </p:nvPicPr>
        <p:blipFill>
          <a:blip r:embed="rId3"/>
          <a:stretch>
            <a:fillRect/>
          </a:stretch>
        </p:blipFill>
        <p:spPr>
          <a:xfrm>
            <a:off x="7619999" y="5287428"/>
            <a:ext cx="3527647" cy="1267189"/>
          </a:xfrm>
          <a:prstGeom prst="rect">
            <a:avLst/>
          </a:prstGeom>
        </p:spPr>
      </p:pic>
      <p:sp>
        <p:nvSpPr>
          <p:cNvPr id="10" name="TextBox 9">
            <a:extLst>
              <a:ext uri="{FF2B5EF4-FFF2-40B4-BE49-F238E27FC236}">
                <a16:creationId xmlns:a16="http://schemas.microsoft.com/office/drawing/2014/main" id="{F7C0A70C-1F87-E479-5C6C-C65D3B09AE23}"/>
              </a:ext>
            </a:extLst>
          </p:cNvPr>
          <p:cNvSpPr txBox="1"/>
          <p:nvPr/>
        </p:nvSpPr>
        <p:spPr>
          <a:xfrm>
            <a:off x="589935" y="6636774"/>
            <a:ext cx="6646607" cy="507831"/>
          </a:xfrm>
          <a:prstGeom prst="rect">
            <a:avLst/>
          </a:prstGeom>
          <a:noFill/>
        </p:spPr>
        <p:txBody>
          <a:bodyPr wrap="square" rtlCol="0">
            <a:spAutoFit/>
          </a:bodyPr>
          <a:lstStyle/>
          <a:p>
            <a:r>
              <a:rPr lang="et-EE" sz="900" dirty="0">
                <a:latin typeface="Abadi" panose="020B0604020104020204" pitchFamily="34" charset="0"/>
                <a:hlinkClick r:id="rId4"/>
              </a:rPr>
              <a:t>https://www.facebook.com/photo?fbid=2667414970153142&amp;set=a.1636793879881928</a:t>
            </a:r>
            <a:endParaRPr lang="et-EE" sz="900" dirty="0">
              <a:latin typeface="Abadi" panose="020B0604020104020204" pitchFamily="34" charset="0"/>
            </a:endParaRPr>
          </a:p>
          <a:p>
            <a:endParaRPr lang="et-EE" dirty="0"/>
          </a:p>
        </p:txBody>
      </p:sp>
    </p:spTree>
    <p:extLst>
      <p:ext uri="{BB962C8B-B14F-4D97-AF65-F5344CB8AC3E}">
        <p14:creationId xmlns:p14="http://schemas.microsoft.com/office/powerpoint/2010/main" val="7245062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FB2B-70E5-48DC-B47E-EA7BC4880D6D}"/>
              </a:ext>
            </a:extLst>
          </p:cNvPr>
          <p:cNvSpPr>
            <a:spLocks noGrp="1"/>
          </p:cNvSpPr>
          <p:nvPr>
            <p:ph type="title"/>
          </p:nvPr>
        </p:nvSpPr>
        <p:spPr/>
        <p:txBody>
          <a:bodyPr>
            <a:normAutofit fontScale="90000"/>
          </a:bodyPr>
          <a:lstStyle/>
          <a:p>
            <a:br>
              <a:rPr lang="et-EE" sz="4400" b="1" dirty="0">
                <a:solidFill>
                  <a:srgbClr val="002060"/>
                </a:solidFill>
                <a:latin typeface="Abadi" panose="020B0604020104020204" pitchFamily="34" charset="0"/>
              </a:rPr>
            </a:br>
            <a:br>
              <a:rPr lang="et-EE" sz="4400" b="1" dirty="0">
                <a:solidFill>
                  <a:srgbClr val="002060"/>
                </a:solidFill>
                <a:latin typeface="Abadi" panose="020B0604020104020204" pitchFamily="34" charset="0"/>
              </a:rPr>
            </a:br>
            <a:br>
              <a:rPr lang="et-EE" sz="4400" b="1" dirty="0">
                <a:solidFill>
                  <a:srgbClr val="002060"/>
                </a:solidFill>
                <a:latin typeface="Abadi" panose="020B0604020104020204" pitchFamily="34" charset="0"/>
              </a:rPr>
            </a:br>
            <a:r>
              <a:rPr lang="et-EE" sz="4400" b="1" dirty="0">
                <a:solidFill>
                  <a:srgbClr val="002060"/>
                </a:solidFill>
                <a:latin typeface="Abadi" panose="020B0604020104020204" pitchFamily="34" charset="0"/>
              </a:rPr>
              <a:t>Eesti Linnade ja Valdade Päevad</a:t>
            </a:r>
            <a:r>
              <a:rPr lang="et-EE" sz="4000" b="1" dirty="0">
                <a:solidFill>
                  <a:srgbClr val="002060"/>
                </a:solidFill>
                <a:latin typeface="Abadi" panose="020B0604020104020204" pitchFamily="34" charset="0"/>
              </a:rPr>
              <a:t> 2022</a:t>
            </a:r>
            <a:br>
              <a:rPr lang="et-EE" sz="4000" b="1" dirty="0">
                <a:solidFill>
                  <a:srgbClr val="002060"/>
                </a:solidFill>
                <a:latin typeface="Abadi" panose="020B0604020104020204" pitchFamily="34" charset="0"/>
              </a:rPr>
            </a:br>
            <a:r>
              <a:rPr lang="en-US" sz="3100" b="1" dirty="0" err="1">
                <a:solidFill>
                  <a:srgbClr val="002060"/>
                </a:solidFill>
                <a:latin typeface="Abadi" panose="020B0604020104020204" pitchFamily="34" charset="0"/>
              </a:rPr>
              <a:t>Paneelarutelu</a:t>
            </a:r>
            <a:r>
              <a:rPr lang="en-US" sz="3100" b="1" dirty="0">
                <a:solidFill>
                  <a:srgbClr val="002060"/>
                </a:solidFill>
                <a:latin typeface="Abadi" panose="020B0604020104020204" pitchFamily="34" charset="0"/>
              </a:rPr>
              <a:t>: </a:t>
            </a:r>
            <a:r>
              <a:rPr lang="en-US" sz="3100" b="1" dirty="0" err="1">
                <a:solidFill>
                  <a:srgbClr val="002060"/>
                </a:solidFill>
                <a:latin typeface="Abadi" panose="020B0604020104020204" pitchFamily="34" charset="0"/>
              </a:rPr>
              <a:t>Harjumaa</a:t>
            </a:r>
            <a:r>
              <a:rPr lang="en-US" sz="3100" b="1" dirty="0">
                <a:solidFill>
                  <a:srgbClr val="002060"/>
                </a:solidFill>
                <a:latin typeface="Abadi" panose="020B0604020104020204" pitchFamily="34" charset="0"/>
              </a:rPr>
              <a:t> </a:t>
            </a:r>
            <a:r>
              <a:rPr lang="en-US" sz="3100" b="1" dirty="0" err="1">
                <a:solidFill>
                  <a:srgbClr val="002060"/>
                </a:solidFill>
                <a:latin typeface="Abadi" panose="020B0604020104020204" pitchFamily="34" charset="0"/>
              </a:rPr>
              <a:t>kuldse</a:t>
            </a:r>
            <a:r>
              <a:rPr lang="en-US" sz="3100" b="1" dirty="0">
                <a:solidFill>
                  <a:srgbClr val="002060"/>
                </a:solidFill>
                <a:latin typeface="Abadi" panose="020B0604020104020204" pitchFamily="34" charset="0"/>
              </a:rPr>
              <a:t> </a:t>
            </a:r>
            <a:r>
              <a:rPr lang="en-US" sz="3100" b="1" dirty="0" err="1">
                <a:solidFill>
                  <a:srgbClr val="002060"/>
                </a:solidFill>
                <a:latin typeface="Abadi" panose="020B0604020104020204" pitchFamily="34" charset="0"/>
              </a:rPr>
              <a:t>ringi</a:t>
            </a:r>
            <a:r>
              <a:rPr lang="en-US" sz="3100" b="1" dirty="0">
                <a:solidFill>
                  <a:srgbClr val="002060"/>
                </a:solidFill>
                <a:latin typeface="Abadi" panose="020B0604020104020204" pitchFamily="34" charset="0"/>
              </a:rPr>
              <a:t> </a:t>
            </a:r>
            <a:r>
              <a:rPr lang="en-US" sz="3100" b="1" dirty="0" err="1">
                <a:solidFill>
                  <a:srgbClr val="002060"/>
                </a:solidFill>
                <a:latin typeface="Abadi" panose="020B0604020104020204" pitchFamily="34" charset="0"/>
              </a:rPr>
              <a:t>piiriülene</a:t>
            </a:r>
            <a:r>
              <a:rPr lang="en-US" sz="3100" b="1" dirty="0">
                <a:solidFill>
                  <a:srgbClr val="002060"/>
                </a:solidFill>
                <a:latin typeface="Abadi" panose="020B0604020104020204" pitchFamily="34" charset="0"/>
              </a:rPr>
              <a:t> </a:t>
            </a:r>
            <a:r>
              <a:rPr lang="en-US" sz="3100" b="1" dirty="0" err="1">
                <a:solidFill>
                  <a:srgbClr val="002060"/>
                </a:solidFill>
                <a:latin typeface="Abadi" panose="020B0604020104020204" pitchFamily="34" charset="0"/>
              </a:rPr>
              <a:t>koostöö</a:t>
            </a:r>
            <a:br>
              <a:rPr lang="et-EE" sz="4000" b="1" dirty="0">
                <a:solidFill>
                  <a:srgbClr val="002060"/>
                </a:solidFill>
                <a:latin typeface="Abadi" panose="020B0604020104020204" pitchFamily="34" charset="0"/>
              </a:rPr>
            </a:br>
            <a:br>
              <a:rPr lang="et-EE" sz="4400" b="1" dirty="0">
                <a:solidFill>
                  <a:srgbClr val="002060"/>
                </a:solidFill>
                <a:latin typeface="Abadi" panose="020B0604020104020204" pitchFamily="34" charset="0"/>
              </a:rPr>
            </a:br>
            <a:endParaRPr lang="en-US" b="1" dirty="0">
              <a:solidFill>
                <a:srgbClr val="002060"/>
              </a:solidFill>
              <a:latin typeface="+mn-lt"/>
            </a:endParaRPr>
          </a:p>
        </p:txBody>
      </p:sp>
      <p:pic>
        <p:nvPicPr>
          <p:cNvPr id="4" name="Picture 3">
            <a:extLst>
              <a:ext uri="{FF2B5EF4-FFF2-40B4-BE49-F238E27FC236}">
                <a16:creationId xmlns:a16="http://schemas.microsoft.com/office/drawing/2014/main" id="{5F29DF63-F079-4024-93D8-6B6BC6E087C1}"/>
              </a:ext>
            </a:extLst>
          </p:cNvPr>
          <p:cNvPicPr>
            <a:picLocks noChangeAspect="1"/>
          </p:cNvPicPr>
          <p:nvPr/>
        </p:nvPicPr>
        <p:blipFill>
          <a:blip r:embed="rId2"/>
          <a:stretch>
            <a:fillRect/>
          </a:stretch>
        </p:blipFill>
        <p:spPr>
          <a:xfrm>
            <a:off x="1251690" y="2007025"/>
            <a:ext cx="9160671" cy="3565455"/>
          </a:xfrm>
          <a:prstGeom prst="rect">
            <a:avLst/>
          </a:prstGeom>
          <a:ln>
            <a:noFill/>
          </a:ln>
          <a:effectLst>
            <a:softEdge rad="112500"/>
          </a:effectLst>
        </p:spPr>
      </p:pic>
      <p:sp>
        <p:nvSpPr>
          <p:cNvPr id="6" name="TextBox 5">
            <a:extLst>
              <a:ext uri="{FF2B5EF4-FFF2-40B4-BE49-F238E27FC236}">
                <a16:creationId xmlns:a16="http://schemas.microsoft.com/office/drawing/2014/main" id="{221610F8-FD29-4A5E-806E-5B0F999B9E0D}"/>
              </a:ext>
            </a:extLst>
          </p:cNvPr>
          <p:cNvSpPr txBox="1"/>
          <p:nvPr/>
        </p:nvSpPr>
        <p:spPr>
          <a:xfrm>
            <a:off x="943133" y="5580244"/>
            <a:ext cx="10305733" cy="1138773"/>
          </a:xfrm>
          <a:prstGeom prst="rect">
            <a:avLst/>
          </a:prstGeom>
          <a:noFill/>
        </p:spPr>
        <p:txBody>
          <a:bodyPr wrap="square" rtlCol="0">
            <a:spAutoFit/>
          </a:bodyPr>
          <a:lstStyle/>
          <a:p>
            <a:endParaRPr lang="et-EE" sz="800" b="1" dirty="0">
              <a:solidFill>
                <a:srgbClr val="002060"/>
              </a:solidFill>
              <a:latin typeface="Abadi" panose="020B0604020104020204" pitchFamily="34" charset="0"/>
            </a:endParaRPr>
          </a:p>
          <a:p>
            <a:r>
              <a:rPr lang="en-US" sz="1400" dirty="0" err="1">
                <a:latin typeface="Abadi" panose="020B0604020104020204" pitchFamily="34" charset="0"/>
              </a:rPr>
              <a:t>Paneelarutelu</a:t>
            </a:r>
            <a:r>
              <a:rPr lang="en-US" sz="1400" dirty="0">
                <a:latin typeface="Abadi" panose="020B0604020104020204" pitchFamily="34" charset="0"/>
              </a:rPr>
              <a:t> </a:t>
            </a:r>
            <a:r>
              <a:rPr lang="en-US" sz="1400" dirty="0" err="1">
                <a:latin typeface="Abadi" panose="020B0604020104020204" pitchFamily="34" charset="0"/>
              </a:rPr>
              <a:t>juhid</a:t>
            </a:r>
            <a:r>
              <a:rPr lang="en-US" sz="1400" dirty="0">
                <a:latin typeface="Abadi" panose="020B0604020104020204" pitchFamily="34" charset="0"/>
              </a:rPr>
              <a:t>: </a:t>
            </a:r>
            <a:r>
              <a:rPr lang="en-US" sz="1400" dirty="0" err="1">
                <a:latin typeface="Abadi" panose="020B0604020104020204" pitchFamily="34" charset="0"/>
              </a:rPr>
              <a:t>Tiit</a:t>
            </a:r>
            <a:r>
              <a:rPr lang="en-US" sz="1400" dirty="0">
                <a:latin typeface="Abadi" panose="020B0604020104020204" pitchFamily="34" charset="0"/>
              </a:rPr>
              <a:t> Terik; Jan </a:t>
            </a:r>
            <a:r>
              <a:rPr lang="en-US" sz="1400" dirty="0" err="1">
                <a:latin typeface="Abadi" panose="020B0604020104020204" pitchFamily="34" charset="0"/>
              </a:rPr>
              <a:t>Trei</a:t>
            </a:r>
            <a:r>
              <a:rPr lang="et-EE" sz="1400" dirty="0">
                <a:latin typeface="Abadi" panose="020B0604020104020204" pitchFamily="34" charset="0"/>
              </a:rPr>
              <a:t>.  </a:t>
            </a:r>
            <a:r>
              <a:rPr lang="en-US" sz="1400" dirty="0" err="1">
                <a:latin typeface="Abadi" panose="020B0604020104020204" pitchFamily="34" charset="0"/>
              </a:rPr>
              <a:t>Osalevad</a:t>
            </a:r>
            <a:r>
              <a:rPr lang="en-US" sz="1400" dirty="0">
                <a:latin typeface="Abadi" panose="020B0604020104020204" pitchFamily="34" charset="0"/>
              </a:rPr>
              <a:t>: </a:t>
            </a:r>
            <a:r>
              <a:rPr lang="en-US" sz="1400" dirty="0" err="1">
                <a:latin typeface="Abadi" panose="020B0604020104020204" pitchFamily="34" charset="0"/>
              </a:rPr>
              <a:t>Mihhail</a:t>
            </a:r>
            <a:r>
              <a:rPr lang="en-US" sz="1400" dirty="0">
                <a:latin typeface="Abadi" panose="020B0604020104020204" pitchFamily="34" charset="0"/>
              </a:rPr>
              <a:t> </a:t>
            </a:r>
            <a:r>
              <a:rPr lang="en-US" sz="1400" dirty="0" err="1">
                <a:latin typeface="Abadi" panose="020B0604020104020204" pitchFamily="34" charset="0"/>
              </a:rPr>
              <a:t>Kõlvart</a:t>
            </a:r>
            <a:r>
              <a:rPr lang="en-US" sz="1400" dirty="0">
                <a:latin typeface="Abadi" panose="020B0604020104020204" pitchFamily="34" charset="0"/>
              </a:rPr>
              <a:t>, </a:t>
            </a:r>
            <a:r>
              <a:rPr lang="en-US" sz="1400" dirty="0" err="1">
                <a:latin typeface="Abadi" panose="020B0604020104020204" pitchFamily="34" charset="0"/>
              </a:rPr>
              <a:t>Tallinna</a:t>
            </a:r>
            <a:r>
              <a:rPr lang="en-US" sz="1400" dirty="0">
                <a:latin typeface="Abadi" panose="020B0604020104020204" pitchFamily="34" charset="0"/>
              </a:rPr>
              <a:t> </a:t>
            </a:r>
            <a:r>
              <a:rPr lang="en-US" sz="1400" dirty="0" err="1">
                <a:latin typeface="Abadi" panose="020B0604020104020204" pitchFamily="34" charset="0"/>
              </a:rPr>
              <a:t>linnapea</a:t>
            </a:r>
            <a:r>
              <a:rPr lang="en-US" sz="1400" dirty="0">
                <a:latin typeface="Abadi" panose="020B0604020104020204" pitchFamily="34" charset="0"/>
              </a:rPr>
              <a:t>; </a:t>
            </a:r>
            <a:r>
              <a:rPr lang="en-US" sz="1400" dirty="0" err="1">
                <a:latin typeface="Abadi" panose="020B0604020104020204" pitchFamily="34" charset="0"/>
              </a:rPr>
              <a:t>Illar</a:t>
            </a:r>
            <a:r>
              <a:rPr lang="en-US" sz="1400" dirty="0">
                <a:latin typeface="Abadi" panose="020B0604020104020204" pitchFamily="34" charset="0"/>
              </a:rPr>
              <a:t> </a:t>
            </a:r>
            <a:r>
              <a:rPr lang="en-US" sz="1400" dirty="0" err="1">
                <a:latin typeface="Abadi" panose="020B0604020104020204" pitchFamily="34" charset="0"/>
              </a:rPr>
              <a:t>Lemetti</a:t>
            </a:r>
            <a:r>
              <a:rPr lang="en-US" sz="1400" dirty="0">
                <a:latin typeface="Abadi" panose="020B0604020104020204" pitchFamily="34" charset="0"/>
              </a:rPr>
              <a:t>, </a:t>
            </a:r>
            <a:r>
              <a:rPr lang="en-US" sz="1400" dirty="0" err="1">
                <a:latin typeface="Abadi" panose="020B0604020104020204" pitchFamily="34" charset="0"/>
              </a:rPr>
              <a:t>Viimsi</a:t>
            </a:r>
            <a:r>
              <a:rPr lang="en-US" sz="1400" dirty="0">
                <a:latin typeface="Abadi" panose="020B0604020104020204" pitchFamily="34" charset="0"/>
              </a:rPr>
              <a:t> </a:t>
            </a:r>
            <a:r>
              <a:rPr lang="en-US" sz="1400" dirty="0" err="1">
                <a:latin typeface="Abadi" panose="020B0604020104020204" pitchFamily="34" charset="0"/>
              </a:rPr>
              <a:t>vallavanem</a:t>
            </a:r>
            <a:r>
              <a:rPr lang="en-US" sz="1400" dirty="0">
                <a:latin typeface="Abadi" panose="020B0604020104020204" pitchFamily="34" charset="0"/>
              </a:rPr>
              <a:t>; </a:t>
            </a:r>
            <a:r>
              <a:rPr lang="en-US" sz="1400" dirty="0" err="1">
                <a:latin typeface="Abadi" panose="020B0604020104020204" pitchFamily="34" charset="0"/>
              </a:rPr>
              <a:t>Madis</a:t>
            </a:r>
            <a:r>
              <a:rPr lang="en-US" sz="1400" dirty="0">
                <a:latin typeface="Abadi" panose="020B0604020104020204" pitchFamily="34" charset="0"/>
              </a:rPr>
              <a:t> </a:t>
            </a:r>
            <a:r>
              <a:rPr lang="en-US" sz="1400" dirty="0" err="1">
                <a:latin typeface="Abadi" panose="020B0604020104020204" pitchFamily="34" charset="0"/>
              </a:rPr>
              <a:t>Sarik</a:t>
            </a:r>
            <a:r>
              <a:rPr lang="en-US" sz="1400" dirty="0">
                <a:latin typeface="Abadi" panose="020B0604020104020204" pitchFamily="34" charset="0"/>
              </a:rPr>
              <a:t>, Rae </a:t>
            </a:r>
            <a:r>
              <a:rPr lang="en-US" sz="1400" dirty="0" err="1">
                <a:latin typeface="Abadi" panose="020B0604020104020204" pitchFamily="34" charset="0"/>
              </a:rPr>
              <a:t>vallavanem</a:t>
            </a:r>
            <a:r>
              <a:rPr lang="en-US" sz="1400" dirty="0">
                <a:latin typeface="Abadi" panose="020B0604020104020204" pitchFamily="34" charset="0"/>
              </a:rPr>
              <a:t>; Andrus </a:t>
            </a:r>
            <a:r>
              <a:rPr lang="en-US" sz="1400" dirty="0" err="1">
                <a:latin typeface="Abadi" panose="020B0604020104020204" pitchFamily="34" charset="0"/>
              </a:rPr>
              <a:t>Umboja</a:t>
            </a:r>
            <a:r>
              <a:rPr lang="en-US" sz="1400" dirty="0">
                <a:latin typeface="Abadi" panose="020B0604020104020204" pitchFamily="34" charset="0"/>
              </a:rPr>
              <a:t>, </a:t>
            </a:r>
            <a:r>
              <a:rPr lang="en-US" sz="1400" dirty="0" err="1">
                <a:latin typeface="Abadi" panose="020B0604020104020204" pitchFamily="34" charset="0"/>
              </a:rPr>
              <a:t>Jõelähtme</a:t>
            </a:r>
            <a:r>
              <a:rPr lang="en-US" sz="1400" dirty="0">
                <a:latin typeface="Abadi" panose="020B0604020104020204" pitchFamily="34" charset="0"/>
              </a:rPr>
              <a:t> </a:t>
            </a:r>
            <a:r>
              <a:rPr lang="en-US" sz="1400" dirty="0" err="1">
                <a:latin typeface="Abadi" panose="020B0604020104020204" pitchFamily="34" charset="0"/>
              </a:rPr>
              <a:t>vallavanem</a:t>
            </a:r>
            <a:r>
              <a:rPr lang="en-US" sz="1400" dirty="0">
                <a:latin typeface="Abadi" panose="020B0604020104020204" pitchFamily="34" charset="0"/>
              </a:rPr>
              <a:t>; Erik </a:t>
            </a:r>
            <a:r>
              <a:rPr lang="en-US" sz="1400" dirty="0" err="1">
                <a:latin typeface="Abadi" panose="020B0604020104020204" pitchFamily="34" charset="0"/>
              </a:rPr>
              <a:t>Sandla</a:t>
            </a:r>
            <a:r>
              <a:rPr lang="en-US" sz="1400" dirty="0">
                <a:latin typeface="Abadi" panose="020B0604020104020204" pitchFamily="34" charset="0"/>
              </a:rPr>
              <a:t>, </a:t>
            </a:r>
            <a:r>
              <a:rPr lang="en-US" sz="1400" dirty="0" err="1">
                <a:latin typeface="Abadi" panose="020B0604020104020204" pitchFamily="34" charset="0"/>
              </a:rPr>
              <a:t>Harku</a:t>
            </a:r>
            <a:r>
              <a:rPr lang="en-US" sz="1400" dirty="0">
                <a:latin typeface="Abadi" panose="020B0604020104020204" pitchFamily="34" charset="0"/>
              </a:rPr>
              <a:t> </a:t>
            </a:r>
            <a:r>
              <a:rPr lang="en-US" sz="1400" dirty="0" err="1">
                <a:latin typeface="Abadi" panose="020B0604020104020204" pitchFamily="34" charset="0"/>
              </a:rPr>
              <a:t>vallavanem</a:t>
            </a:r>
            <a:r>
              <a:rPr lang="en-US" sz="1400" dirty="0">
                <a:latin typeface="Abadi" panose="020B0604020104020204" pitchFamily="34" charset="0"/>
              </a:rPr>
              <a:t>; </a:t>
            </a:r>
            <a:r>
              <a:rPr lang="et-EE" sz="1400" dirty="0">
                <a:latin typeface="Abadi" panose="020B0604020104020204" pitchFamily="34" charset="0"/>
              </a:rPr>
              <a:t> </a:t>
            </a:r>
            <a:r>
              <a:rPr lang="en-US" sz="1400" dirty="0">
                <a:latin typeface="Abadi" panose="020B0604020104020204" pitchFamily="34" charset="0"/>
              </a:rPr>
              <a:t>Andres </a:t>
            </a:r>
            <a:r>
              <a:rPr lang="en-US" sz="1400" dirty="0" err="1">
                <a:latin typeface="Abadi" panose="020B0604020104020204" pitchFamily="34" charset="0"/>
              </a:rPr>
              <a:t>Laisk</a:t>
            </a:r>
            <a:r>
              <a:rPr lang="en-US" sz="1400" dirty="0">
                <a:latin typeface="Abadi" panose="020B0604020104020204" pitchFamily="34" charset="0"/>
              </a:rPr>
              <a:t>, </a:t>
            </a:r>
            <a:r>
              <a:rPr lang="en-US" sz="1400" dirty="0" err="1">
                <a:latin typeface="Abadi" panose="020B0604020104020204" pitchFamily="34" charset="0"/>
              </a:rPr>
              <a:t>Saue</a:t>
            </a:r>
            <a:r>
              <a:rPr lang="en-US" sz="1400" dirty="0">
                <a:latin typeface="Abadi" panose="020B0604020104020204" pitchFamily="34" charset="0"/>
              </a:rPr>
              <a:t> </a:t>
            </a:r>
            <a:r>
              <a:rPr lang="en-US" sz="1400" dirty="0" err="1">
                <a:latin typeface="Abadi" panose="020B0604020104020204" pitchFamily="34" charset="0"/>
              </a:rPr>
              <a:t>vallavanem</a:t>
            </a:r>
            <a:r>
              <a:rPr lang="en-US" sz="1400" dirty="0">
                <a:latin typeface="Abadi" panose="020B0604020104020204" pitchFamily="34" charset="0"/>
              </a:rPr>
              <a:t>; </a:t>
            </a:r>
            <a:r>
              <a:rPr lang="en-US" sz="1400" dirty="0" err="1">
                <a:latin typeface="Abadi" panose="020B0604020104020204" pitchFamily="34" charset="0"/>
              </a:rPr>
              <a:t>Aimur</a:t>
            </a:r>
            <a:r>
              <a:rPr lang="en-US" sz="1400" dirty="0">
                <a:latin typeface="Abadi" panose="020B0604020104020204" pitchFamily="34" charset="0"/>
              </a:rPr>
              <a:t> </a:t>
            </a:r>
            <a:r>
              <a:rPr lang="en-US" sz="1400" dirty="0" err="1">
                <a:latin typeface="Abadi" panose="020B0604020104020204" pitchFamily="34" charset="0"/>
              </a:rPr>
              <a:t>Liiva</a:t>
            </a:r>
            <a:r>
              <a:rPr lang="en-US" sz="1400" dirty="0">
                <a:latin typeface="Abadi" panose="020B0604020104020204" pitchFamily="34" charset="0"/>
              </a:rPr>
              <a:t>, </a:t>
            </a:r>
            <a:r>
              <a:rPr lang="en-US" sz="1400" dirty="0" err="1">
                <a:latin typeface="Abadi" panose="020B0604020104020204" pitchFamily="34" charset="0"/>
              </a:rPr>
              <a:t>Kiili</a:t>
            </a:r>
            <a:r>
              <a:rPr lang="en-US" sz="1400" dirty="0">
                <a:latin typeface="Abadi" panose="020B0604020104020204" pitchFamily="34" charset="0"/>
              </a:rPr>
              <a:t> </a:t>
            </a:r>
            <a:r>
              <a:rPr lang="en-US" sz="1400" dirty="0" err="1">
                <a:latin typeface="Abadi" panose="020B0604020104020204" pitchFamily="34" charset="0"/>
              </a:rPr>
              <a:t>vallavanem</a:t>
            </a:r>
            <a:r>
              <a:rPr lang="en-US" sz="1400" dirty="0">
                <a:latin typeface="Abadi" panose="020B0604020104020204" pitchFamily="34" charset="0"/>
              </a:rPr>
              <a:t>; Vladimir </a:t>
            </a:r>
            <a:r>
              <a:rPr lang="en-US" sz="1400" dirty="0" err="1">
                <a:latin typeface="Abadi" panose="020B0604020104020204" pitchFamily="34" charset="0"/>
              </a:rPr>
              <a:t>Arhipov</a:t>
            </a:r>
            <a:r>
              <a:rPr lang="en-US" sz="1400" dirty="0">
                <a:latin typeface="Abadi" panose="020B0604020104020204" pitchFamily="34" charset="0"/>
              </a:rPr>
              <a:t>, </a:t>
            </a:r>
            <a:r>
              <a:rPr lang="en-US" sz="1400" dirty="0" err="1">
                <a:latin typeface="Abadi" panose="020B0604020104020204" pitchFamily="34" charset="0"/>
              </a:rPr>
              <a:t>Maardu</a:t>
            </a:r>
            <a:r>
              <a:rPr lang="en-US" sz="1400" dirty="0">
                <a:latin typeface="Abadi" panose="020B0604020104020204" pitchFamily="34" charset="0"/>
              </a:rPr>
              <a:t> </a:t>
            </a:r>
            <a:r>
              <a:rPr lang="en-US" sz="1400" dirty="0" err="1">
                <a:latin typeface="Abadi" panose="020B0604020104020204" pitchFamily="34" charset="0"/>
              </a:rPr>
              <a:t>linnapea</a:t>
            </a:r>
            <a:r>
              <a:rPr lang="en-US" sz="1400" dirty="0">
                <a:latin typeface="Abadi" panose="020B0604020104020204" pitchFamily="34" charset="0"/>
              </a:rPr>
              <a:t>; </a:t>
            </a:r>
            <a:r>
              <a:rPr lang="et-EE" sz="1400" dirty="0">
                <a:latin typeface="Abadi" panose="020B0604020104020204" pitchFamily="34" charset="0"/>
              </a:rPr>
              <a:t> </a:t>
            </a:r>
            <a:r>
              <a:rPr lang="en-US" sz="1400" dirty="0">
                <a:latin typeface="Abadi" panose="020B0604020104020204" pitchFamily="34" charset="0"/>
              </a:rPr>
              <a:t>Tanel Ots, Saku </a:t>
            </a:r>
            <a:r>
              <a:rPr lang="en-US" sz="1400" dirty="0" err="1">
                <a:latin typeface="Abadi" panose="020B0604020104020204" pitchFamily="34" charset="0"/>
              </a:rPr>
              <a:t>abivallavanem</a:t>
            </a:r>
            <a:endParaRPr lang="en-US" sz="1400" dirty="0">
              <a:latin typeface="Abadi" panose="020B0604020104020204" pitchFamily="34" charset="0"/>
            </a:endParaRPr>
          </a:p>
          <a:p>
            <a:endParaRPr lang="en-US" dirty="0"/>
          </a:p>
        </p:txBody>
      </p:sp>
    </p:spTree>
    <p:extLst>
      <p:ext uri="{BB962C8B-B14F-4D97-AF65-F5344CB8AC3E}">
        <p14:creationId xmlns:p14="http://schemas.microsoft.com/office/powerpoint/2010/main" val="6795546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0655A-EDC8-247F-3B02-9F8D0F8D8D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BF83FD-9712-7014-FC5E-90998CC0F2B1}"/>
              </a:ext>
            </a:extLst>
          </p:cNvPr>
          <p:cNvSpPr>
            <a:spLocks noGrp="1"/>
          </p:cNvSpPr>
          <p:nvPr>
            <p:ph type="title"/>
          </p:nvPr>
        </p:nvSpPr>
        <p:spPr>
          <a:xfrm>
            <a:off x="838199" y="638511"/>
            <a:ext cx="10515600" cy="1325563"/>
          </a:xfrm>
        </p:spPr>
        <p:txBody>
          <a:bodyPr>
            <a:normAutofit fontScale="90000"/>
          </a:bodyPr>
          <a:lstStyle/>
          <a:p>
            <a:br>
              <a:rPr lang="et-EE" sz="4400" b="1" dirty="0">
                <a:solidFill>
                  <a:srgbClr val="002060"/>
                </a:solidFill>
                <a:latin typeface="Abadi" panose="020B0604020104020204" pitchFamily="34" charset="0"/>
              </a:rPr>
            </a:br>
            <a:br>
              <a:rPr lang="et-EE" sz="4400" b="1" dirty="0">
                <a:solidFill>
                  <a:srgbClr val="002060"/>
                </a:solidFill>
                <a:latin typeface="Abadi" panose="020B0604020104020204" pitchFamily="34" charset="0"/>
              </a:rPr>
            </a:br>
            <a:r>
              <a:rPr lang="et-EE" sz="4400" b="1" dirty="0">
                <a:solidFill>
                  <a:srgbClr val="002060"/>
                </a:solidFill>
                <a:latin typeface="Abadi" panose="020B0604020104020204" pitchFamily="34" charset="0"/>
              </a:rPr>
              <a:t>Eesti </a:t>
            </a:r>
            <a:r>
              <a:rPr lang="et-EE" sz="4900" b="1" dirty="0">
                <a:solidFill>
                  <a:srgbClr val="002060"/>
                </a:solidFill>
                <a:latin typeface="Abadi" panose="020B0604020104020204" pitchFamily="34" charset="0"/>
              </a:rPr>
              <a:t>Linnade ja Valdade Päevad  2024</a:t>
            </a:r>
            <a:br>
              <a:rPr lang="et-EE" sz="4000" b="1" dirty="0">
                <a:solidFill>
                  <a:srgbClr val="002060"/>
                </a:solidFill>
                <a:latin typeface="Abadi" panose="020B0604020104020204" pitchFamily="34" charset="0"/>
              </a:rPr>
            </a:br>
            <a:r>
              <a:rPr lang="et-EE" sz="4000" b="1" dirty="0">
                <a:solidFill>
                  <a:srgbClr val="002060"/>
                </a:solidFill>
                <a:latin typeface="Abadi" panose="020B0604020104020204" pitchFamily="34" charset="0"/>
              </a:rPr>
              <a:t>Poliitikute debatt</a:t>
            </a:r>
            <a:br>
              <a:rPr lang="et-EE" sz="4000" b="1" dirty="0">
                <a:solidFill>
                  <a:srgbClr val="002060"/>
                </a:solidFill>
                <a:latin typeface="Abadi" panose="020B0604020104020204" pitchFamily="34" charset="0"/>
              </a:rPr>
            </a:br>
            <a:br>
              <a:rPr lang="et-EE" sz="4000" b="1" dirty="0">
                <a:solidFill>
                  <a:srgbClr val="002060"/>
                </a:solidFill>
                <a:latin typeface="Abadi" panose="020B0604020104020204" pitchFamily="34" charset="0"/>
              </a:rPr>
            </a:br>
            <a:br>
              <a:rPr lang="et-EE" sz="4400" b="1" dirty="0">
                <a:solidFill>
                  <a:srgbClr val="002060"/>
                </a:solidFill>
                <a:latin typeface="Abadi" panose="020B0604020104020204" pitchFamily="34" charset="0"/>
              </a:rPr>
            </a:br>
            <a:endParaRPr lang="en-US" b="1" dirty="0">
              <a:solidFill>
                <a:srgbClr val="002060"/>
              </a:solidFill>
              <a:latin typeface="+mn-lt"/>
            </a:endParaRPr>
          </a:p>
        </p:txBody>
      </p:sp>
      <p:sp>
        <p:nvSpPr>
          <p:cNvPr id="6" name="TextBox 5">
            <a:extLst>
              <a:ext uri="{FF2B5EF4-FFF2-40B4-BE49-F238E27FC236}">
                <a16:creationId xmlns:a16="http://schemas.microsoft.com/office/drawing/2014/main" id="{4CB27CF5-7526-7317-FC7E-08CD329BA1A1}"/>
              </a:ext>
            </a:extLst>
          </p:cNvPr>
          <p:cNvSpPr txBox="1"/>
          <p:nvPr/>
        </p:nvSpPr>
        <p:spPr>
          <a:xfrm>
            <a:off x="943133" y="5580244"/>
            <a:ext cx="10305733" cy="492443"/>
          </a:xfrm>
          <a:prstGeom prst="rect">
            <a:avLst/>
          </a:prstGeom>
          <a:noFill/>
        </p:spPr>
        <p:txBody>
          <a:bodyPr wrap="square" rtlCol="0">
            <a:spAutoFit/>
          </a:bodyPr>
          <a:lstStyle/>
          <a:p>
            <a:endParaRPr lang="et-EE" sz="800" b="1" dirty="0">
              <a:solidFill>
                <a:srgbClr val="002060"/>
              </a:solidFill>
              <a:latin typeface="Abadi" panose="020B0604020104020204" pitchFamily="34" charset="0"/>
            </a:endParaRPr>
          </a:p>
          <a:p>
            <a:endParaRPr lang="en-US" dirty="0"/>
          </a:p>
        </p:txBody>
      </p:sp>
      <p:pic>
        <p:nvPicPr>
          <p:cNvPr id="5" name="Picture 4" descr="A person standing in front of a podium with a person in a suit&#10;&#10;Description automatically generated">
            <a:extLst>
              <a:ext uri="{FF2B5EF4-FFF2-40B4-BE49-F238E27FC236}">
                <a16:creationId xmlns:a16="http://schemas.microsoft.com/office/drawing/2014/main" id="{66CF695D-9444-154D-B3CA-6815D0B075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1244" y="4360273"/>
            <a:ext cx="3058595" cy="1785815"/>
          </a:xfrm>
          <a:prstGeom prst="rect">
            <a:avLst/>
          </a:prstGeom>
          <a:ln>
            <a:noFill/>
          </a:ln>
          <a:effectLst>
            <a:softEdge rad="112500"/>
          </a:effectLst>
        </p:spPr>
      </p:pic>
      <p:sp>
        <p:nvSpPr>
          <p:cNvPr id="7" name="TextBox 6">
            <a:extLst>
              <a:ext uri="{FF2B5EF4-FFF2-40B4-BE49-F238E27FC236}">
                <a16:creationId xmlns:a16="http://schemas.microsoft.com/office/drawing/2014/main" id="{72611905-FE1A-4818-FFCF-B8392918F430}"/>
              </a:ext>
            </a:extLst>
          </p:cNvPr>
          <p:cNvSpPr txBox="1"/>
          <p:nvPr/>
        </p:nvSpPr>
        <p:spPr>
          <a:xfrm>
            <a:off x="690715" y="6219489"/>
            <a:ext cx="11904408" cy="661720"/>
          </a:xfrm>
          <a:prstGeom prst="rect">
            <a:avLst/>
          </a:prstGeom>
          <a:noFill/>
        </p:spPr>
        <p:txBody>
          <a:bodyPr wrap="square" rtlCol="0">
            <a:spAutoFit/>
          </a:bodyPr>
          <a:lstStyle/>
          <a:p>
            <a:endParaRPr lang="et-EE" sz="700" dirty="0"/>
          </a:p>
          <a:p>
            <a:r>
              <a:rPr lang="et-EE" sz="700" dirty="0">
                <a:hlinkClick r:id="rId3"/>
              </a:rPr>
              <a:t>https://photos.google.com/share/AF1QipN_qzbqzEtWaCAzR0XRde2zViuU6AO0_SDJHVP-Zz0bMIbapjjSEdmUlYSwY4Wo8Q/photo/AF1QipNt30HXKrisczLY6mQ_ZOyy4TgrvDOZKy4kNYbG?key=ZHJEYnMwN2JkNHlfUGIyRVJwU0hNS3gyc3J2Nm53</a:t>
            </a:r>
            <a:endParaRPr lang="et-EE" sz="700" dirty="0"/>
          </a:p>
          <a:p>
            <a:endParaRPr lang="et-EE" sz="700" dirty="0"/>
          </a:p>
          <a:p>
            <a:endParaRPr lang="et-EE" sz="700" dirty="0"/>
          </a:p>
          <a:p>
            <a:endParaRPr lang="et-EE" sz="900" dirty="0"/>
          </a:p>
        </p:txBody>
      </p:sp>
      <p:pic>
        <p:nvPicPr>
          <p:cNvPr id="10" name="Picture 9" descr="A group of men sitting in chairs&#10;&#10;Description automatically generated">
            <a:extLst>
              <a:ext uri="{FF2B5EF4-FFF2-40B4-BE49-F238E27FC236}">
                <a16:creationId xmlns:a16="http://schemas.microsoft.com/office/drawing/2014/main" id="{63654963-0527-D5D2-6AAF-55E7FA1ADA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9856" y="1683450"/>
            <a:ext cx="6998111" cy="4462638"/>
          </a:xfrm>
          <a:prstGeom prst="rect">
            <a:avLst/>
          </a:prstGeom>
          <a:ln>
            <a:noFill/>
          </a:ln>
          <a:effectLst>
            <a:softEdge rad="112500"/>
          </a:effectLst>
        </p:spPr>
      </p:pic>
    </p:spTree>
    <p:extLst>
      <p:ext uri="{BB962C8B-B14F-4D97-AF65-F5344CB8AC3E}">
        <p14:creationId xmlns:p14="http://schemas.microsoft.com/office/powerpoint/2010/main" val="1297499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2194167-EFF1-4B8A-98BD-4BA7088D2990}"/>
              </a:ext>
            </a:extLst>
          </p:cNvPr>
          <p:cNvSpPr txBox="1"/>
          <p:nvPr/>
        </p:nvSpPr>
        <p:spPr>
          <a:xfrm>
            <a:off x="464879" y="5964569"/>
            <a:ext cx="10254087" cy="538609"/>
          </a:xfrm>
          <a:prstGeom prst="rect">
            <a:avLst/>
          </a:prstGeom>
          <a:noFill/>
        </p:spPr>
        <p:txBody>
          <a:bodyPr wrap="square" rtlCol="0">
            <a:spAutoFit/>
          </a:bodyPr>
          <a:lstStyle/>
          <a:p>
            <a:r>
              <a:rPr lang="en-US" sz="1100" i="1" dirty="0">
                <a:hlinkClick r:id="rId2"/>
              </a:rPr>
              <a:t>https://www.err.ee/1608354236/valimisstuudios-debateerisid-parnu-kandidaadid-linna-tuleviku-ule</a:t>
            </a:r>
            <a:endParaRPr lang="en-US" sz="1100" i="1" dirty="0"/>
          </a:p>
          <a:p>
            <a:endParaRPr lang="en-US" dirty="0"/>
          </a:p>
        </p:txBody>
      </p:sp>
      <p:pic>
        <p:nvPicPr>
          <p:cNvPr id="5" name="Picture 4">
            <a:extLst>
              <a:ext uri="{FF2B5EF4-FFF2-40B4-BE49-F238E27FC236}">
                <a16:creationId xmlns:a16="http://schemas.microsoft.com/office/drawing/2014/main" id="{5E7E9F2F-6C4D-122F-8EAB-94EC46489D3E}"/>
              </a:ext>
            </a:extLst>
          </p:cNvPr>
          <p:cNvPicPr>
            <a:picLocks noChangeAspect="1"/>
          </p:cNvPicPr>
          <p:nvPr/>
        </p:nvPicPr>
        <p:blipFill>
          <a:blip r:embed="rId3"/>
          <a:stretch>
            <a:fillRect/>
          </a:stretch>
        </p:blipFill>
        <p:spPr>
          <a:xfrm>
            <a:off x="1011677" y="1106759"/>
            <a:ext cx="10330774" cy="4489027"/>
          </a:xfrm>
          <a:prstGeom prst="rect">
            <a:avLst/>
          </a:prstGeom>
          <a:ln>
            <a:noFill/>
          </a:ln>
          <a:effectLst>
            <a:softEdge rad="112500"/>
          </a:effectLst>
        </p:spPr>
      </p:pic>
    </p:spTree>
    <p:extLst>
      <p:ext uri="{BB962C8B-B14F-4D97-AF65-F5344CB8AC3E}">
        <p14:creationId xmlns:p14="http://schemas.microsoft.com/office/powerpoint/2010/main" val="14606384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553DF-B086-4550-118C-DD34AAE9C43F}"/>
              </a:ext>
            </a:extLst>
          </p:cNvPr>
          <p:cNvSpPr>
            <a:spLocks noGrp="1"/>
          </p:cNvSpPr>
          <p:nvPr>
            <p:ph type="title"/>
          </p:nvPr>
        </p:nvSpPr>
        <p:spPr/>
        <p:txBody>
          <a:bodyPr/>
          <a:lstStyle/>
          <a:p>
            <a:r>
              <a:rPr lang="et-EE" sz="4400" b="1" dirty="0">
                <a:solidFill>
                  <a:srgbClr val="002060"/>
                </a:solidFill>
                <a:latin typeface="Abadi" panose="020B0604020104020204" pitchFamily="34" charset="0"/>
              </a:rPr>
              <a:t>Eesti Linnade ja Valdade Päevad  2024</a:t>
            </a:r>
            <a:endParaRPr lang="et-EE" dirty="0"/>
          </a:p>
        </p:txBody>
      </p:sp>
      <p:pic>
        <p:nvPicPr>
          <p:cNvPr id="4" name="Picture 3" descr="A group of people sitting in chairs&#10;&#10;Description automatically generated">
            <a:extLst>
              <a:ext uri="{FF2B5EF4-FFF2-40B4-BE49-F238E27FC236}">
                <a16:creationId xmlns:a16="http://schemas.microsoft.com/office/drawing/2014/main" id="{F748892F-6E17-67EE-A73E-9CADEFC010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794" y="1531434"/>
            <a:ext cx="6615504" cy="2990053"/>
          </a:xfrm>
          <a:prstGeom prst="rect">
            <a:avLst/>
          </a:prstGeom>
          <a:ln>
            <a:noFill/>
          </a:ln>
          <a:effectLst>
            <a:softEdge rad="112500"/>
          </a:effectLst>
        </p:spPr>
      </p:pic>
      <p:sp>
        <p:nvSpPr>
          <p:cNvPr id="5" name="TextBox 4">
            <a:extLst>
              <a:ext uri="{FF2B5EF4-FFF2-40B4-BE49-F238E27FC236}">
                <a16:creationId xmlns:a16="http://schemas.microsoft.com/office/drawing/2014/main" id="{37EE6505-25B9-EFA0-4DE5-5BF79969EE74}"/>
              </a:ext>
            </a:extLst>
          </p:cNvPr>
          <p:cNvSpPr txBox="1"/>
          <p:nvPr/>
        </p:nvSpPr>
        <p:spPr>
          <a:xfrm>
            <a:off x="838200" y="6341807"/>
            <a:ext cx="10419735" cy="692497"/>
          </a:xfrm>
          <a:prstGeom prst="rect">
            <a:avLst/>
          </a:prstGeom>
          <a:noFill/>
        </p:spPr>
        <p:txBody>
          <a:bodyPr wrap="square" rtlCol="0">
            <a:spAutoFit/>
          </a:bodyPr>
          <a:lstStyle/>
          <a:p>
            <a:r>
              <a:rPr lang="et-EE" sz="700" dirty="0">
                <a:hlinkClick r:id="rId3"/>
              </a:rPr>
              <a:t>https://photos.google.com/share/AF1QipN_qzbqzEtWaCAzR0XRde2zViuU6AO0_SDJHVP-Zz0bMIbapjjSEdmUlYSwY4Wo8Q/photo/AF1QipODI6PSRTFVzzwq4pw6YqqaFSp_DP4QmdKOSKpW?key=ZHJEYnMwN2JkNHlfUGIyRVJwU0hNS3gyc3J2Nm53</a:t>
            </a:r>
            <a:endParaRPr lang="et-EE" sz="700" dirty="0"/>
          </a:p>
          <a:p>
            <a:r>
              <a:rPr lang="et-EE" sz="700" dirty="0">
                <a:hlinkClick r:id="rId4"/>
              </a:rPr>
              <a:t>https://photos.google.com/share/AF1QipN_qzbqzEtWaCAzR0XRde2zViuU6AO0_SDJHVP-Zz0bMIbapjjSEdmUlYSwY4Wo8Q/photo/AF1QipNkdvgeozqGkVststb6lTG2vLRMr2ivsWrMTzwG?key=ZHJEYnMwN2JkNHlfUGIyRVJwU0hNS3gyc3J2Nm53</a:t>
            </a:r>
            <a:endParaRPr lang="et-EE" sz="700" dirty="0"/>
          </a:p>
          <a:p>
            <a:endParaRPr lang="et-EE" sz="700" dirty="0"/>
          </a:p>
          <a:p>
            <a:endParaRPr lang="et-EE" dirty="0"/>
          </a:p>
        </p:txBody>
      </p:sp>
      <p:sp>
        <p:nvSpPr>
          <p:cNvPr id="6" name="TextBox 5">
            <a:extLst>
              <a:ext uri="{FF2B5EF4-FFF2-40B4-BE49-F238E27FC236}">
                <a16:creationId xmlns:a16="http://schemas.microsoft.com/office/drawing/2014/main" id="{77FFD17E-7EDD-65BD-563A-2A4F5CC1DA2A}"/>
              </a:ext>
            </a:extLst>
          </p:cNvPr>
          <p:cNvSpPr txBox="1"/>
          <p:nvPr/>
        </p:nvSpPr>
        <p:spPr>
          <a:xfrm>
            <a:off x="6096000" y="3844413"/>
            <a:ext cx="5257800" cy="2241755"/>
          </a:xfrm>
          <a:prstGeom prst="rect">
            <a:avLst/>
          </a:prstGeom>
          <a:noFill/>
        </p:spPr>
        <p:txBody>
          <a:bodyPr wrap="square" rtlCol="0">
            <a:spAutoFit/>
          </a:bodyPr>
          <a:lstStyle/>
          <a:p>
            <a:endParaRPr lang="et-EE" dirty="0"/>
          </a:p>
        </p:txBody>
      </p:sp>
      <p:pic>
        <p:nvPicPr>
          <p:cNvPr id="8" name="Picture 7" descr="A group of people sitting in chairs&#10;&#10;Description automatically generated">
            <a:extLst>
              <a:ext uri="{FF2B5EF4-FFF2-40B4-BE49-F238E27FC236}">
                <a16:creationId xmlns:a16="http://schemas.microsoft.com/office/drawing/2014/main" id="{EF1B0BB4-55F8-5462-174F-31876BE818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05470" y="3223934"/>
            <a:ext cx="7634246" cy="2990053"/>
          </a:xfrm>
          <a:prstGeom prst="rect">
            <a:avLst/>
          </a:prstGeom>
          <a:ln>
            <a:noFill/>
          </a:ln>
          <a:effectLst>
            <a:softEdge rad="112500"/>
          </a:effectLst>
        </p:spPr>
      </p:pic>
    </p:spTree>
    <p:extLst>
      <p:ext uri="{BB962C8B-B14F-4D97-AF65-F5344CB8AC3E}">
        <p14:creationId xmlns:p14="http://schemas.microsoft.com/office/powerpoint/2010/main" val="1347688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8D66F-4E44-1C8A-764C-6B7ABB34241D}"/>
              </a:ext>
            </a:extLst>
          </p:cNvPr>
          <p:cNvSpPr>
            <a:spLocks noGrp="1"/>
          </p:cNvSpPr>
          <p:nvPr>
            <p:ph type="title"/>
          </p:nvPr>
        </p:nvSpPr>
        <p:spPr/>
        <p:txBody>
          <a:bodyPr>
            <a:normAutofit/>
          </a:bodyPr>
          <a:lstStyle/>
          <a:p>
            <a:r>
              <a:rPr lang="et-EE" sz="4000" b="1">
                <a:solidFill>
                  <a:srgbClr val="002060"/>
                </a:solidFill>
                <a:latin typeface="Abadi" panose="020B0604020104020204" pitchFamily="34" charset="0"/>
              </a:rPr>
              <a:t>Pilootprojekti „Õpetaja töö- ja palgakorralduse kaasajastamine“</a:t>
            </a:r>
            <a:r>
              <a:rPr lang="et-EE" sz="3600" b="1" i="1">
                <a:solidFill>
                  <a:srgbClr val="002060"/>
                </a:solidFill>
                <a:latin typeface="Abadi" panose="020B0604020104020204" pitchFamily="34" charset="0"/>
              </a:rPr>
              <a:t> </a:t>
            </a:r>
            <a:r>
              <a:rPr lang="et-EE" sz="4000" b="1">
                <a:solidFill>
                  <a:srgbClr val="002060"/>
                </a:solidFill>
                <a:latin typeface="Abadi" panose="020B0604020104020204" pitchFamily="34" charset="0"/>
              </a:rPr>
              <a:t>lõpetamine</a:t>
            </a:r>
            <a:endParaRPr lang="et-EE" sz="4000" b="1" dirty="0">
              <a:solidFill>
                <a:srgbClr val="002060"/>
              </a:solidFill>
              <a:latin typeface="Abadi" panose="020B0604020104020204" pitchFamily="34" charset="0"/>
            </a:endParaRPr>
          </a:p>
        </p:txBody>
      </p:sp>
      <p:pic>
        <p:nvPicPr>
          <p:cNvPr id="4" name="Picture 3" descr="A group of people posing for a photo&#10;&#10;Description automatically generated">
            <a:extLst>
              <a:ext uri="{FF2B5EF4-FFF2-40B4-BE49-F238E27FC236}">
                <a16:creationId xmlns:a16="http://schemas.microsoft.com/office/drawing/2014/main" id="{6EAF4E39-9B94-5C94-E20E-E33D9ED39E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458" y="1978275"/>
            <a:ext cx="6727723" cy="4416205"/>
          </a:xfrm>
          <a:prstGeom prst="rect">
            <a:avLst/>
          </a:prstGeom>
          <a:ln>
            <a:noFill/>
          </a:ln>
          <a:effectLst>
            <a:softEdge rad="112500"/>
          </a:effectLst>
        </p:spPr>
      </p:pic>
      <p:sp>
        <p:nvSpPr>
          <p:cNvPr id="5" name="TextBox 4">
            <a:extLst>
              <a:ext uri="{FF2B5EF4-FFF2-40B4-BE49-F238E27FC236}">
                <a16:creationId xmlns:a16="http://schemas.microsoft.com/office/drawing/2014/main" id="{0D209408-2D53-C543-15A4-2FAED2003132}"/>
              </a:ext>
            </a:extLst>
          </p:cNvPr>
          <p:cNvSpPr txBox="1"/>
          <p:nvPr/>
        </p:nvSpPr>
        <p:spPr>
          <a:xfrm>
            <a:off x="764458" y="6492875"/>
            <a:ext cx="10589342" cy="507831"/>
          </a:xfrm>
          <a:prstGeom prst="rect">
            <a:avLst/>
          </a:prstGeom>
          <a:noFill/>
        </p:spPr>
        <p:txBody>
          <a:bodyPr wrap="square" rtlCol="0">
            <a:spAutoFit/>
          </a:bodyPr>
          <a:lstStyle/>
          <a:p>
            <a:r>
              <a:rPr lang="et-EE" sz="900">
                <a:hlinkClick r:id="rId3"/>
              </a:rPr>
              <a:t>https://www.facebook.com/eesti.linnade.valdade.liit/photos/pcb.3646686285559334/3646682005559762/?_rdr</a:t>
            </a:r>
            <a:endParaRPr lang="et-EE" sz="900"/>
          </a:p>
          <a:p>
            <a:endParaRPr lang="et-EE" dirty="0"/>
          </a:p>
        </p:txBody>
      </p:sp>
      <p:pic>
        <p:nvPicPr>
          <p:cNvPr id="16" name="Picture 15">
            <a:extLst>
              <a:ext uri="{FF2B5EF4-FFF2-40B4-BE49-F238E27FC236}">
                <a16:creationId xmlns:a16="http://schemas.microsoft.com/office/drawing/2014/main" id="{3850F1EC-B4F8-345A-3640-B1FDD176B91B}"/>
              </a:ext>
            </a:extLst>
          </p:cNvPr>
          <p:cNvPicPr>
            <a:picLocks noChangeAspect="1"/>
          </p:cNvPicPr>
          <p:nvPr/>
        </p:nvPicPr>
        <p:blipFill>
          <a:blip r:embed="rId4"/>
          <a:stretch>
            <a:fillRect/>
          </a:stretch>
        </p:blipFill>
        <p:spPr>
          <a:xfrm>
            <a:off x="7796979" y="2857545"/>
            <a:ext cx="2694039" cy="3743922"/>
          </a:xfrm>
          <a:prstGeom prst="rect">
            <a:avLst/>
          </a:prstGeom>
        </p:spPr>
      </p:pic>
    </p:spTree>
    <p:extLst>
      <p:ext uri="{BB962C8B-B14F-4D97-AF65-F5344CB8AC3E}">
        <p14:creationId xmlns:p14="http://schemas.microsoft.com/office/powerpoint/2010/main" val="26001800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A597D97-203B-498B-95D3-E90DC961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people posing for a photo&#10;&#10;Description automatically generated">
            <a:extLst>
              <a:ext uri="{FF2B5EF4-FFF2-40B4-BE49-F238E27FC236}">
                <a16:creationId xmlns:a16="http://schemas.microsoft.com/office/drawing/2014/main" id="{1138022A-B48A-B4A0-ABB4-AA22A77AC484}"/>
              </a:ext>
            </a:extLst>
          </p:cNvPr>
          <p:cNvPicPr>
            <a:picLocks noChangeAspect="1"/>
          </p:cNvPicPr>
          <p:nvPr/>
        </p:nvPicPr>
        <p:blipFill>
          <a:blip r:embed="rId2"/>
          <a:srcRect t="6684"/>
          <a:stretch/>
        </p:blipFill>
        <p:spPr>
          <a:xfrm>
            <a:off x="4267201" y="10"/>
            <a:ext cx="7924800" cy="3383270"/>
          </a:xfrm>
          <a:prstGeom prst="rect">
            <a:avLst/>
          </a:prstGeom>
          <a:ln>
            <a:noFill/>
          </a:ln>
          <a:effectLst>
            <a:softEdge rad="112500"/>
          </a:effectLst>
        </p:spPr>
      </p:pic>
      <p:pic>
        <p:nvPicPr>
          <p:cNvPr id="3" name="Picture 2" descr="A group of people in suits&#10;&#10;Description automatically generated">
            <a:extLst>
              <a:ext uri="{FF2B5EF4-FFF2-40B4-BE49-F238E27FC236}">
                <a16:creationId xmlns:a16="http://schemas.microsoft.com/office/drawing/2014/main" id="{4A51413F-A20E-B4C3-359A-B52873421A5B}"/>
              </a:ext>
            </a:extLst>
          </p:cNvPr>
          <p:cNvPicPr>
            <a:picLocks noChangeAspect="1"/>
          </p:cNvPicPr>
          <p:nvPr/>
        </p:nvPicPr>
        <p:blipFill>
          <a:blip r:embed="rId3">
            <a:extLst>
              <a:ext uri="{28A0092B-C50C-407E-A947-70E740481C1C}">
                <a14:useLocalDpi xmlns:a14="http://schemas.microsoft.com/office/drawing/2010/main" val="0"/>
              </a:ext>
            </a:extLst>
          </a:blip>
          <a:srcRect t="15920" r="2" b="1543"/>
          <a:stretch/>
        </p:blipFill>
        <p:spPr>
          <a:xfrm>
            <a:off x="4650916" y="3474720"/>
            <a:ext cx="7555832" cy="3383280"/>
          </a:xfrm>
          <a:prstGeom prst="rect">
            <a:avLst/>
          </a:prstGeom>
          <a:ln>
            <a:noFill/>
          </a:ln>
          <a:effectLst>
            <a:softEdge rad="112500"/>
          </a:effectLst>
        </p:spPr>
      </p:pic>
      <p:sp useBgFill="1">
        <p:nvSpPr>
          <p:cNvPr id="11" name="Freeform: Shape 10">
            <a:extLst>
              <a:ext uri="{FF2B5EF4-FFF2-40B4-BE49-F238E27FC236}">
                <a16:creationId xmlns:a16="http://schemas.microsoft.com/office/drawing/2014/main" id="{6A6EF10E-DF41-4BD3-8EB4-6F646531D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4272" cy="6858000"/>
          </a:xfrm>
          <a:custGeom>
            <a:avLst/>
            <a:gdLst>
              <a:gd name="connsiteX0" fmla="*/ 0 w 6244272"/>
              <a:gd name="connsiteY0" fmla="*/ 0 h 6858000"/>
              <a:gd name="connsiteX1" fmla="*/ 732568 w 6244272"/>
              <a:gd name="connsiteY1" fmla="*/ 0 h 6858000"/>
              <a:gd name="connsiteX2" fmla="*/ 947849 w 6244272"/>
              <a:gd name="connsiteY2" fmla="*/ 0 h 6858000"/>
              <a:gd name="connsiteX3" fmla="*/ 1823619 w 6244272"/>
              <a:gd name="connsiteY3" fmla="*/ 0 h 6858000"/>
              <a:gd name="connsiteX4" fmla="*/ 5235673 w 6244272"/>
              <a:gd name="connsiteY4" fmla="*/ 0 h 6858000"/>
              <a:gd name="connsiteX5" fmla="*/ 4933297 w 6244272"/>
              <a:gd name="connsiteY5" fmla="*/ 110269 h 6858000"/>
              <a:gd name="connsiteX6" fmla="*/ 4976910 w 6244272"/>
              <a:gd name="connsiteY6" fmla="*/ 135168 h 6858000"/>
              <a:gd name="connsiteX7" fmla="*/ 5238580 w 6244272"/>
              <a:gd name="connsiteY7" fmla="*/ 71141 h 6858000"/>
              <a:gd name="connsiteX8" fmla="*/ 5290914 w 6244272"/>
              <a:gd name="connsiteY8" fmla="*/ 88927 h 6858000"/>
              <a:gd name="connsiteX9" fmla="*/ 5264747 w 6244272"/>
              <a:gd name="connsiteY9" fmla="*/ 163625 h 6858000"/>
              <a:gd name="connsiteX10" fmla="*/ 5151357 w 6244272"/>
              <a:gd name="connsiteY10" fmla="*/ 192082 h 6858000"/>
              <a:gd name="connsiteX11" fmla="*/ 4974002 w 6244272"/>
              <a:gd name="connsiteY11" fmla="*/ 373491 h 6858000"/>
              <a:gd name="connsiteX12" fmla="*/ 5241488 w 6244272"/>
              <a:gd name="connsiteY12" fmla="*/ 352148 h 6858000"/>
              <a:gd name="connsiteX13" fmla="*/ 5288007 w 6244272"/>
              <a:gd name="connsiteY13" fmla="*/ 394834 h 6858000"/>
              <a:gd name="connsiteX14" fmla="*/ 5305452 w 6244272"/>
              <a:gd name="connsiteY14" fmla="*/ 451747 h 6858000"/>
              <a:gd name="connsiteX15" fmla="*/ 5383953 w 6244272"/>
              <a:gd name="connsiteY15" fmla="*/ 359262 h 6858000"/>
              <a:gd name="connsiteX16" fmla="*/ 5450825 w 6244272"/>
              <a:gd name="connsiteY16" fmla="*/ 334364 h 6858000"/>
              <a:gd name="connsiteX17" fmla="*/ 5471177 w 6244272"/>
              <a:gd name="connsiteY17" fmla="*/ 416176 h 6858000"/>
              <a:gd name="connsiteX18" fmla="*/ 5410121 w 6244272"/>
              <a:gd name="connsiteY18" fmla="*/ 505101 h 6858000"/>
              <a:gd name="connsiteX19" fmla="*/ 5247303 w 6244272"/>
              <a:gd name="connsiteY19" fmla="*/ 558458 h 6858000"/>
              <a:gd name="connsiteX20" fmla="*/ 5421750 w 6244272"/>
              <a:gd name="connsiteY20" fmla="*/ 558458 h 6858000"/>
              <a:gd name="connsiteX21" fmla="*/ 5622364 w 6244272"/>
              <a:gd name="connsiteY21" fmla="*/ 522887 h 6858000"/>
              <a:gd name="connsiteX22" fmla="*/ 5834608 w 6244272"/>
              <a:gd name="connsiteY22" fmla="*/ 533558 h 6858000"/>
              <a:gd name="connsiteX23" fmla="*/ 6035223 w 6244272"/>
              <a:gd name="connsiteY23" fmla="*/ 462417 h 6858000"/>
              <a:gd name="connsiteX24" fmla="*/ 6238745 w 6244272"/>
              <a:gd name="connsiteY24" fmla="*/ 465975 h 6858000"/>
              <a:gd name="connsiteX25" fmla="*/ 5337434 w 6244272"/>
              <a:gd name="connsiteY25" fmla="*/ 910606 h 6858000"/>
              <a:gd name="connsiteX26" fmla="*/ 5381046 w 6244272"/>
              <a:gd name="connsiteY26" fmla="*/ 921277 h 6858000"/>
              <a:gd name="connsiteX27" fmla="*/ 5439195 w 6244272"/>
              <a:gd name="connsiteY27" fmla="*/ 949734 h 6858000"/>
              <a:gd name="connsiteX28" fmla="*/ 5395583 w 6244272"/>
              <a:gd name="connsiteY28" fmla="*/ 1006647 h 6858000"/>
              <a:gd name="connsiteX29" fmla="*/ 5160079 w 6244272"/>
              <a:gd name="connsiteY29" fmla="*/ 1113358 h 6858000"/>
              <a:gd name="connsiteX30" fmla="*/ 5101930 w 6244272"/>
              <a:gd name="connsiteY30" fmla="*/ 1220069 h 6858000"/>
              <a:gd name="connsiteX31" fmla="*/ 5174617 w 6244272"/>
              <a:gd name="connsiteY31" fmla="*/ 1209399 h 6858000"/>
              <a:gd name="connsiteX32" fmla="*/ 5238580 w 6244272"/>
              <a:gd name="connsiteY32" fmla="*/ 1230741 h 6858000"/>
              <a:gd name="connsiteX33" fmla="*/ 5212414 w 6244272"/>
              <a:gd name="connsiteY33" fmla="*/ 1365909 h 6858000"/>
              <a:gd name="connsiteX34" fmla="*/ 4878056 w 6244272"/>
              <a:gd name="connsiteY34" fmla="*/ 1540204 h 6858000"/>
              <a:gd name="connsiteX35" fmla="*/ 4848982 w 6244272"/>
              <a:gd name="connsiteY35" fmla="*/ 1597117 h 6858000"/>
              <a:gd name="connsiteX36" fmla="*/ 4889686 w 6244272"/>
              <a:gd name="connsiteY36" fmla="*/ 1636245 h 6858000"/>
              <a:gd name="connsiteX37" fmla="*/ 4997261 w 6244272"/>
              <a:gd name="connsiteY37" fmla="*/ 1657587 h 6858000"/>
              <a:gd name="connsiteX38" fmla="*/ 4846074 w 6244272"/>
              <a:gd name="connsiteY38" fmla="*/ 1849668 h 6858000"/>
              <a:gd name="connsiteX39" fmla="*/ 4790832 w 6244272"/>
              <a:gd name="connsiteY39" fmla="*/ 1903025 h 6858000"/>
              <a:gd name="connsiteX40" fmla="*/ 4694886 w 6244272"/>
              <a:gd name="connsiteY40" fmla="*/ 1984836 h 6858000"/>
              <a:gd name="connsiteX41" fmla="*/ 4694886 w 6244272"/>
              <a:gd name="connsiteY41" fmla="*/ 2013292 h 6858000"/>
              <a:gd name="connsiteX42" fmla="*/ 4822814 w 6244272"/>
              <a:gd name="connsiteY42" fmla="*/ 2102219 h 6858000"/>
              <a:gd name="connsiteX43" fmla="*/ 5055411 w 6244272"/>
              <a:gd name="connsiteY43" fmla="*/ 2077320 h 6858000"/>
              <a:gd name="connsiteX44" fmla="*/ 4712331 w 6244272"/>
              <a:gd name="connsiteY44" fmla="*/ 2208931 h 6858000"/>
              <a:gd name="connsiteX45" fmla="*/ 5822979 w 6244272"/>
              <a:gd name="connsiteY45" fmla="*/ 1892353 h 6858000"/>
              <a:gd name="connsiteX46" fmla="*/ 5753200 w 6244272"/>
              <a:gd name="connsiteY46" fmla="*/ 1974165 h 6858000"/>
              <a:gd name="connsiteX47" fmla="*/ 5363601 w 6244272"/>
              <a:gd name="connsiteY47" fmla="*/ 2191146 h 6858000"/>
              <a:gd name="connsiteX48" fmla="*/ 5253118 w 6244272"/>
              <a:gd name="connsiteY48" fmla="*/ 2326314 h 6858000"/>
              <a:gd name="connsiteX49" fmla="*/ 5136819 w 6244272"/>
              <a:gd name="connsiteY49" fmla="*/ 2401012 h 6858000"/>
              <a:gd name="connsiteX50" fmla="*/ 4974002 w 6244272"/>
              <a:gd name="connsiteY50" fmla="*/ 2401012 h 6858000"/>
              <a:gd name="connsiteX51" fmla="*/ 4857704 w 6244272"/>
              <a:gd name="connsiteY51" fmla="*/ 2518395 h 6858000"/>
              <a:gd name="connsiteX52" fmla="*/ 4976910 w 6244272"/>
              <a:gd name="connsiteY52" fmla="*/ 2543294 h 6858000"/>
              <a:gd name="connsiteX53" fmla="*/ 5116467 w 6244272"/>
              <a:gd name="connsiteY53" fmla="*/ 2525509 h 6858000"/>
              <a:gd name="connsiteX54" fmla="*/ 5273470 w 6244272"/>
              <a:gd name="connsiteY54" fmla="*/ 2564636 h 6858000"/>
              <a:gd name="connsiteX55" fmla="*/ 5418843 w 6244272"/>
              <a:gd name="connsiteY55" fmla="*/ 2532623 h 6858000"/>
              <a:gd name="connsiteX56" fmla="*/ 5593290 w 6244272"/>
              <a:gd name="connsiteY56" fmla="*/ 2553965 h 6858000"/>
              <a:gd name="connsiteX57" fmla="*/ 5648532 w 6244272"/>
              <a:gd name="connsiteY57" fmla="*/ 2692689 h 6858000"/>
              <a:gd name="connsiteX58" fmla="*/ 5665976 w 6244272"/>
              <a:gd name="connsiteY58" fmla="*/ 2703362 h 6858000"/>
              <a:gd name="connsiteX59" fmla="*/ 5988704 w 6244272"/>
              <a:gd name="connsiteY59" fmla="*/ 2923898 h 6858000"/>
              <a:gd name="connsiteX60" fmla="*/ 6078835 w 6244272"/>
              <a:gd name="connsiteY60" fmla="*/ 2941684 h 6858000"/>
              <a:gd name="connsiteX61" fmla="*/ 5546771 w 6244272"/>
              <a:gd name="connsiteY61" fmla="*/ 3329402 h 6858000"/>
              <a:gd name="connsiteX62" fmla="*/ 5904388 w 6244272"/>
              <a:gd name="connsiteY62" fmla="*/ 3229805 h 6858000"/>
              <a:gd name="connsiteX63" fmla="*/ 5953814 w 6244272"/>
              <a:gd name="connsiteY63" fmla="*/ 3393429 h 6858000"/>
              <a:gd name="connsiteX64" fmla="*/ 5785182 w 6244272"/>
              <a:gd name="connsiteY64" fmla="*/ 3539269 h 6858000"/>
              <a:gd name="connsiteX65" fmla="*/ 5724125 w 6244272"/>
              <a:gd name="connsiteY65" fmla="*/ 3827390 h 6858000"/>
              <a:gd name="connsiteX66" fmla="*/ 5753200 w 6244272"/>
              <a:gd name="connsiteY66" fmla="*/ 4090612 h 6858000"/>
              <a:gd name="connsiteX67" fmla="*/ 5825886 w 6244272"/>
              <a:gd name="connsiteY67" fmla="*/ 4172424 h 6858000"/>
              <a:gd name="connsiteX68" fmla="*/ 5930554 w 6244272"/>
              <a:gd name="connsiteY68" fmla="*/ 4321821 h 6858000"/>
              <a:gd name="connsiteX69" fmla="*/ 5994519 w 6244272"/>
              <a:gd name="connsiteY69" fmla="*/ 4414305 h 6858000"/>
              <a:gd name="connsiteX70" fmla="*/ 6218393 w 6244272"/>
              <a:gd name="connsiteY70" fmla="*/ 4378734 h 6858000"/>
              <a:gd name="connsiteX71" fmla="*/ 5918925 w 6244272"/>
              <a:gd name="connsiteY71" fmla="*/ 4613499 h 6858000"/>
              <a:gd name="connsiteX72" fmla="*/ 6160243 w 6244272"/>
              <a:gd name="connsiteY72" fmla="*/ 4585042 h 6858000"/>
              <a:gd name="connsiteX73" fmla="*/ 6238745 w 6244272"/>
              <a:gd name="connsiteY73" fmla="*/ 4602828 h 6858000"/>
              <a:gd name="connsiteX74" fmla="*/ 6195133 w 6244272"/>
              <a:gd name="connsiteY74" fmla="*/ 4677526 h 6858000"/>
              <a:gd name="connsiteX75" fmla="*/ 6017778 w 6244272"/>
              <a:gd name="connsiteY75" fmla="*/ 4805580 h 6858000"/>
              <a:gd name="connsiteX76" fmla="*/ 5651439 w 6244272"/>
              <a:gd name="connsiteY76" fmla="*/ 5154171 h 6858000"/>
              <a:gd name="connsiteX77" fmla="*/ 6006149 w 6244272"/>
              <a:gd name="connsiteY77" fmla="*/ 4994104 h 6858000"/>
              <a:gd name="connsiteX78" fmla="*/ 5633994 w 6244272"/>
              <a:gd name="connsiteY78" fmla="*/ 5353367 h 6858000"/>
              <a:gd name="connsiteX79" fmla="*/ 5552586 w 6244272"/>
              <a:gd name="connsiteY79" fmla="*/ 5474306 h 6858000"/>
              <a:gd name="connsiteX80" fmla="*/ 5383953 w 6244272"/>
              <a:gd name="connsiteY80" fmla="*/ 5769542 h 6858000"/>
              <a:gd name="connsiteX81" fmla="*/ 5392675 w 6244272"/>
              <a:gd name="connsiteY81" fmla="*/ 5801555 h 6858000"/>
              <a:gd name="connsiteX82" fmla="*/ 5584568 w 6244272"/>
              <a:gd name="connsiteY82" fmla="*/ 5755314 h 6858000"/>
              <a:gd name="connsiteX83" fmla="*/ 5334526 w 6244272"/>
              <a:gd name="connsiteY83" fmla="*/ 6004307 h 6858000"/>
              <a:gd name="connsiteX84" fmla="*/ 5075763 w 6244272"/>
              <a:gd name="connsiteY84" fmla="*/ 6196388 h 6858000"/>
              <a:gd name="connsiteX85" fmla="*/ 5258933 w 6244272"/>
              <a:gd name="connsiteY85" fmla="*/ 6167932 h 6858000"/>
              <a:gd name="connsiteX86" fmla="*/ 5511881 w 6244272"/>
              <a:gd name="connsiteY86" fmla="*/ 6057663 h 6858000"/>
              <a:gd name="connsiteX87" fmla="*/ 5599105 w 6244272"/>
              <a:gd name="connsiteY87" fmla="*/ 6100347 h 6858000"/>
              <a:gd name="connsiteX88" fmla="*/ 5360693 w 6244272"/>
              <a:gd name="connsiteY88" fmla="*/ 6281757 h 6858000"/>
              <a:gd name="connsiteX89" fmla="*/ 5224043 w 6244272"/>
              <a:gd name="connsiteY89" fmla="*/ 6367127 h 6858000"/>
              <a:gd name="connsiteX90" fmla="*/ 5168801 w 6244272"/>
              <a:gd name="connsiteY90" fmla="*/ 6431153 h 6858000"/>
              <a:gd name="connsiteX91" fmla="*/ 5011799 w 6244272"/>
              <a:gd name="connsiteY91" fmla="*/ 6658805 h 6858000"/>
              <a:gd name="connsiteX92" fmla="*/ 4651275 w 6244272"/>
              <a:gd name="connsiteY92" fmla="*/ 6858000 h 6858000"/>
              <a:gd name="connsiteX93" fmla="*/ 1823619 w 6244272"/>
              <a:gd name="connsiteY93" fmla="*/ 6858000 h 6858000"/>
              <a:gd name="connsiteX94" fmla="*/ 947849 w 6244272"/>
              <a:gd name="connsiteY94" fmla="*/ 6858000 h 6858000"/>
              <a:gd name="connsiteX95" fmla="*/ 732568 w 6244272"/>
              <a:gd name="connsiteY95" fmla="*/ 6858000 h 6858000"/>
              <a:gd name="connsiteX96" fmla="*/ 0 w 6244272"/>
              <a:gd name="connsiteY9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244272" h="6858000">
                <a:moveTo>
                  <a:pt x="0" y="0"/>
                </a:moveTo>
                <a:lnTo>
                  <a:pt x="732568" y="0"/>
                </a:lnTo>
                <a:lnTo>
                  <a:pt x="947849" y="0"/>
                </a:lnTo>
                <a:lnTo>
                  <a:pt x="1823619" y="0"/>
                </a:lnTo>
                <a:lnTo>
                  <a:pt x="5235673" y="0"/>
                </a:lnTo>
                <a:cubicBezTo>
                  <a:pt x="5133912" y="35571"/>
                  <a:pt x="5035058" y="78255"/>
                  <a:pt x="4933297" y="110269"/>
                </a:cubicBezTo>
                <a:cubicBezTo>
                  <a:pt x="4947835" y="145839"/>
                  <a:pt x="4962372" y="138725"/>
                  <a:pt x="4976910" y="135168"/>
                </a:cubicBezTo>
                <a:cubicBezTo>
                  <a:pt x="5064133" y="120941"/>
                  <a:pt x="5154264" y="110269"/>
                  <a:pt x="5238580" y="71141"/>
                </a:cubicBezTo>
                <a:cubicBezTo>
                  <a:pt x="5258933" y="64027"/>
                  <a:pt x="5282192" y="64027"/>
                  <a:pt x="5290914" y="88927"/>
                </a:cubicBezTo>
                <a:cubicBezTo>
                  <a:pt x="5305452" y="124497"/>
                  <a:pt x="5285100" y="145839"/>
                  <a:pt x="5264747" y="163625"/>
                </a:cubicBezTo>
                <a:cubicBezTo>
                  <a:pt x="5229858" y="195638"/>
                  <a:pt x="5189154" y="188525"/>
                  <a:pt x="5151357" y="192082"/>
                </a:cubicBezTo>
                <a:cubicBezTo>
                  <a:pt x="5046689" y="209867"/>
                  <a:pt x="4997261" y="259665"/>
                  <a:pt x="4974002" y="373491"/>
                </a:cubicBezTo>
                <a:cubicBezTo>
                  <a:pt x="5064133" y="327250"/>
                  <a:pt x="5154264" y="384162"/>
                  <a:pt x="5241488" y="352148"/>
                </a:cubicBezTo>
                <a:cubicBezTo>
                  <a:pt x="5264747" y="345034"/>
                  <a:pt x="5299637" y="355706"/>
                  <a:pt x="5288007" y="394834"/>
                </a:cubicBezTo>
                <a:cubicBezTo>
                  <a:pt x="5276378" y="430405"/>
                  <a:pt x="5238580" y="458860"/>
                  <a:pt x="5305452" y="451747"/>
                </a:cubicBezTo>
                <a:cubicBezTo>
                  <a:pt x="5354879" y="448189"/>
                  <a:pt x="5369416" y="405504"/>
                  <a:pt x="5383953" y="359262"/>
                </a:cubicBezTo>
                <a:cubicBezTo>
                  <a:pt x="5395583" y="334364"/>
                  <a:pt x="5427565" y="320135"/>
                  <a:pt x="5450825" y="334364"/>
                </a:cubicBezTo>
                <a:cubicBezTo>
                  <a:pt x="5479899" y="348592"/>
                  <a:pt x="5471177" y="387720"/>
                  <a:pt x="5471177" y="416176"/>
                </a:cubicBezTo>
                <a:cubicBezTo>
                  <a:pt x="5474085" y="469532"/>
                  <a:pt x="5450825" y="494431"/>
                  <a:pt x="5410121" y="505101"/>
                </a:cubicBezTo>
                <a:cubicBezTo>
                  <a:pt x="5360693" y="519330"/>
                  <a:pt x="5311267" y="537116"/>
                  <a:pt x="5247303" y="558458"/>
                </a:cubicBezTo>
                <a:cubicBezTo>
                  <a:pt x="5317082" y="594028"/>
                  <a:pt x="5369416" y="586915"/>
                  <a:pt x="5421750" y="558458"/>
                </a:cubicBezTo>
                <a:cubicBezTo>
                  <a:pt x="5485714" y="526444"/>
                  <a:pt x="5570030" y="483759"/>
                  <a:pt x="5622364" y="522887"/>
                </a:cubicBezTo>
                <a:cubicBezTo>
                  <a:pt x="5700865" y="579800"/>
                  <a:pt x="5764829" y="544229"/>
                  <a:pt x="5834608" y="533558"/>
                </a:cubicBezTo>
                <a:cubicBezTo>
                  <a:pt x="5979982" y="512216"/>
                  <a:pt x="5889850" y="480203"/>
                  <a:pt x="6035223" y="462417"/>
                </a:cubicBezTo>
                <a:cubicBezTo>
                  <a:pt x="6093372" y="455303"/>
                  <a:pt x="6154429" y="426847"/>
                  <a:pt x="6238745" y="465975"/>
                </a:cubicBezTo>
                <a:cubicBezTo>
                  <a:pt x="5857868" y="672284"/>
                  <a:pt x="5677606" y="658055"/>
                  <a:pt x="5337434" y="910606"/>
                </a:cubicBezTo>
                <a:cubicBezTo>
                  <a:pt x="5351971" y="935506"/>
                  <a:pt x="5366508" y="924835"/>
                  <a:pt x="5381046" y="921277"/>
                </a:cubicBezTo>
                <a:cubicBezTo>
                  <a:pt x="5404305" y="917720"/>
                  <a:pt x="5433380" y="903491"/>
                  <a:pt x="5439195" y="949734"/>
                </a:cubicBezTo>
                <a:cubicBezTo>
                  <a:pt x="5442103" y="985305"/>
                  <a:pt x="5424657" y="1003089"/>
                  <a:pt x="5395583" y="1006647"/>
                </a:cubicBezTo>
                <a:cubicBezTo>
                  <a:pt x="5311267" y="1020875"/>
                  <a:pt x="5235673" y="1070674"/>
                  <a:pt x="5160079" y="1113358"/>
                </a:cubicBezTo>
                <a:cubicBezTo>
                  <a:pt x="5125190" y="1131144"/>
                  <a:pt x="5087393" y="1156043"/>
                  <a:pt x="5101930" y="1220069"/>
                </a:cubicBezTo>
                <a:cubicBezTo>
                  <a:pt x="5131004" y="1237855"/>
                  <a:pt x="5151357" y="1212955"/>
                  <a:pt x="5174617" y="1209399"/>
                </a:cubicBezTo>
                <a:cubicBezTo>
                  <a:pt x="5197876" y="1205842"/>
                  <a:pt x="5253118" y="1220069"/>
                  <a:pt x="5238580" y="1230741"/>
                </a:cubicBezTo>
                <a:cubicBezTo>
                  <a:pt x="5171709" y="1269868"/>
                  <a:pt x="5293822" y="1365909"/>
                  <a:pt x="5212414" y="1365909"/>
                </a:cubicBezTo>
                <a:cubicBezTo>
                  <a:pt x="5078671" y="1365909"/>
                  <a:pt x="5005984" y="1536647"/>
                  <a:pt x="4878056" y="1540204"/>
                </a:cubicBezTo>
                <a:cubicBezTo>
                  <a:pt x="4857704" y="1540204"/>
                  <a:pt x="4848982" y="1572219"/>
                  <a:pt x="4848982" y="1597117"/>
                </a:cubicBezTo>
                <a:cubicBezTo>
                  <a:pt x="4848982" y="1629132"/>
                  <a:pt x="4869333" y="1632688"/>
                  <a:pt x="4889686" y="1636245"/>
                </a:cubicBezTo>
                <a:cubicBezTo>
                  <a:pt x="4921668" y="1639802"/>
                  <a:pt x="4956557" y="1597117"/>
                  <a:pt x="4997261" y="1657587"/>
                </a:cubicBezTo>
                <a:cubicBezTo>
                  <a:pt x="4921668" y="1693158"/>
                  <a:pt x="4843167" y="1728729"/>
                  <a:pt x="4846074" y="1849668"/>
                </a:cubicBezTo>
                <a:cubicBezTo>
                  <a:pt x="4846074" y="1881683"/>
                  <a:pt x="4814092" y="1895910"/>
                  <a:pt x="4790832" y="1903025"/>
                </a:cubicBezTo>
                <a:cubicBezTo>
                  <a:pt x="4750128" y="1917252"/>
                  <a:pt x="4718146" y="1938595"/>
                  <a:pt x="4694886" y="1984836"/>
                </a:cubicBezTo>
                <a:cubicBezTo>
                  <a:pt x="4694886" y="1995507"/>
                  <a:pt x="4694886" y="2002622"/>
                  <a:pt x="4694886" y="2013292"/>
                </a:cubicBezTo>
                <a:cubicBezTo>
                  <a:pt x="4700701" y="2123562"/>
                  <a:pt x="4758850" y="2120004"/>
                  <a:pt x="4822814" y="2102219"/>
                </a:cubicBezTo>
                <a:cubicBezTo>
                  <a:pt x="4898408" y="2080877"/>
                  <a:pt x="4974002" y="2038192"/>
                  <a:pt x="5055411" y="2077320"/>
                </a:cubicBezTo>
                <a:cubicBezTo>
                  <a:pt x="4942020" y="2130676"/>
                  <a:pt x="4817000" y="2134233"/>
                  <a:pt x="4712331" y="2208931"/>
                </a:cubicBezTo>
                <a:cubicBezTo>
                  <a:pt x="5101930" y="2223159"/>
                  <a:pt x="5445010" y="1984836"/>
                  <a:pt x="5822979" y="1892353"/>
                </a:cubicBezTo>
                <a:cubicBezTo>
                  <a:pt x="5811349" y="1952823"/>
                  <a:pt x="5779367" y="1967051"/>
                  <a:pt x="5753200" y="1974165"/>
                </a:cubicBezTo>
                <a:cubicBezTo>
                  <a:pt x="5613642" y="2020407"/>
                  <a:pt x="5491529" y="2112891"/>
                  <a:pt x="5363601" y="2191146"/>
                </a:cubicBezTo>
                <a:cubicBezTo>
                  <a:pt x="5311267" y="2223159"/>
                  <a:pt x="5273470" y="2258731"/>
                  <a:pt x="5253118" y="2326314"/>
                </a:cubicBezTo>
                <a:cubicBezTo>
                  <a:pt x="5235673" y="2390340"/>
                  <a:pt x="5200783" y="2418796"/>
                  <a:pt x="5136819" y="2401012"/>
                </a:cubicBezTo>
                <a:cubicBezTo>
                  <a:pt x="5084485" y="2386784"/>
                  <a:pt x="5029243" y="2393898"/>
                  <a:pt x="4974002" y="2401012"/>
                </a:cubicBezTo>
                <a:cubicBezTo>
                  <a:pt x="4912946" y="2408126"/>
                  <a:pt x="4843167" y="2479267"/>
                  <a:pt x="4857704" y="2518395"/>
                </a:cubicBezTo>
                <a:cubicBezTo>
                  <a:pt x="4886778" y="2582422"/>
                  <a:pt x="4936205" y="2550408"/>
                  <a:pt x="4976910" y="2543294"/>
                </a:cubicBezTo>
                <a:cubicBezTo>
                  <a:pt x="5026336" y="2536181"/>
                  <a:pt x="5116467" y="2518395"/>
                  <a:pt x="5116467" y="2525509"/>
                </a:cubicBezTo>
                <a:cubicBezTo>
                  <a:pt x="5148450" y="2685576"/>
                  <a:pt x="5221136" y="2564636"/>
                  <a:pt x="5273470" y="2564636"/>
                </a:cubicBezTo>
                <a:cubicBezTo>
                  <a:pt x="5322897" y="2564636"/>
                  <a:pt x="5372323" y="2546851"/>
                  <a:pt x="5418843" y="2532623"/>
                </a:cubicBezTo>
                <a:cubicBezTo>
                  <a:pt x="5479899" y="2514837"/>
                  <a:pt x="5535140" y="2546851"/>
                  <a:pt x="5593290" y="2553965"/>
                </a:cubicBezTo>
                <a:cubicBezTo>
                  <a:pt x="5645624" y="2561080"/>
                  <a:pt x="5616550" y="2653563"/>
                  <a:pt x="5648532" y="2692689"/>
                </a:cubicBezTo>
                <a:cubicBezTo>
                  <a:pt x="5654346" y="2703362"/>
                  <a:pt x="5660161" y="2703362"/>
                  <a:pt x="5665976" y="2703362"/>
                </a:cubicBezTo>
                <a:cubicBezTo>
                  <a:pt x="5683421" y="2980812"/>
                  <a:pt x="5988704" y="2913227"/>
                  <a:pt x="5988704" y="2923898"/>
                </a:cubicBezTo>
                <a:cubicBezTo>
                  <a:pt x="6014871" y="2941684"/>
                  <a:pt x="6046853" y="2899000"/>
                  <a:pt x="6078835" y="2941684"/>
                </a:cubicBezTo>
                <a:cubicBezTo>
                  <a:pt x="5942185" y="3137322"/>
                  <a:pt x="5732847" y="3183563"/>
                  <a:pt x="5546771" y="3329402"/>
                </a:cubicBezTo>
                <a:cubicBezTo>
                  <a:pt x="5700865" y="3379202"/>
                  <a:pt x="5790997" y="3208463"/>
                  <a:pt x="5904388" y="3229805"/>
                </a:cubicBezTo>
                <a:cubicBezTo>
                  <a:pt x="5959629" y="3283162"/>
                  <a:pt x="5793904" y="3368530"/>
                  <a:pt x="5953814" y="3393429"/>
                </a:cubicBezTo>
                <a:cubicBezTo>
                  <a:pt x="5884036" y="3439672"/>
                  <a:pt x="5834608" y="3485914"/>
                  <a:pt x="5785182" y="3539269"/>
                </a:cubicBezTo>
                <a:cubicBezTo>
                  <a:pt x="5700865" y="3635309"/>
                  <a:pt x="5683421" y="3699337"/>
                  <a:pt x="5724125" y="3827390"/>
                </a:cubicBezTo>
                <a:cubicBezTo>
                  <a:pt x="5750293" y="3912759"/>
                  <a:pt x="5788089" y="3991015"/>
                  <a:pt x="5753200" y="4090612"/>
                </a:cubicBezTo>
                <a:cubicBezTo>
                  <a:pt x="5729940" y="4158196"/>
                  <a:pt x="5738663" y="4204438"/>
                  <a:pt x="5825886" y="4172424"/>
                </a:cubicBezTo>
                <a:cubicBezTo>
                  <a:pt x="5918925" y="4140411"/>
                  <a:pt x="5953814" y="4200882"/>
                  <a:pt x="5930554" y="4321821"/>
                </a:cubicBezTo>
                <a:cubicBezTo>
                  <a:pt x="5916018" y="4400076"/>
                  <a:pt x="5930554" y="4424975"/>
                  <a:pt x="5994519" y="4414305"/>
                </a:cubicBezTo>
                <a:cubicBezTo>
                  <a:pt x="6064297" y="4403633"/>
                  <a:pt x="6131169" y="4353835"/>
                  <a:pt x="6218393" y="4378734"/>
                </a:cubicBezTo>
                <a:cubicBezTo>
                  <a:pt x="6148614" y="4521016"/>
                  <a:pt x="6000333" y="4478331"/>
                  <a:pt x="5918925" y="4613499"/>
                </a:cubicBezTo>
                <a:cubicBezTo>
                  <a:pt x="6014871" y="4613499"/>
                  <a:pt x="6090465" y="4613499"/>
                  <a:pt x="6160243" y="4585042"/>
                </a:cubicBezTo>
                <a:cubicBezTo>
                  <a:pt x="6189318" y="4574373"/>
                  <a:pt x="6221300" y="4560144"/>
                  <a:pt x="6238745" y="4602828"/>
                </a:cubicBezTo>
                <a:cubicBezTo>
                  <a:pt x="6259098" y="4652628"/>
                  <a:pt x="6218393" y="4670412"/>
                  <a:pt x="6195133" y="4677526"/>
                </a:cubicBezTo>
                <a:cubicBezTo>
                  <a:pt x="6128261" y="4702425"/>
                  <a:pt x="6075928" y="4759339"/>
                  <a:pt x="6017778" y="4805580"/>
                </a:cubicBezTo>
                <a:cubicBezTo>
                  <a:pt x="5892758" y="4905177"/>
                  <a:pt x="5756107" y="4990547"/>
                  <a:pt x="5651439" y="5154171"/>
                </a:cubicBezTo>
                <a:cubicBezTo>
                  <a:pt x="5782275" y="5111487"/>
                  <a:pt x="5881128" y="5011889"/>
                  <a:pt x="6006149" y="4994104"/>
                </a:cubicBezTo>
                <a:cubicBezTo>
                  <a:pt x="5898572" y="5143500"/>
                  <a:pt x="5761922" y="5243097"/>
                  <a:pt x="5633994" y="5353367"/>
                </a:cubicBezTo>
                <a:cubicBezTo>
                  <a:pt x="5596197" y="5385379"/>
                  <a:pt x="5558400" y="5406721"/>
                  <a:pt x="5552586" y="5474306"/>
                </a:cubicBezTo>
                <a:cubicBezTo>
                  <a:pt x="5535140" y="5605917"/>
                  <a:pt x="5488622" y="5712629"/>
                  <a:pt x="5383953" y="5769542"/>
                </a:cubicBezTo>
                <a:cubicBezTo>
                  <a:pt x="5383953" y="5769542"/>
                  <a:pt x="5389768" y="5790884"/>
                  <a:pt x="5392675" y="5801555"/>
                </a:cubicBezTo>
                <a:cubicBezTo>
                  <a:pt x="5456640" y="5805112"/>
                  <a:pt x="5506066" y="5726858"/>
                  <a:pt x="5584568" y="5755314"/>
                </a:cubicBezTo>
                <a:cubicBezTo>
                  <a:pt x="5506066" y="5862025"/>
                  <a:pt x="5442103" y="5954508"/>
                  <a:pt x="5334526" y="6004307"/>
                </a:cubicBezTo>
                <a:cubicBezTo>
                  <a:pt x="5247303" y="6043434"/>
                  <a:pt x="5139727" y="6068335"/>
                  <a:pt x="5075763" y="6196388"/>
                </a:cubicBezTo>
                <a:cubicBezTo>
                  <a:pt x="5148450" y="6221287"/>
                  <a:pt x="5203691" y="6189274"/>
                  <a:pt x="5258933" y="6167932"/>
                </a:cubicBezTo>
                <a:cubicBezTo>
                  <a:pt x="5343249" y="6132361"/>
                  <a:pt x="5427565" y="6093234"/>
                  <a:pt x="5511881" y="6057663"/>
                </a:cubicBezTo>
                <a:cubicBezTo>
                  <a:pt x="5543864" y="6043434"/>
                  <a:pt x="5578753" y="6036320"/>
                  <a:pt x="5599105" y="6100347"/>
                </a:cubicBezTo>
                <a:cubicBezTo>
                  <a:pt x="5491529" y="6114575"/>
                  <a:pt x="5427565" y="6199945"/>
                  <a:pt x="5360693" y="6281757"/>
                </a:cubicBezTo>
                <a:cubicBezTo>
                  <a:pt x="5322897" y="6327999"/>
                  <a:pt x="5290914" y="6388469"/>
                  <a:pt x="5224043" y="6367127"/>
                </a:cubicBezTo>
                <a:cubicBezTo>
                  <a:pt x="5189154" y="6356456"/>
                  <a:pt x="5165894" y="6388469"/>
                  <a:pt x="5168801" y="6431153"/>
                </a:cubicBezTo>
                <a:cubicBezTo>
                  <a:pt x="5183339" y="6580550"/>
                  <a:pt x="5099022" y="6630349"/>
                  <a:pt x="5011799" y="6658805"/>
                </a:cubicBezTo>
                <a:cubicBezTo>
                  <a:pt x="4883871" y="6701489"/>
                  <a:pt x="4770480" y="6786859"/>
                  <a:pt x="4651275" y="6858000"/>
                </a:cubicBezTo>
                <a:lnTo>
                  <a:pt x="1823619" y="6858000"/>
                </a:lnTo>
                <a:lnTo>
                  <a:pt x="947849" y="6858000"/>
                </a:lnTo>
                <a:lnTo>
                  <a:pt x="732568"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9EB030A-98F9-0446-FED7-759A89E5575D}"/>
              </a:ext>
            </a:extLst>
          </p:cNvPr>
          <p:cNvSpPr>
            <a:spLocks noGrp="1"/>
          </p:cNvSpPr>
          <p:nvPr>
            <p:ph type="title"/>
          </p:nvPr>
        </p:nvSpPr>
        <p:spPr>
          <a:xfrm>
            <a:off x="643467" y="609600"/>
            <a:ext cx="4591005" cy="3877197"/>
          </a:xfrm>
        </p:spPr>
        <p:txBody>
          <a:bodyPr vert="horz" lIns="91440" tIns="45720" rIns="91440" bIns="45720" rtlCol="0" anchor="b">
            <a:normAutofit/>
          </a:bodyPr>
          <a:lstStyle/>
          <a:p>
            <a:r>
              <a:rPr lang="et-EE" b="1" dirty="0">
                <a:solidFill>
                  <a:srgbClr val="002060"/>
                </a:solidFill>
                <a:latin typeface="Abadi" panose="020B0604020104020204" pitchFamily="34" charset="0"/>
              </a:rPr>
              <a:t>Kummal pildil valitseb sooline võrdõiguslikkus?</a:t>
            </a:r>
            <a:endParaRPr lang="en-US" b="1" kern="1200" dirty="0">
              <a:solidFill>
                <a:srgbClr val="002060"/>
              </a:solidFill>
              <a:latin typeface="Abadi" panose="020B0604020104020204" pitchFamily="34" charset="0"/>
            </a:endParaRPr>
          </a:p>
        </p:txBody>
      </p:sp>
    </p:spTree>
    <p:extLst>
      <p:ext uri="{BB962C8B-B14F-4D97-AF65-F5344CB8AC3E}">
        <p14:creationId xmlns:p14="http://schemas.microsoft.com/office/powerpoint/2010/main" val="671393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A9A42-4A91-38EF-F4B4-8DA73F0D8680}"/>
              </a:ext>
            </a:extLst>
          </p:cNvPr>
          <p:cNvSpPr>
            <a:spLocks noGrp="1"/>
          </p:cNvSpPr>
          <p:nvPr>
            <p:ph type="title"/>
          </p:nvPr>
        </p:nvSpPr>
        <p:spPr>
          <a:xfrm>
            <a:off x="1029393" y="606829"/>
            <a:ext cx="10515600" cy="1325563"/>
          </a:xfrm>
        </p:spPr>
        <p:txBody>
          <a:bodyPr/>
          <a:lstStyle/>
          <a:p>
            <a:r>
              <a:rPr lang="et-EE" b="1" dirty="0"/>
              <a:t>Nagu oli ..</a:t>
            </a:r>
          </a:p>
        </p:txBody>
      </p:sp>
      <p:pic>
        <p:nvPicPr>
          <p:cNvPr id="5" name="Picture 4">
            <a:extLst>
              <a:ext uri="{FF2B5EF4-FFF2-40B4-BE49-F238E27FC236}">
                <a16:creationId xmlns:a16="http://schemas.microsoft.com/office/drawing/2014/main" id="{92401ED9-CBFD-3321-E8B4-E92F325ED381}"/>
              </a:ext>
            </a:extLst>
          </p:cNvPr>
          <p:cNvPicPr>
            <a:picLocks noChangeAspect="1"/>
          </p:cNvPicPr>
          <p:nvPr/>
        </p:nvPicPr>
        <p:blipFill>
          <a:blip r:embed="rId2"/>
          <a:stretch>
            <a:fillRect/>
          </a:stretch>
        </p:blipFill>
        <p:spPr>
          <a:xfrm>
            <a:off x="2208179" y="1844842"/>
            <a:ext cx="6474950" cy="4051069"/>
          </a:xfrm>
          <a:prstGeom prst="rect">
            <a:avLst/>
          </a:prstGeom>
        </p:spPr>
      </p:pic>
      <p:sp>
        <p:nvSpPr>
          <p:cNvPr id="6" name="TextBox 5">
            <a:extLst>
              <a:ext uri="{FF2B5EF4-FFF2-40B4-BE49-F238E27FC236}">
                <a16:creationId xmlns:a16="http://schemas.microsoft.com/office/drawing/2014/main" id="{0DFEB1FD-8A81-D90B-9B6B-DF5F4DBDC0EF}"/>
              </a:ext>
            </a:extLst>
          </p:cNvPr>
          <p:cNvSpPr txBox="1"/>
          <p:nvPr/>
        </p:nvSpPr>
        <p:spPr>
          <a:xfrm>
            <a:off x="824723" y="6251171"/>
            <a:ext cx="9336882" cy="507831"/>
          </a:xfrm>
          <a:prstGeom prst="rect">
            <a:avLst/>
          </a:prstGeom>
          <a:noFill/>
        </p:spPr>
        <p:txBody>
          <a:bodyPr wrap="square" rtlCol="0">
            <a:spAutoFit/>
          </a:bodyPr>
          <a:lstStyle/>
          <a:p>
            <a:r>
              <a:rPr lang="et-EE" sz="900" dirty="0">
                <a:latin typeface="Abadi" panose="020B0604020104020204" pitchFamily="34" charset="0"/>
                <a:hlinkClick r:id="rId3"/>
              </a:rPr>
              <a:t>https://voruvald.ee/documents/17893463/41813718/Jaanuarikuu+teataja+2025+%E2%80%93%20koopia.pdf/eea00fe1-b932-4205-a7fe-46d0aabe0c00</a:t>
            </a:r>
            <a:endParaRPr lang="et-EE" sz="900" dirty="0">
              <a:latin typeface="Abadi" panose="020B0604020104020204" pitchFamily="34" charset="0"/>
            </a:endParaRPr>
          </a:p>
          <a:p>
            <a:endParaRPr lang="et-EE" dirty="0">
              <a:latin typeface="Abadi" panose="020B0604020104020204" pitchFamily="34" charset="0"/>
            </a:endParaRPr>
          </a:p>
        </p:txBody>
      </p:sp>
    </p:spTree>
    <p:extLst>
      <p:ext uri="{BB962C8B-B14F-4D97-AF65-F5344CB8AC3E}">
        <p14:creationId xmlns:p14="http://schemas.microsoft.com/office/powerpoint/2010/main" val="3148530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80F7D-F1C1-D368-0061-887ABCA175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58A5C1-314A-E265-9D9F-38689AD5FC2D}"/>
              </a:ext>
            </a:extLst>
          </p:cNvPr>
          <p:cNvSpPr>
            <a:spLocks noGrp="1"/>
          </p:cNvSpPr>
          <p:nvPr>
            <p:ph type="title"/>
          </p:nvPr>
        </p:nvSpPr>
        <p:spPr/>
        <p:txBody>
          <a:bodyPr/>
          <a:lstStyle/>
          <a:p>
            <a:r>
              <a:rPr lang="et-EE" b="1" dirty="0">
                <a:latin typeface="Abadi" panose="020B0604020104020204" pitchFamily="34" charset="0"/>
              </a:rPr>
              <a:t>Sooline võrdõiguslikkus / sooline võrdsus</a:t>
            </a:r>
          </a:p>
        </p:txBody>
      </p:sp>
      <p:sp>
        <p:nvSpPr>
          <p:cNvPr id="3" name="TextBox 2">
            <a:extLst>
              <a:ext uri="{FF2B5EF4-FFF2-40B4-BE49-F238E27FC236}">
                <a16:creationId xmlns:a16="http://schemas.microsoft.com/office/drawing/2014/main" id="{3B542AFC-5979-57E7-9485-603A1DA06A33}"/>
              </a:ext>
            </a:extLst>
          </p:cNvPr>
          <p:cNvSpPr txBox="1"/>
          <p:nvPr/>
        </p:nvSpPr>
        <p:spPr>
          <a:xfrm>
            <a:off x="838200" y="1602197"/>
            <a:ext cx="10515600" cy="6294031"/>
          </a:xfrm>
          <a:prstGeom prst="rect">
            <a:avLst/>
          </a:prstGeom>
          <a:noFill/>
        </p:spPr>
        <p:txBody>
          <a:bodyPr wrap="square" rtlCol="0">
            <a:spAutoFit/>
          </a:bodyPr>
          <a:lstStyle/>
          <a:p>
            <a:r>
              <a:rPr lang="et-EE" sz="3200" b="1" dirty="0">
                <a:latin typeface="Abadi" panose="020B0604020104020204" pitchFamily="34" charset="0"/>
              </a:rPr>
              <a:t>Sooline võrdsus olukord, </a:t>
            </a:r>
            <a:r>
              <a:rPr lang="et-EE" sz="3200" dirty="0">
                <a:latin typeface="Abadi" panose="020B0604020104020204" pitchFamily="34" charset="0"/>
              </a:rPr>
              <a:t>kus naistel ja meestel on </a:t>
            </a:r>
            <a:r>
              <a:rPr lang="et-EE" sz="3200" b="1" dirty="0">
                <a:latin typeface="Abadi" panose="020B0604020104020204" pitchFamily="34" charset="0"/>
              </a:rPr>
              <a:t>võrdne juurdepääs </a:t>
            </a:r>
          </a:p>
          <a:p>
            <a:endParaRPr lang="et-EE" sz="1000" b="1" dirty="0">
              <a:latin typeface="Abadi" panose="020B0604020104020204" pitchFamily="34" charset="0"/>
            </a:endParaRPr>
          </a:p>
          <a:p>
            <a:pPr marL="457200" indent="-457200">
              <a:buFont typeface="Wingdings" panose="05000000000000000000" pitchFamily="2" charset="2"/>
              <a:buChar char="q"/>
            </a:pPr>
            <a:r>
              <a:rPr lang="et-EE" sz="4400" b="1" dirty="0">
                <a:latin typeface="Abadi" panose="020B0604020104020204" pitchFamily="34" charset="0"/>
              </a:rPr>
              <a:t> ressurssidele </a:t>
            </a:r>
          </a:p>
          <a:p>
            <a:pPr marL="457200" indent="-457200">
              <a:buFont typeface="Wingdings" panose="05000000000000000000" pitchFamily="2" charset="2"/>
              <a:buChar char="q"/>
            </a:pPr>
            <a:r>
              <a:rPr lang="et-EE" sz="4400" b="1" dirty="0">
                <a:latin typeface="Abadi" panose="020B0604020104020204" pitchFamily="34" charset="0"/>
              </a:rPr>
              <a:t> võimalustele</a:t>
            </a:r>
          </a:p>
          <a:p>
            <a:pPr marL="457200" indent="-457200">
              <a:buFont typeface="Wingdings" panose="05000000000000000000" pitchFamily="2" charset="2"/>
              <a:buChar char="q"/>
            </a:pPr>
            <a:r>
              <a:rPr lang="et-EE" sz="4400" b="1" dirty="0">
                <a:latin typeface="Abadi" panose="020B0604020104020204" pitchFamily="34" charset="0"/>
              </a:rPr>
              <a:t> majanduslikule osalemisele </a:t>
            </a:r>
          </a:p>
          <a:p>
            <a:pPr marL="457200" indent="-457200">
              <a:buFont typeface="Wingdings" panose="05000000000000000000" pitchFamily="2" charset="2"/>
              <a:buChar char="q"/>
            </a:pPr>
            <a:r>
              <a:rPr lang="et-EE" sz="4400" b="1" dirty="0">
                <a:latin typeface="Abadi" panose="020B0604020104020204" pitchFamily="34" charset="0"/>
              </a:rPr>
              <a:t> otsuste tegemisele,</a:t>
            </a:r>
            <a:r>
              <a:rPr lang="et-EE" sz="3200" b="1" dirty="0">
                <a:latin typeface="Abadi" panose="020B0604020104020204" pitchFamily="34" charset="0"/>
              </a:rPr>
              <a:t> </a:t>
            </a:r>
          </a:p>
          <a:p>
            <a:pPr>
              <a:spcAft>
                <a:spcPts val="600"/>
              </a:spcAft>
            </a:pPr>
            <a:endParaRPr lang="et-EE" sz="1000" dirty="0">
              <a:latin typeface="Abadi" panose="020B0604020104020204" pitchFamily="34" charset="0"/>
            </a:endParaRPr>
          </a:p>
          <a:p>
            <a:pPr>
              <a:spcAft>
                <a:spcPts val="600"/>
              </a:spcAft>
            </a:pPr>
            <a:r>
              <a:rPr lang="et-EE" sz="3200" dirty="0">
                <a:latin typeface="Abadi" panose="020B0604020104020204" pitchFamily="34" charset="0"/>
              </a:rPr>
              <a:t>kus erinevaid </a:t>
            </a:r>
            <a:r>
              <a:rPr lang="et-EE" sz="3200" b="1" dirty="0">
                <a:latin typeface="Abadi" panose="020B0604020104020204" pitchFamily="34" charset="0"/>
              </a:rPr>
              <a:t>käitumisviise</a:t>
            </a:r>
            <a:r>
              <a:rPr lang="et-EE" sz="3200" dirty="0">
                <a:latin typeface="Abadi" panose="020B0604020104020204" pitchFamily="34" charset="0"/>
              </a:rPr>
              <a:t>, </a:t>
            </a:r>
            <a:r>
              <a:rPr lang="et-EE" sz="3200" b="1" dirty="0">
                <a:latin typeface="Abadi" panose="020B0604020104020204" pitchFamily="34" charset="0"/>
              </a:rPr>
              <a:t>püüdlusi</a:t>
            </a:r>
            <a:r>
              <a:rPr lang="et-EE" sz="3200" dirty="0">
                <a:latin typeface="Abadi" panose="020B0604020104020204" pitchFamily="34" charset="0"/>
              </a:rPr>
              <a:t> ja </a:t>
            </a:r>
            <a:r>
              <a:rPr lang="et-EE" sz="3200" b="1" dirty="0">
                <a:latin typeface="Abadi" panose="020B0604020104020204" pitchFamily="34" charset="0"/>
              </a:rPr>
              <a:t>vajadusi</a:t>
            </a:r>
            <a:r>
              <a:rPr lang="et-EE" sz="3200" dirty="0">
                <a:latin typeface="Abadi" panose="020B0604020104020204" pitchFamily="34" charset="0"/>
              </a:rPr>
              <a:t> </a:t>
            </a:r>
          </a:p>
          <a:p>
            <a:pPr>
              <a:spcAft>
                <a:spcPts val="600"/>
              </a:spcAft>
            </a:pPr>
            <a:r>
              <a:rPr lang="et-EE" sz="3200" dirty="0">
                <a:latin typeface="Abadi" panose="020B0604020104020204" pitchFamily="34" charset="0"/>
              </a:rPr>
              <a:t>hinnatakse võrdselt sõltumata soost.</a:t>
            </a:r>
          </a:p>
          <a:p>
            <a:endParaRPr lang="et-EE" sz="3200" dirty="0">
              <a:latin typeface="Abadi" panose="020B0604020104020204" pitchFamily="34" charset="0"/>
            </a:endParaRPr>
          </a:p>
          <a:p>
            <a:endParaRPr lang="et-EE" sz="3200" dirty="0">
              <a:latin typeface="Abadi" panose="020B0604020104020204" pitchFamily="34" charset="0"/>
            </a:endParaRPr>
          </a:p>
        </p:txBody>
      </p:sp>
    </p:spTree>
    <p:extLst>
      <p:ext uri="{BB962C8B-B14F-4D97-AF65-F5344CB8AC3E}">
        <p14:creationId xmlns:p14="http://schemas.microsoft.com/office/powerpoint/2010/main" val="1105188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B1DFD-BC03-8476-3BB8-EA6462185D94}"/>
              </a:ext>
            </a:extLst>
          </p:cNvPr>
          <p:cNvSpPr>
            <a:spLocks noGrp="1"/>
          </p:cNvSpPr>
          <p:nvPr>
            <p:ph type="title"/>
          </p:nvPr>
        </p:nvSpPr>
        <p:spPr/>
        <p:txBody>
          <a:bodyPr/>
          <a:lstStyle/>
          <a:p>
            <a:r>
              <a:rPr lang="et-EE" b="1" dirty="0">
                <a:latin typeface="Abadi" panose="020B0604020104020204" pitchFamily="34" charset="0"/>
              </a:rPr>
              <a:t>... nii ka on</a:t>
            </a:r>
          </a:p>
        </p:txBody>
      </p:sp>
      <p:pic>
        <p:nvPicPr>
          <p:cNvPr id="5" name="Picture 4">
            <a:extLst>
              <a:ext uri="{FF2B5EF4-FFF2-40B4-BE49-F238E27FC236}">
                <a16:creationId xmlns:a16="http://schemas.microsoft.com/office/drawing/2014/main" id="{7C4151CF-6387-166F-E9BD-25C96E6C3E90}"/>
              </a:ext>
            </a:extLst>
          </p:cNvPr>
          <p:cNvPicPr>
            <a:picLocks noChangeAspect="1"/>
          </p:cNvPicPr>
          <p:nvPr/>
        </p:nvPicPr>
        <p:blipFill>
          <a:blip r:embed="rId2"/>
          <a:stretch>
            <a:fillRect/>
          </a:stretch>
        </p:blipFill>
        <p:spPr>
          <a:xfrm>
            <a:off x="1447800" y="1950950"/>
            <a:ext cx="8202038" cy="3811726"/>
          </a:xfrm>
          <a:prstGeom prst="rect">
            <a:avLst/>
          </a:prstGeom>
        </p:spPr>
      </p:pic>
      <p:sp>
        <p:nvSpPr>
          <p:cNvPr id="6" name="TextBox 5">
            <a:extLst>
              <a:ext uri="{FF2B5EF4-FFF2-40B4-BE49-F238E27FC236}">
                <a16:creationId xmlns:a16="http://schemas.microsoft.com/office/drawing/2014/main" id="{0A6DFAF7-F241-EBDA-FF0E-CF85537187DC}"/>
              </a:ext>
            </a:extLst>
          </p:cNvPr>
          <p:cNvSpPr txBox="1"/>
          <p:nvPr/>
        </p:nvSpPr>
        <p:spPr>
          <a:xfrm>
            <a:off x="838200" y="5953328"/>
            <a:ext cx="10708532" cy="646331"/>
          </a:xfrm>
          <a:prstGeom prst="rect">
            <a:avLst/>
          </a:prstGeom>
          <a:noFill/>
        </p:spPr>
        <p:txBody>
          <a:bodyPr wrap="square" rtlCol="0">
            <a:spAutoFit/>
          </a:bodyPr>
          <a:lstStyle/>
          <a:p>
            <a:r>
              <a:rPr lang="et-EE" dirty="0">
                <a:hlinkClick r:id="rId3"/>
              </a:rPr>
              <a:t>https://arhiiv.err.ee/video/vaata/esimene-stuudio-parlamendierakondade-suur-debatt-483974</a:t>
            </a:r>
            <a:endParaRPr lang="et-EE" dirty="0"/>
          </a:p>
          <a:p>
            <a:endParaRPr lang="et-EE" dirty="0"/>
          </a:p>
        </p:txBody>
      </p:sp>
    </p:spTree>
    <p:extLst>
      <p:ext uri="{BB962C8B-B14F-4D97-AF65-F5344CB8AC3E}">
        <p14:creationId xmlns:p14="http://schemas.microsoft.com/office/powerpoint/2010/main" val="2302323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38619-4CBF-4B64-8F31-5FABBF977497}"/>
              </a:ext>
            </a:extLst>
          </p:cNvPr>
          <p:cNvSpPr>
            <a:spLocks noGrp="1"/>
          </p:cNvSpPr>
          <p:nvPr>
            <p:ph type="title"/>
          </p:nvPr>
        </p:nvSpPr>
        <p:spPr/>
        <p:txBody>
          <a:bodyPr/>
          <a:lstStyle/>
          <a:p>
            <a:r>
              <a:rPr lang="et-EE" b="1" dirty="0">
                <a:solidFill>
                  <a:srgbClr val="002060"/>
                </a:solidFill>
                <a:latin typeface="Abadi" panose="020B0604020104020204" pitchFamily="34" charset="0"/>
              </a:rPr>
              <a:t>Mis takistab naisi poliitikasse minemast?</a:t>
            </a:r>
            <a:endParaRPr lang="en-US" b="1" dirty="0">
              <a:solidFill>
                <a:srgbClr val="002060"/>
              </a:solidFill>
              <a:latin typeface="Abadi" panose="020B0604020104020204" pitchFamily="34" charset="0"/>
            </a:endParaRPr>
          </a:p>
        </p:txBody>
      </p:sp>
      <p:sp>
        <p:nvSpPr>
          <p:cNvPr id="4" name="TextBox 3">
            <a:extLst>
              <a:ext uri="{FF2B5EF4-FFF2-40B4-BE49-F238E27FC236}">
                <a16:creationId xmlns:a16="http://schemas.microsoft.com/office/drawing/2014/main" id="{8B16E2DA-B337-4A0F-A29A-1AEFD048F3D0}"/>
              </a:ext>
            </a:extLst>
          </p:cNvPr>
          <p:cNvSpPr txBox="1"/>
          <p:nvPr/>
        </p:nvSpPr>
        <p:spPr>
          <a:xfrm>
            <a:off x="999858" y="1552086"/>
            <a:ext cx="8659027" cy="4483279"/>
          </a:xfrm>
          <a:prstGeom prst="rect">
            <a:avLst/>
          </a:prstGeom>
          <a:noFill/>
        </p:spPr>
        <p:txBody>
          <a:bodyPr wrap="square">
            <a:spAutoFit/>
          </a:bodyPr>
          <a:lstStyle/>
          <a:p>
            <a:pPr marL="285750" indent="-285750">
              <a:spcAft>
                <a:spcPts val="500"/>
              </a:spcAft>
              <a:buFont typeface="Arial" panose="020B0604020202020204" pitchFamily="34" charset="0"/>
              <a:buChar char="•"/>
            </a:pPr>
            <a:r>
              <a:rPr lang="en-US" sz="2800" dirty="0" err="1">
                <a:latin typeface="Abadi" panose="020B0604020104020204" pitchFamily="34" charset="0"/>
              </a:rPr>
              <a:t>avalik</a:t>
            </a:r>
            <a:r>
              <a:rPr lang="en-US" sz="2800" dirty="0">
                <a:latin typeface="Abadi" panose="020B0604020104020204" pitchFamily="34" charset="0"/>
              </a:rPr>
              <a:t> </a:t>
            </a:r>
            <a:r>
              <a:rPr lang="en-US" sz="2800" dirty="0" err="1">
                <a:latin typeface="Abadi" panose="020B0604020104020204" pitchFamily="34" charset="0"/>
              </a:rPr>
              <a:t>tähelepanu</a:t>
            </a:r>
            <a:r>
              <a:rPr lang="en-US" sz="2800" dirty="0">
                <a:latin typeface="Abadi" panose="020B0604020104020204" pitchFamily="34" charset="0"/>
              </a:rPr>
              <a:t>, </a:t>
            </a:r>
            <a:r>
              <a:rPr lang="en-US" sz="2800" dirty="0" err="1">
                <a:latin typeface="Abadi" panose="020B0604020104020204" pitchFamily="34" charset="0"/>
              </a:rPr>
              <a:t>selle</a:t>
            </a:r>
            <a:r>
              <a:rPr lang="en-US" sz="2800" dirty="0">
                <a:latin typeface="Abadi" panose="020B0604020104020204" pitchFamily="34" charset="0"/>
              </a:rPr>
              <a:t> sisu ja</a:t>
            </a:r>
            <a:r>
              <a:rPr lang="et-EE" sz="2800" dirty="0">
                <a:latin typeface="Abadi" panose="020B0604020104020204" pitchFamily="34" charset="0"/>
              </a:rPr>
              <a:t> rõhuasetus</a:t>
            </a:r>
            <a:endParaRPr lang="en-US" sz="2800" dirty="0">
              <a:latin typeface="Abadi" panose="020B0604020104020204" pitchFamily="34" charset="0"/>
            </a:endParaRPr>
          </a:p>
          <a:p>
            <a:pPr marL="285750" indent="-285750">
              <a:spcAft>
                <a:spcPts val="500"/>
              </a:spcAft>
              <a:buFont typeface="Arial" panose="020B0604020202020204" pitchFamily="34" charset="0"/>
              <a:buChar char="•"/>
            </a:pPr>
            <a:r>
              <a:rPr lang="en-US" sz="2800" dirty="0" err="1">
                <a:latin typeface="Abadi" panose="020B0604020104020204" pitchFamily="34" charset="0"/>
              </a:rPr>
              <a:t>poliitika</a:t>
            </a:r>
            <a:r>
              <a:rPr lang="en-US" sz="2800" dirty="0">
                <a:latin typeface="Abadi" panose="020B0604020104020204" pitchFamily="34" charset="0"/>
              </a:rPr>
              <a:t> </a:t>
            </a:r>
            <a:r>
              <a:rPr lang="en-US" sz="2800" dirty="0" err="1">
                <a:latin typeface="Abadi" panose="020B0604020104020204" pitchFamily="34" charset="0"/>
              </a:rPr>
              <a:t>halb</a:t>
            </a:r>
            <a:r>
              <a:rPr lang="en-US" sz="2800" dirty="0">
                <a:latin typeface="Abadi" panose="020B0604020104020204" pitchFamily="34" charset="0"/>
              </a:rPr>
              <a:t> </a:t>
            </a:r>
            <a:r>
              <a:rPr lang="en-US" sz="2800" dirty="0" err="1">
                <a:latin typeface="Abadi" panose="020B0604020104020204" pitchFamily="34" charset="0"/>
              </a:rPr>
              <a:t>maine</a:t>
            </a:r>
            <a:endParaRPr lang="en-US" sz="2800" dirty="0">
              <a:latin typeface="Abadi" panose="020B0604020104020204" pitchFamily="34" charset="0"/>
            </a:endParaRPr>
          </a:p>
          <a:p>
            <a:pPr marL="285750" indent="-285750">
              <a:spcAft>
                <a:spcPts val="500"/>
              </a:spcAft>
              <a:buFont typeface="Arial" panose="020B0604020202020204" pitchFamily="34" charset="0"/>
              <a:buChar char="•"/>
            </a:pPr>
            <a:r>
              <a:rPr lang="en-US" sz="2800" dirty="0" err="1">
                <a:latin typeface="Abadi" panose="020B0604020104020204" pitchFamily="34" charset="0"/>
              </a:rPr>
              <a:t>soostereotüübid</a:t>
            </a:r>
            <a:r>
              <a:rPr lang="en-US" sz="2800" dirty="0">
                <a:latin typeface="Abadi" panose="020B0604020104020204" pitchFamily="34" charset="0"/>
              </a:rPr>
              <a:t> (</a:t>
            </a:r>
            <a:r>
              <a:rPr lang="en-US" sz="2800" dirty="0" err="1">
                <a:latin typeface="Abadi" panose="020B0604020104020204" pitchFamily="34" charset="0"/>
              </a:rPr>
              <a:t>meedias</a:t>
            </a:r>
            <a:r>
              <a:rPr lang="en-US" sz="2800" dirty="0">
                <a:latin typeface="Abadi" panose="020B0604020104020204" pitchFamily="34" charset="0"/>
              </a:rPr>
              <a:t>, </a:t>
            </a:r>
            <a:r>
              <a:rPr lang="en-US" sz="2800" dirty="0" err="1">
                <a:latin typeface="Abadi" panose="020B0604020104020204" pitchFamily="34" charset="0"/>
              </a:rPr>
              <a:t>parteis</a:t>
            </a:r>
            <a:r>
              <a:rPr lang="et-EE" sz="2800" dirty="0">
                <a:latin typeface="Abadi" panose="020B0604020104020204" pitchFamily="34" charset="0"/>
              </a:rPr>
              <a:t>)</a:t>
            </a:r>
            <a:endParaRPr lang="en-US" sz="2800" dirty="0">
              <a:latin typeface="Abadi" panose="020B0604020104020204" pitchFamily="34" charset="0"/>
            </a:endParaRPr>
          </a:p>
          <a:p>
            <a:pPr marL="285750" indent="-285750">
              <a:spcAft>
                <a:spcPts val="500"/>
              </a:spcAft>
              <a:buFont typeface="Arial" panose="020B0604020202020204" pitchFamily="34" charset="0"/>
              <a:buChar char="•"/>
            </a:pPr>
            <a:r>
              <a:rPr lang="en-US" sz="2800" dirty="0" err="1">
                <a:latin typeface="Abadi" panose="020B0604020104020204" pitchFamily="34" charset="0"/>
              </a:rPr>
              <a:t>naiste</a:t>
            </a:r>
            <a:r>
              <a:rPr lang="en-US" sz="2800" dirty="0">
                <a:latin typeface="Abadi" panose="020B0604020104020204" pitchFamily="34" charset="0"/>
              </a:rPr>
              <a:t> </a:t>
            </a:r>
            <a:r>
              <a:rPr lang="en-US" sz="2800" dirty="0" err="1">
                <a:latin typeface="Abadi" panose="020B0604020104020204" pitchFamily="34" charset="0"/>
              </a:rPr>
              <a:t>ebakindlus</a:t>
            </a:r>
            <a:r>
              <a:rPr lang="en-US" sz="2800" dirty="0">
                <a:latin typeface="Abadi" panose="020B0604020104020204" pitchFamily="34" charset="0"/>
              </a:rPr>
              <a:t> ja </a:t>
            </a:r>
            <a:r>
              <a:rPr lang="en-US" sz="2800" dirty="0" err="1">
                <a:latin typeface="Abadi" panose="020B0604020104020204" pitchFamily="34" charset="0"/>
              </a:rPr>
              <a:t>suur</a:t>
            </a:r>
            <a:r>
              <a:rPr lang="en-US" sz="2800" dirty="0">
                <a:latin typeface="Abadi" panose="020B0604020104020204" pitchFamily="34" charset="0"/>
              </a:rPr>
              <a:t> </a:t>
            </a:r>
            <a:r>
              <a:rPr lang="en-US" sz="2800" dirty="0" err="1">
                <a:latin typeface="Abadi" panose="020B0604020104020204" pitchFamily="34" charset="0"/>
              </a:rPr>
              <a:t>enesekriitilisus</a:t>
            </a:r>
            <a:endParaRPr lang="en-US" sz="2800" dirty="0">
              <a:latin typeface="Abadi" panose="020B0604020104020204" pitchFamily="34" charset="0"/>
            </a:endParaRPr>
          </a:p>
          <a:p>
            <a:pPr marL="285750" indent="-285750">
              <a:spcAft>
                <a:spcPts val="500"/>
              </a:spcAft>
              <a:buFont typeface="Arial" panose="020B0604020202020204" pitchFamily="34" charset="0"/>
              <a:buChar char="•"/>
            </a:pPr>
            <a:r>
              <a:rPr lang="en-US" sz="2800" dirty="0" err="1">
                <a:latin typeface="Abadi" panose="020B0604020104020204" pitchFamily="34" charset="0"/>
              </a:rPr>
              <a:t>erakonna</a:t>
            </a:r>
            <a:r>
              <a:rPr lang="en-US" sz="2800" dirty="0">
                <a:latin typeface="Abadi" panose="020B0604020104020204" pitchFamily="34" charset="0"/>
              </a:rPr>
              <a:t> </a:t>
            </a:r>
            <a:r>
              <a:rPr lang="en-US" sz="2800" dirty="0" err="1">
                <a:latin typeface="Abadi" panose="020B0604020104020204" pitchFamily="34" charset="0"/>
              </a:rPr>
              <a:t>juhi</a:t>
            </a:r>
            <a:r>
              <a:rPr lang="en-US" sz="2800" dirty="0">
                <a:latin typeface="Abadi" panose="020B0604020104020204" pitchFamily="34" charset="0"/>
              </a:rPr>
              <a:t> </a:t>
            </a:r>
            <a:r>
              <a:rPr lang="en-US" sz="2800" dirty="0" err="1">
                <a:latin typeface="Abadi" panose="020B0604020104020204" pitchFamily="34" charset="0"/>
              </a:rPr>
              <a:t>suur</a:t>
            </a:r>
            <a:r>
              <a:rPr lang="en-US" sz="2800" dirty="0">
                <a:latin typeface="Abadi" panose="020B0604020104020204" pitchFamily="34" charset="0"/>
              </a:rPr>
              <a:t> roll </a:t>
            </a:r>
            <a:r>
              <a:rPr lang="en-US" sz="2800" dirty="0" err="1">
                <a:latin typeface="Abadi" panose="020B0604020104020204" pitchFamily="34" charset="0"/>
              </a:rPr>
              <a:t>nimekirjade</a:t>
            </a:r>
            <a:r>
              <a:rPr lang="en-US" sz="2800" dirty="0">
                <a:latin typeface="Abadi" panose="020B0604020104020204" pitchFamily="34" charset="0"/>
              </a:rPr>
              <a:t> </a:t>
            </a:r>
            <a:r>
              <a:rPr lang="en-US" sz="2800" dirty="0" err="1">
                <a:latin typeface="Abadi" panose="020B0604020104020204" pitchFamily="34" charset="0"/>
              </a:rPr>
              <a:t>koostamisel</a:t>
            </a:r>
            <a:endParaRPr lang="en-US" sz="2800" dirty="0">
              <a:latin typeface="Abadi" panose="020B0604020104020204" pitchFamily="34" charset="0"/>
            </a:endParaRPr>
          </a:p>
          <a:p>
            <a:pPr marL="285750" indent="-285750">
              <a:spcAft>
                <a:spcPts val="500"/>
              </a:spcAft>
              <a:buFont typeface="Arial" panose="020B0604020202020204" pitchFamily="34" charset="0"/>
              <a:buChar char="•"/>
            </a:pPr>
            <a:r>
              <a:rPr lang="en-US" sz="2800" dirty="0" err="1">
                <a:latin typeface="Abadi" panose="020B0604020104020204" pitchFamily="34" charset="0"/>
              </a:rPr>
              <a:t>töö</a:t>
            </a:r>
            <a:r>
              <a:rPr lang="en-US" sz="2800" dirty="0">
                <a:latin typeface="Abadi" panose="020B0604020104020204" pitchFamily="34" charset="0"/>
              </a:rPr>
              <a:t> ja </a:t>
            </a:r>
            <a:r>
              <a:rPr lang="en-US" sz="2800" dirty="0" err="1">
                <a:latin typeface="Abadi" panose="020B0604020104020204" pitchFamily="34" charset="0"/>
              </a:rPr>
              <a:t>pereelu</a:t>
            </a:r>
            <a:r>
              <a:rPr lang="en-US" sz="2800" dirty="0">
                <a:latin typeface="Abadi" panose="020B0604020104020204" pitchFamily="34" charset="0"/>
              </a:rPr>
              <a:t> </a:t>
            </a:r>
            <a:r>
              <a:rPr lang="en-US" sz="2800" dirty="0" err="1">
                <a:latin typeface="Abadi" panose="020B0604020104020204" pitchFamily="34" charset="0"/>
              </a:rPr>
              <a:t>ühitamise</a:t>
            </a:r>
            <a:r>
              <a:rPr lang="en-US" sz="2800" dirty="0">
                <a:latin typeface="Abadi" panose="020B0604020104020204" pitchFamily="34" charset="0"/>
              </a:rPr>
              <a:t> </a:t>
            </a:r>
            <a:r>
              <a:rPr lang="en-US" sz="2800" dirty="0" err="1">
                <a:latin typeface="Abadi" panose="020B0604020104020204" pitchFamily="34" charset="0"/>
              </a:rPr>
              <a:t>keerukus</a:t>
            </a:r>
            <a:endParaRPr lang="en-US" sz="2800" dirty="0">
              <a:latin typeface="Abadi" panose="020B0604020104020204" pitchFamily="34" charset="0"/>
            </a:endParaRPr>
          </a:p>
          <a:p>
            <a:pPr marL="285750" indent="-285750">
              <a:spcAft>
                <a:spcPts val="500"/>
              </a:spcAft>
              <a:buFont typeface="Arial" panose="020B0604020202020204" pitchFamily="34" charset="0"/>
              <a:buChar char="•"/>
            </a:pPr>
            <a:r>
              <a:rPr lang="et-EE" sz="2800" dirty="0">
                <a:latin typeface="Abadi" panose="020B0604020104020204" pitchFamily="34" charset="0"/>
              </a:rPr>
              <a:t>n</a:t>
            </a:r>
            <a:r>
              <a:rPr lang="en-US" sz="2800" dirty="0" err="1">
                <a:latin typeface="Abadi" panose="020B0604020104020204" pitchFamily="34" charset="0"/>
              </a:rPr>
              <a:t>aiste</a:t>
            </a:r>
            <a:r>
              <a:rPr lang="et-EE" sz="2800" dirty="0">
                <a:latin typeface="Abadi" panose="020B0604020104020204" pitchFamily="34" charset="0"/>
              </a:rPr>
              <a:t> eeskujude vähesus </a:t>
            </a:r>
            <a:endParaRPr lang="en-US" sz="2800" dirty="0">
              <a:latin typeface="Abadi" panose="020B0604020104020204" pitchFamily="34" charset="0"/>
            </a:endParaRPr>
          </a:p>
          <a:p>
            <a:pPr marL="285750" indent="-285750">
              <a:spcAft>
                <a:spcPts val="500"/>
              </a:spcAft>
              <a:buFont typeface="Arial" panose="020B0604020202020204" pitchFamily="34" charset="0"/>
              <a:buChar char="•"/>
            </a:pPr>
            <a:r>
              <a:rPr lang="en-US" sz="2800" dirty="0" err="1">
                <a:latin typeface="Abadi" panose="020B0604020104020204" pitchFamily="34" charset="0"/>
              </a:rPr>
              <a:t>rahaliste</a:t>
            </a:r>
            <a:r>
              <a:rPr lang="en-US" sz="2800" dirty="0">
                <a:latin typeface="Abadi" panose="020B0604020104020204" pitchFamily="34" charset="0"/>
              </a:rPr>
              <a:t> </a:t>
            </a:r>
            <a:r>
              <a:rPr lang="en-US" sz="2800" dirty="0" err="1">
                <a:latin typeface="Abadi" panose="020B0604020104020204" pitchFamily="34" charset="0"/>
              </a:rPr>
              <a:t>ressursside</a:t>
            </a:r>
            <a:r>
              <a:rPr lang="en-US" sz="2800" dirty="0">
                <a:latin typeface="Abadi" panose="020B0604020104020204" pitchFamily="34" charset="0"/>
              </a:rPr>
              <a:t> </a:t>
            </a:r>
            <a:r>
              <a:rPr lang="en-US" sz="2800" dirty="0" err="1">
                <a:latin typeface="Abadi" panose="020B0604020104020204" pitchFamily="34" charset="0"/>
              </a:rPr>
              <a:t>vähesus</a:t>
            </a:r>
            <a:endParaRPr lang="et-EE" sz="2800" dirty="0">
              <a:latin typeface="Abadi" panose="020B0604020104020204" pitchFamily="34" charset="0"/>
            </a:endParaRPr>
          </a:p>
          <a:p>
            <a:pPr marL="285750" indent="-285750">
              <a:spcAft>
                <a:spcPts val="500"/>
              </a:spcAft>
              <a:buFont typeface="Arial" panose="020B0604020202020204" pitchFamily="34" charset="0"/>
              <a:buChar char="•"/>
            </a:pPr>
            <a:r>
              <a:rPr lang="et-EE" sz="2800" dirty="0">
                <a:latin typeface="Abadi" panose="020B0604020104020204" pitchFamily="34" charset="0"/>
              </a:rPr>
              <a:t>maskuliinne poliitiline kultuur</a:t>
            </a:r>
            <a:endParaRPr lang="en-US" sz="2800" dirty="0">
              <a:latin typeface="Abadi" panose="020B0604020104020204" pitchFamily="34" charset="0"/>
            </a:endParaRPr>
          </a:p>
        </p:txBody>
      </p:sp>
      <p:sp>
        <p:nvSpPr>
          <p:cNvPr id="5" name="TextBox 4">
            <a:extLst>
              <a:ext uri="{FF2B5EF4-FFF2-40B4-BE49-F238E27FC236}">
                <a16:creationId xmlns:a16="http://schemas.microsoft.com/office/drawing/2014/main" id="{7F5FBF97-7300-4DE3-9CE7-0FCA000C0853}"/>
              </a:ext>
            </a:extLst>
          </p:cNvPr>
          <p:cNvSpPr txBox="1"/>
          <p:nvPr/>
        </p:nvSpPr>
        <p:spPr>
          <a:xfrm>
            <a:off x="999858" y="6392887"/>
            <a:ext cx="10353942" cy="553998"/>
          </a:xfrm>
          <a:prstGeom prst="rect">
            <a:avLst/>
          </a:prstGeom>
          <a:noFill/>
        </p:spPr>
        <p:txBody>
          <a:bodyPr wrap="square" rtlCol="0">
            <a:spAutoFit/>
          </a:bodyPr>
          <a:lstStyle/>
          <a:p>
            <a:r>
              <a:rPr lang="en-US" sz="1200" i="1" dirty="0">
                <a:hlinkClick r:id="rId2"/>
              </a:rPr>
              <a:t>https://maaleht.delfi.ee/artikkel/94776843/naised-on-rohkem-voimu-juures-vaesemates-omavalitsustes-kus-vahem-muret-seal-mehed</a:t>
            </a:r>
            <a:endParaRPr lang="et-EE" sz="1200" i="1" dirty="0"/>
          </a:p>
          <a:p>
            <a:endParaRPr lang="en-US" dirty="0"/>
          </a:p>
        </p:txBody>
      </p:sp>
    </p:spTree>
    <p:extLst>
      <p:ext uri="{BB962C8B-B14F-4D97-AF65-F5344CB8AC3E}">
        <p14:creationId xmlns:p14="http://schemas.microsoft.com/office/powerpoint/2010/main" val="5253702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7DF9F-5DFB-AEC7-33C0-97FB1CD6BF0A}"/>
              </a:ext>
            </a:extLst>
          </p:cNvPr>
          <p:cNvSpPr>
            <a:spLocks noGrp="1"/>
          </p:cNvSpPr>
          <p:nvPr>
            <p:ph type="title"/>
          </p:nvPr>
        </p:nvSpPr>
        <p:spPr>
          <a:xfrm>
            <a:off x="713391" y="3820537"/>
            <a:ext cx="10317776" cy="3121939"/>
          </a:xfrm>
        </p:spPr>
        <p:txBody>
          <a:bodyPr vert="horz" lIns="91440" tIns="45720" rIns="91440" bIns="45720" rtlCol="0" anchor="t">
            <a:normAutofit/>
          </a:bodyPr>
          <a:lstStyle/>
          <a:p>
            <a:r>
              <a:rPr lang="en-US" b="1" dirty="0" err="1">
                <a:solidFill>
                  <a:srgbClr val="002060"/>
                </a:solidFill>
                <a:latin typeface="Abadi" panose="020B0604020104020204" pitchFamily="34" charset="0"/>
                <a:cs typeface="Biome" panose="020B0503030204020804" pitchFamily="34" charset="0"/>
              </a:rPr>
              <a:t>Mida</a:t>
            </a:r>
            <a:r>
              <a:rPr lang="en-US" b="1" dirty="0">
                <a:solidFill>
                  <a:srgbClr val="002060"/>
                </a:solidFill>
                <a:latin typeface="Abadi" panose="020B0604020104020204" pitchFamily="34" charset="0"/>
                <a:cs typeface="Biome" panose="020B0503030204020804" pitchFamily="34" charset="0"/>
              </a:rPr>
              <a:t> </a:t>
            </a:r>
            <a:r>
              <a:rPr lang="en-US" b="1" dirty="0" err="1">
                <a:solidFill>
                  <a:srgbClr val="002060"/>
                </a:solidFill>
                <a:latin typeface="Abadi" panose="020B0604020104020204" pitchFamily="34" charset="0"/>
                <a:cs typeface="Biome" panose="020B0503030204020804" pitchFamily="34" charset="0"/>
              </a:rPr>
              <a:t>teha</a:t>
            </a:r>
            <a:r>
              <a:rPr lang="en-US" b="1" dirty="0">
                <a:solidFill>
                  <a:srgbClr val="002060"/>
                </a:solidFill>
                <a:latin typeface="Abadi" panose="020B0604020104020204" pitchFamily="34" charset="0"/>
                <a:cs typeface="Biome" panose="020B0503030204020804" pitchFamily="34" charset="0"/>
              </a:rPr>
              <a:t> </a:t>
            </a:r>
            <a:r>
              <a:rPr lang="en-US" b="1" dirty="0" err="1">
                <a:solidFill>
                  <a:srgbClr val="002060"/>
                </a:solidFill>
                <a:latin typeface="Abadi" panose="020B0604020104020204" pitchFamily="34" charset="0"/>
                <a:cs typeface="Biome" panose="020B0503030204020804" pitchFamily="34" charset="0"/>
              </a:rPr>
              <a:t>selleks</a:t>
            </a:r>
            <a:r>
              <a:rPr lang="en-US" b="1" dirty="0">
                <a:solidFill>
                  <a:srgbClr val="002060"/>
                </a:solidFill>
                <a:latin typeface="Abadi" panose="020B0604020104020204" pitchFamily="34" charset="0"/>
                <a:cs typeface="Biome" panose="020B0503030204020804" pitchFamily="34" charset="0"/>
              </a:rPr>
              <a:t>, et </a:t>
            </a:r>
            <a:r>
              <a:rPr lang="en-US" b="1" dirty="0" err="1">
                <a:solidFill>
                  <a:srgbClr val="002060"/>
                </a:solidFill>
                <a:latin typeface="Abadi" panose="020B0604020104020204" pitchFamily="34" charset="0"/>
                <a:cs typeface="Biome" panose="020B0503030204020804" pitchFamily="34" charset="0"/>
              </a:rPr>
              <a:t>naised</a:t>
            </a:r>
            <a:r>
              <a:rPr lang="en-US" b="1" dirty="0">
                <a:solidFill>
                  <a:srgbClr val="002060"/>
                </a:solidFill>
                <a:latin typeface="Abadi" panose="020B0604020104020204" pitchFamily="34" charset="0"/>
                <a:cs typeface="Biome" panose="020B0503030204020804" pitchFamily="34" charset="0"/>
              </a:rPr>
              <a:t> </a:t>
            </a:r>
            <a:br>
              <a:rPr lang="et-EE" b="1" dirty="0">
                <a:solidFill>
                  <a:srgbClr val="002060"/>
                </a:solidFill>
                <a:latin typeface="Abadi" panose="020B0604020104020204" pitchFamily="34" charset="0"/>
                <a:cs typeface="Biome" panose="020B0503030204020804" pitchFamily="34" charset="0"/>
              </a:rPr>
            </a:br>
            <a:r>
              <a:rPr lang="en-US" b="1" dirty="0" err="1">
                <a:solidFill>
                  <a:srgbClr val="002060"/>
                </a:solidFill>
                <a:latin typeface="Abadi" panose="020B0604020104020204" pitchFamily="34" charset="0"/>
                <a:cs typeface="Biome" panose="020B0503030204020804" pitchFamily="34" charset="0"/>
              </a:rPr>
              <a:t>tahaksid</a:t>
            </a:r>
            <a:r>
              <a:rPr lang="en-US" b="1" dirty="0">
                <a:solidFill>
                  <a:srgbClr val="002060"/>
                </a:solidFill>
                <a:latin typeface="Abadi" panose="020B0604020104020204" pitchFamily="34" charset="0"/>
                <a:cs typeface="Biome" panose="020B0503030204020804" pitchFamily="34" charset="0"/>
              </a:rPr>
              <a:t> ja </a:t>
            </a:r>
            <a:r>
              <a:rPr lang="en-US" b="1" dirty="0" err="1">
                <a:solidFill>
                  <a:srgbClr val="002060"/>
                </a:solidFill>
                <a:latin typeface="Abadi" panose="020B0604020104020204" pitchFamily="34" charset="0"/>
                <a:cs typeface="Biome" panose="020B0503030204020804" pitchFamily="34" charset="0"/>
              </a:rPr>
              <a:t>julgeksid</a:t>
            </a:r>
            <a:r>
              <a:rPr lang="en-US" b="1" dirty="0">
                <a:solidFill>
                  <a:srgbClr val="002060"/>
                </a:solidFill>
                <a:latin typeface="Abadi" panose="020B0604020104020204" pitchFamily="34" charset="0"/>
                <a:cs typeface="Biome" panose="020B0503030204020804" pitchFamily="34" charset="0"/>
              </a:rPr>
              <a:t>  </a:t>
            </a:r>
            <a:r>
              <a:rPr lang="en-US" b="1" dirty="0" err="1">
                <a:solidFill>
                  <a:srgbClr val="002060"/>
                </a:solidFill>
                <a:latin typeface="Abadi" panose="020B0604020104020204" pitchFamily="34" charset="0"/>
                <a:cs typeface="Biome" panose="020B0503030204020804" pitchFamily="34" charset="0"/>
              </a:rPr>
              <a:t>rohkem</a:t>
            </a:r>
            <a:r>
              <a:rPr lang="en-US" b="1" dirty="0">
                <a:solidFill>
                  <a:srgbClr val="002060"/>
                </a:solidFill>
                <a:latin typeface="Abadi" panose="020B0604020104020204" pitchFamily="34" charset="0"/>
                <a:cs typeface="Biome" panose="020B0503030204020804" pitchFamily="34" charset="0"/>
              </a:rPr>
              <a:t> </a:t>
            </a:r>
            <a:r>
              <a:rPr lang="en-US" b="1" dirty="0" err="1">
                <a:solidFill>
                  <a:srgbClr val="002060"/>
                </a:solidFill>
                <a:latin typeface="Abadi" panose="020B0604020104020204" pitchFamily="34" charset="0"/>
                <a:cs typeface="Biome" panose="020B0503030204020804" pitchFamily="34" charset="0"/>
              </a:rPr>
              <a:t>poliitikasse</a:t>
            </a:r>
            <a:r>
              <a:rPr lang="en-US" b="1" dirty="0">
                <a:solidFill>
                  <a:srgbClr val="002060"/>
                </a:solidFill>
                <a:latin typeface="Abadi" panose="020B0604020104020204" pitchFamily="34" charset="0"/>
                <a:cs typeface="Biome" panose="020B0503030204020804" pitchFamily="34" charset="0"/>
              </a:rPr>
              <a:t> </a:t>
            </a:r>
            <a:r>
              <a:rPr lang="en-US" b="1" dirty="0" err="1">
                <a:solidFill>
                  <a:srgbClr val="002060"/>
                </a:solidFill>
                <a:latin typeface="Abadi" panose="020B0604020104020204" pitchFamily="34" charset="0"/>
                <a:cs typeface="Biome" panose="020B0503030204020804" pitchFamily="34" charset="0"/>
              </a:rPr>
              <a:t>minna</a:t>
            </a:r>
            <a:r>
              <a:rPr lang="en-US" b="1" dirty="0">
                <a:solidFill>
                  <a:srgbClr val="002060"/>
                </a:solidFill>
                <a:latin typeface="Abadi" panose="020B0604020104020204" pitchFamily="34" charset="0"/>
                <a:cs typeface="Biome" panose="020B0503030204020804" pitchFamily="34" charset="0"/>
              </a:rPr>
              <a:t>?</a:t>
            </a:r>
          </a:p>
        </p:txBody>
      </p:sp>
      <p:pic>
        <p:nvPicPr>
          <p:cNvPr id="4" name="Picture 3">
            <a:extLst>
              <a:ext uri="{FF2B5EF4-FFF2-40B4-BE49-F238E27FC236}">
                <a16:creationId xmlns:a16="http://schemas.microsoft.com/office/drawing/2014/main" id="{F97B9C38-8FBA-44E6-D017-4455E6C9CB59}"/>
              </a:ext>
            </a:extLst>
          </p:cNvPr>
          <p:cNvPicPr>
            <a:picLocks noChangeAspect="1"/>
          </p:cNvPicPr>
          <p:nvPr/>
        </p:nvPicPr>
        <p:blipFill>
          <a:blip r:embed="rId2"/>
          <a:srcRect r="3" b="4350"/>
          <a:stretch/>
        </p:blipFill>
        <p:spPr>
          <a:xfrm>
            <a:off x="7937770" y="883015"/>
            <a:ext cx="2788249" cy="2788249"/>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spTree>
    <p:extLst>
      <p:ext uri="{BB962C8B-B14F-4D97-AF65-F5344CB8AC3E}">
        <p14:creationId xmlns:p14="http://schemas.microsoft.com/office/powerpoint/2010/main" val="1055989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8CD0F-22FB-05CC-93EF-19FDDBAECCBD}"/>
              </a:ext>
            </a:extLst>
          </p:cNvPr>
          <p:cNvSpPr>
            <a:spLocks noGrp="1"/>
          </p:cNvSpPr>
          <p:nvPr>
            <p:ph type="title"/>
          </p:nvPr>
        </p:nvSpPr>
        <p:spPr/>
        <p:txBody>
          <a:bodyPr/>
          <a:lstStyle/>
          <a:p>
            <a:endParaRPr lang="et-EE"/>
          </a:p>
        </p:txBody>
      </p:sp>
      <p:pic>
        <p:nvPicPr>
          <p:cNvPr id="4" name="Picture 3">
            <a:extLst>
              <a:ext uri="{FF2B5EF4-FFF2-40B4-BE49-F238E27FC236}">
                <a16:creationId xmlns:a16="http://schemas.microsoft.com/office/drawing/2014/main" id="{EC260E6F-27DB-3B5B-B5C0-97486EEF0371}"/>
              </a:ext>
            </a:extLst>
          </p:cNvPr>
          <p:cNvPicPr>
            <a:picLocks noChangeAspect="1"/>
          </p:cNvPicPr>
          <p:nvPr/>
        </p:nvPicPr>
        <p:blipFill>
          <a:blip r:embed="rId2"/>
          <a:stretch>
            <a:fillRect/>
          </a:stretch>
        </p:blipFill>
        <p:spPr>
          <a:xfrm>
            <a:off x="1084385" y="1550507"/>
            <a:ext cx="9113854" cy="3756986"/>
          </a:xfrm>
          <a:prstGeom prst="rect">
            <a:avLst/>
          </a:prstGeom>
        </p:spPr>
      </p:pic>
      <p:sp>
        <p:nvSpPr>
          <p:cNvPr id="5" name="TextBox 4">
            <a:extLst>
              <a:ext uri="{FF2B5EF4-FFF2-40B4-BE49-F238E27FC236}">
                <a16:creationId xmlns:a16="http://schemas.microsoft.com/office/drawing/2014/main" id="{FEA05528-EF9B-8227-48B7-E4C070B04F17}"/>
              </a:ext>
            </a:extLst>
          </p:cNvPr>
          <p:cNvSpPr txBox="1"/>
          <p:nvPr/>
        </p:nvSpPr>
        <p:spPr>
          <a:xfrm>
            <a:off x="838200" y="6159640"/>
            <a:ext cx="10134600" cy="923330"/>
          </a:xfrm>
          <a:prstGeom prst="rect">
            <a:avLst/>
          </a:prstGeom>
          <a:noFill/>
        </p:spPr>
        <p:txBody>
          <a:bodyPr wrap="square" rtlCol="0">
            <a:spAutoFit/>
          </a:bodyPr>
          <a:lstStyle/>
          <a:p>
            <a:r>
              <a:rPr lang="et-EE" dirty="0">
                <a:hlinkClick r:id="rId3"/>
              </a:rPr>
              <a:t>https://naisedpoliitikas.ee/wp-content/uploads/2020/11/Poliitikasse-suunduja-soovitused-2020.pdf</a:t>
            </a:r>
            <a:endParaRPr lang="et-EE" dirty="0"/>
          </a:p>
          <a:p>
            <a:r>
              <a:rPr lang="et-EE" dirty="0"/>
              <a:t>Loe veel </a:t>
            </a:r>
            <a:r>
              <a:rPr lang="et-EE" dirty="0">
                <a:hlinkClick r:id="rId4"/>
              </a:rPr>
              <a:t>https://www.praxis.ee/tood/naised-poliitikas/</a:t>
            </a:r>
            <a:endParaRPr lang="et-EE" dirty="0"/>
          </a:p>
          <a:p>
            <a:endParaRPr lang="et-EE" dirty="0"/>
          </a:p>
        </p:txBody>
      </p:sp>
    </p:spTree>
    <p:extLst>
      <p:ext uri="{BB962C8B-B14F-4D97-AF65-F5344CB8AC3E}">
        <p14:creationId xmlns:p14="http://schemas.microsoft.com/office/powerpoint/2010/main" val="7878081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4BBEF-0164-07F0-17F3-BF14EF082A89}"/>
              </a:ext>
            </a:extLst>
          </p:cNvPr>
          <p:cNvSpPr>
            <a:spLocks noGrp="1"/>
          </p:cNvSpPr>
          <p:nvPr>
            <p:ph type="title"/>
          </p:nvPr>
        </p:nvSpPr>
        <p:spPr/>
        <p:txBody>
          <a:bodyPr/>
          <a:lstStyle/>
          <a:p>
            <a:r>
              <a:rPr lang="et-EE" b="1" dirty="0">
                <a:latin typeface="Abadi" panose="020B0604020104020204" pitchFamily="34" charset="0"/>
              </a:rPr>
              <a:t>Valikud, mida kujundatakse ning mis viivad </a:t>
            </a:r>
          </a:p>
        </p:txBody>
      </p:sp>
      <p:sp>
        <p:nvSpPr>
          <p:cNvPr id="3" name="TextBox 2">
            <a:extLst>
              <a:ext uri="{FF2B5EF4-FFF2-40B4-BE49-F238E27FC236}">
                <a16:creationId xmlns:a16="http://schemas.microsoft.com/office/drawing/2014/main" id="{CE66F863-30B0-1BEB-F55D-E276D7AF0A88}"/>
              </a:ext>
            </a:extLst>
          </p:cNvPr>
          <p:cNvSpPr txBox="1"/>
          <p:nvPr/>
        </p:nvSpPr>
        <p:spPr>
          <a:xfrm>
            <a:off x="896566" y="1867710"/>
            <a:ext cx="10457234" cy="5016758"/>
          </a:xfrm>
          <a:prstGeom prst="rect">
            <a:avLst/>
          </a:prstGeom>
          <a:noFill/>
        </p:spPr>
        <p:txBody>
          <a:bodyPr wrap="square" rtlCol="0">
            <a:spAutoFit/>
          </a:bodyPr>
          <a:lstStyle/>
          <a:p>
            <a:r>
              <a:rPr lang="et-EE" sz="3200" b="1" dirty="0">
                <a:latin typeface="Abadi" panose="020B0604020104020204" pitchFamily="34" charset="0"/>
              </a:rPr>
              <a:t>1R    võrdsema esindatuseni</a:t>
            </a:r>
          </a:p>
          <a:p>
            <a:r>
              <a:rPr lang="et-EE" sz="3200" b="1" dirty="0">
                <a:latin typeface="Abadi" panose="020B0604020104020204" pitchFamily="34" charset="0"/>
              </a:rPr>
              <a:t>2R    võrdsema ressursijaotuseni</a:t>
            </a:r>
          </a:p>
          <a:p>
            <a:r>
              <a:rPr lang="et-EE" sz="3200" b="1" dirty="0">
                <a:latin typeface="Abadi" panose="020B0604020104020204" pitchFamily="34" charset="0"/>
              </a:rPr>
              <a:t>3R    võrdsemate võimaluste / võrdsema kohtlemiseni </a:t>
            </a:r>
          </a:p>
          <a:p>
            <a:r>
              <a:rPr lang="et-EE" sz="3200" b="1" dirty="0">
                <a:latin typeface="Abadi" panose="020B0604020104020204" pitchFamily="34" charset="0"/>
              </a:rPr>
              <a:t>        tegelikkuses</a:t>
            </a:r>
          </a:p>
          <a:p>
            <a:r>
              <a:rPr lang="et-EE" sz="3200" b="1" dirty="0">
                <a:latin typeface="Abadi" panose="020B0604020104020204" pitchFamily="34" charset="0"/>
              </a:rPr>
              <a:t>4R    paremate sugude võrdsuse edendusmeetmeteni </a:t>
            </a:r>
          </a:p>
          <a:p>
            <a:endParaRPr lang="et-EE" sz="3200" b="1" dirty="0">
              <a:latin typeface="Abadi" panose="020B0604020104020204" pitchFamily="34" charset="0"/>
            </a:endParaRPr>
          </a:p>
          <a:p>
            <a:r>
              <a:rPr lang="et-EE" sz="3200" b="1" dirty="0">
                <a:latin typeface="Abadi" panose="020B0604020104020204" pitchFamily="34" charset="0"/>
              </a:rPr>
              <a:t>saavad alguse varakult (lasteaiast, koolist) ning nad nõuavad kõigi tasandite ja organisatsioonide panust ja koostööd</a:t>
            </a:r>
          </a:p>
          <a:p>
            <a:r>
              <a:rPr lang="et-EE" sz="3200" b="1" dirty="0">
                <a:latin typeface="Abadi" panose="020B0604020104020204" pitchFamily="34" charset="0"/>
              </a:rPr>
              <a:t>        </a:t>
            </a:r>
          </a:p>
        </p:txBody>
      </p:sp>
    </p:spTree>
    <p:extLst>
      <p:ext uri="{BB962C8B-B14F-4D97-AF65-F5344CB8AC3E}">
        <p14:creationId xmlns:p14="http://schemas.microsoft.com/office/powerpoint/2010/main" val="9680697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6456C-462C-B512-B283-8BD3F4D79569}"/>
              </a:ext>
            </a:extLst>
          </p:cNvPr>
          <p:cNvSpPr>
            <a:spLocks noGrp="1"/>
          </p:cNvSpPr>
          <p:nvPr>
            <p:ph type="title"/>
          </p:nvPr>
        </p:nvSpPr>
        <p:spPr/>
        <p:txBody>
          <a:bodyPr/>
          <a:lstStyle/>
          <a:p>
            <a:r>
              <a:rPr lang="et-EE" b="1" dirty="0"/>
              <a:t>Rühmatöö märksõnad</a:t>
            </a:r>
          </a:p>
        </p:txBody>
      </p:sp>
      <p:sp>
        <p:nvSpPr>
          <p:cNvPr id="4" name="TextBox 3">
            <a:extLst>
              <a:ext uri="{FF2B5EF4-FFF2-40B4-BE49-F238E27FC236}">
                <a16:creationId xmlns:a16="http://schemas.microsoft.com/office/drawing/2014/main" id="{542044C7-286E-E186-1022-8CDA411285C7}"/>
              </a:ext>
            </a:extLst>
          </p:cNvPr>
          <p:cNvSpPr txBox="1"/>
          <p:nvPr/>
        </p:nvSpPr>
        <p:spPr>
          <a:xfrm>
            <a:off x="710045" y="1811335"/>
            <a:ext cx="10643755" cy="4062651"/>
          </a:xfrm>
          <a:prstGeom prst="rect">
            <a:avLst/>
          </a:prstGeom>
          <a:noFill/>
        </p:spPr>
        <p:txBody>
          <a:bodyPr wrap="square" rtlCol="0">
            <a:spAutoFit/>
          </a:bodyPr>
          <a:lstStyle/>
          <a:p>
            <a:pPr marL="571500" indent="-571500">
              <a:buFont typeface="Arial" panose="020B0604020202020204" pitchFamily="34" charset="0"/>
              <a:buChar char="•"/>
            </a:pPr>
            <a:r>
              <a:rPr lang="et-EE" sz="4000" b="1" dirty="0">
                <a:latin typeface="Abadi" panose="020B0604020104020204" pitchFamily="34" charset="0"/>
              </a:rPr>
              <a:t>Soolise võrdõiguslikkuse edendamine</a:t>
            </a:r>
          </a:p>
          <a:p>
            <a:pPr marL="571500" indent="-571500">
              <a:buFont typeface="Arial" panose="020B0604020202020204" pitchFamily="34" charset="0"/>
              <a:buChar char="•"/>
            </a:pPr>
            <a:r>
              <a:rPr lang="et-EE" sz="4000" b="1" dirty="0">
                <a:latin typeface="Abadi" panose="020B0604020104020204" pitchFamily="34" charset="0"/>
              </a:rPr>
              <a:t>3R / 4R meetod</a:t>
            </a:r>
          </a:p>
          <a:p>
            <a:pPr marL="571500" indent="-571500">
              <a:buFont typeface="Arial" panose="020B0604020202020204" pitchFamily="34" charset="0"/>
              <a:buChar char="•"/>
            </a:pPr>
            <a:r>
              <a:rPr lang="et-EE" sz="4000" b="1" dirty="0">
                <a:latin typeface="Abadi" panose="020B0604020104020204" pitchFamily="34" charset="0"/>
              </a:rPr>
              <a:t>Noored</a:t>
            </a:r>
          </a:p>
          <a:p>
            <a:pPr marL="571500" indent="-571500">
              <a:buFont typeface="Arial" panose="020B0604020202020204" pitchFamily="34" charset="0"/>
              <a:buChar char="•"/>
            </a:pPr>
            <a:r>
              <a:rPr lang="et-EE" sz="4000" b="1" dirty="0">
                <a:latin typeface="Abadi" panose="020B0604020104020204" pitchFamily="34" charset="0"/>
              </a:rPr>
              <a:t>Kohalik omavalitsus (kool, lasteaed)</a:t>
            </a:r>
          </a:p>
          <a:p>
            <a:pPr marL="571500" indent="-571500">
              <a:buFont typeface="Arial" panose="020B0604020202020204" pitchFamily="34" charset="0"/>
              <a:buChar char="•"/>
            </a:pPr>
            <a:r>
              <a:rPr lang="et-EE" sz="4000" b="1" dirty="0">
                <a:latin typeface="Abadi" panose="020B0604020104020204" pitchFamily="34" charset="0"/>
              </a:rPr>
              <a:t>Kohalik koostöö</a:t>
            </a:r>
          </a:p>
          <a:p>
            <a:pPr marL="571500" indent="-571500">
              <a:buFont typeface="Arial" panose="020B0604020202020204" pitchFamily="34" charset="0"/>
              <a:buChar char="•"/>
            </a:pPr>
            <a:r>
              <a:rPr lang="et-EE" sz="4000" b="1" dirty="0">
                <a:latin typeface="Abadi" panose="020B0604020104020204" pitchFamily="34" charset="0"/>
              </a:rPr>
              <a:t>Kohalik meedia</a:t>
            </a:r>
          </a:p>
          <a:p>
            <a:endParaRPr lang="et-EE" dirty="0"/>
          </a:p>
        </p:txBody>
      </p:sp>
    </p:spTree>
    <p:extLst>
      <p:ext uri="{BB962C8B-B14F-4D97-AF65-F5344CB8AC3E}">
        <p14:creationId xmlns:p14="http://schemas.microsoft.com/office/powerpoint/2010/main" val="11406961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27A59AD-2272-4E8E-686C-A378529A2F93}"/>
              </a:ext>
            </a:extLst>
          </p:cNvPr>
          <p:cNvPicPr>
            <a:picLocks noChangeAspect="1"/>
          </p:cNvPicPr>
          <p:nvPr/>
        </p:nvPicPr>
        <p:blipFill>
          <a:blip r:embed="rId2"/>
          <a:stretch>
            <a:fillRect/>
          </a:stretch>
        </p:blipFill>
        <p:spPr>
          <a:xfrm>
            <a:off x="1296558" y="1303497"/>
            <a:ext cx="3080889" cy="807332"/>
          </a:xfrm>
          <a:prstGeom prst="rect">
            <a:avLst/>
          </a:prstGeom>
        </p:spPr>
      </p:pic>
      <p:pic>
        <p:nvPicPr>
          <p:cNvPr id="9" name="Picture 8">
            <a:extLst>
              <a:ext uri="{FF2B5EF4-FFF2-40B4-BE49-F238E27FC236}">
                <a16:creationId xmlns:a16="http://schemas.microsoft.com/office/drawing/2014/main" id="{6E3E7318-1FD3-FA99-DE75-4765843FA0D9}"/>
              </a:ext>
            </a:extLst>
          </p:cNvPr>
          <p:cNvPicPr>
            <a:picLocks noChangeAspect="1"/>
          </p:cNvPicPr>
          <p:nvPr/>
        </p:nvPicPr>
        <p:blipFill>
          <a:blip r:embed="rId3"/>
          <a:stretch>
            <a:fillRect/>
          </a:stretch>
        </p:blipFill>
        <p:spPr>
          <a:xfrm>
            <a:off x="1380924" y="2178158"/>
            <a:ext cx="2996523" cy="1552211"/>
          </a:xfrm>
          <a:prstGeom prst="rect">
            <a:avLst/>
          </a:prstGeom>
        </p:spPr>
      </p:pic>
      <p:pic>
        <p:nvPicPr>
          <p:cNvPr id="5" name="Picture 4">
            <a:extLst>
              <a:ext uri="{FF2B5EF4-FFF2-40B4-BE49-F238E27FC236}">
                <a16:creationId xmlns:a16="http://schemas.microsoft.com/office/drawing/2014/main" id="{2F5F798A-871A-5120-370B-74EC6224DAFB}"/>
              </a:ext>
            </a:extLst>
          </p:cNvPr>
          <p:cNvPicPr>
            <a:picLocks noChangeAspect="1"/>
          </p:cNvPicPr>
          <p:nvPr/>
        </p:nvPicPr>
        <p:blipFill>
          <a:blip r:embed="rId4"/>
          <a:stretch>
            <a:fillRect/>
          </a:stretch>
        </p:blipFill>
        <p:spPr>
          <a:xfrm>
            <a:off x="1290855" y="4053857"/>
            <a:ext cx="3356132" cy="1552211"/>
          </a:xfrm>
          <a:prstGeom prst="rect">
            <a:avLst/>
          </a:prstGeom>
        </p:spPr>
      </p:pic>
      <p:sp>
        <p:nvSpPr>
          <p:cNvPr id="47" name="Freeform: Shape 46">
            <a:extLst>
              <a:ext uri="{FF2B5EF4-FFF2-40B4-BE49-F238E27FC236}">
                <a16:creationId xmlns:a16="http://schemas.microsoft.com/office/drawing/2014/main" id="{B9A1D9BC-1455-4308-9ABD-A3F8EDB67A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6068" y="320442"/>
            <a:ext cx="6572492" cy="6212748"/>
          </a:xfrm>
          <a:custGeom>
            <a:avLst/>
            <a:gdLst>
              <a:gd name="connsiteX0" fmla="*/ 0 w 6572492"/>
              <a:gd name="connsiteY0" fmla="*/ 0 h 6212748"/>
              <a:gd name="connsiteX1" fmla="*/ 2248593 w 6572492"/>
              <a:gd name="connsiteY1" fmla="*/ 0 h 6212748"/>
              <a:gd name="connsiteX2" fmla="*/ 2694770 w 6572492"/>
              <a:gd name="connsiteY2" fmla="*/ 0 h 6212748"/>
              <a:gd name="connsiteX3" fmla="*/ 2991094 w 6572492"/>
              <a:gd name="connsiteY3" fmla="*/ 0 h 6212748"/>
              <a:gd name="connsiteX4" fmla="*/ 6572492 w 6572492"/>
              <a:gd name="connsiteY4" fmla="*/ 0 h 6212748"/>
              <a:gd name="connsiteX5" fmla="*/ 6572492 w 6572492"/>
              <a:gd name="connsiteY5" fmla="*/ 2864954 h 6212748"/>
              <a:gd name="connsiteX6" fmla="*/ 3129047 w 6572492"/>
              <a:gd name="connsiteY6" fmla="*/ 6212748 h 6212748"/>
              <a:gd name="connsiteX7" fmla="*/ 2694770 w 6572492"/>
              <a:gd name="connsiteY7" fmla="*/ 6212748 h 6212748"/>
              <a:gd name="connsiteX8" fmla="*/ 2248593 w 6572492"/>
              <a:gd name="connsiteY8" fmla="*/ 6212748 h 6212748"/>
              <a:gd name="connsiteX9" fmla="*/ 0 w 6572492"/>
              <a:gd name="connsiteY9" fmla="*/ 6212748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72492" h="6212748">
                <a:moveTo>
                  <a:pt x="0" y="0"/>
                </a:moveTo>
                <a:lnTo>
                  <a:pt x="2248593" y="0"/>
                </a:lnTo>
                <a:lnTo>
                  <a:pt x="2694770" y="0"/>
                </a:lnTo>
                <a:lnTo>
                  <a:pt x="2991094" y="0"/>
                </a:lnTo>
                <a:lnTo>
                  <a:pt x="6572492" y="0"/>
                </a:lnTo>
                <a:lnTo>
                  <a:pt x="6572492" y="2864954"/>
                </a:lnTo>
                <a:lnTo>
                  <a:pt x="3129047" y="6212748"/>
                </a:lnTo>
                <a:lnTo>
                  <a:pt x="2694770" y="6212748"/>
                </a:lnTo>
                <a:lnTo>
                  <a:pt x="2248593"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Right Triangle 4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4A62647B-1222-407C-8740-5A497612B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093C77-B850-B62B-A4CF-7B29DAD4BF9F}"/>
              </a:ext>
            </a:extLst>
          </p:cNvPr>
          <p:cNvSpPr>
            <a:spLocks noGrp="1"/>
          </p:cNvSpPr>
          <p:nvPr>
            <p:ph type="title"/>
          </p:nvPr>
        </p:nvSpPr>
        <p:spPr>
          <a:xfrm>
            <a:off x="5476672" y="962526"/>
            <a:ext cx="5684089" cy="3259278"/>
          </a:xfrm>
        </p:spPr>
        <p:txBody>
          <a:bodyPr vert="horz" lIns="91440" tIns="45720" rIns="91440" bIns="45720" rtlCol="0" anchor="b">
            <a:normAutofit/>
          </a:bodyPr>
          <a:lstStyle/>
          <a:p>
            <a:r>
              <a:rPr lang="en-US" sz="5000" b="1" dirty="0"/>
              <a:t>R</a:t>
            </a:r>
            <a:r>
              <a:rPr lang="et-EE" sz="5000" b="1" dirty="0"/>
              <a:t>ÜHMATÖÖ</a:t>
            </a:r>
            <a:br>
              <a:rPr lang="et-EE" sz="5000" b="1" dirty="0"/>
            </a:br>
            <a:r>
              <a:rPr lang="en-US" sz="5000" b="1" dirty="0"/>
              <a:t> </a:t>
            </a:r>
            <a:br>
              <a:rPr lang="en-US" sz="5000" b="1" dirty="0"/>
            </a:br>
            <a:r>
              <a:rPr lang="et-EE" sz="5000" b="1" dirty="0"/>
              <a:t> </a:t>
            </a:r>
            <a:r>
              <a:rPr lang="en-US" sz="5000" b="1" dirty="0" err="1">
                <a:latin typeface="Abadi" panose="020B0604020104020204" pitchFamily="34" charset="0"/>
              </a:rPr>
              <a:t>Tüdrukute</a:t>
            </a:r>
            <a:r>
              <a:rPr lang="en-US" sz="5000" b="1" dirty="0">
                <a:latin typeface="Abadi" panose="020B0604020104020204" pitchFamily="34" charset="0"/>
              </a:rPr>
              <a:t> </a:t>
            </a:r>
            <a:r>
              <a:rPr lang="en-US" sz="5000" b="1" dirty="0" err="1">
                <a:latin typeface="Abadi" panose="020B0604020104020204" pitchFamily="34" charset="0"/>
              </a:rPr>
              <a:t>nädal</a:t>
            </a:r>
            <a:r>
              <a:rPr lang="en-US" sz="5000" b="1" dirty="0">
                <a:latin typeface="Abadi" panose="020B0604020104020204" pitchFamily="34" charset="0"/>
              </a:rPr>
              <a:t> I</a:t>
            </a:r>
            <a:br>
              <a:rPr lang="en-US" sz="5000" b="1" dirty="0">
                <a:latin typeface="Abadi" panose="020B0604020104020204" pitchFamily="34" charset="0"/>
              </a:rPr>
            </a:br>
            <a:r>
              <a:rPr lang="en-US" sz="5000" b="1" dirty="0">
                <a:latin typeface="Abadi" panose="020B0604020104020204" pitchFamily="34" charset="0"/>
              </a:rPr>
              <a:t> </a:t>
            </a:r>
            <a:r>
              <a:rPr lang="et-EE" sz="5000" b="1" dirty="0">
                <a:latin typeface="Abadi" panose="020B0604020104020204" pitchFamily="34" charset="0"/>
              </a:rPr>
              <a:t>T</a:t>
            </a:r>
            <a:r>
              <a:rPr lang="en-US" sz="5000" b="1" dirty="0" err="1">
                <a:latin typeface="Abadi" panose="020B0604020104020204" pitchFamily="34" charset="0"/>
              </a:rPr>
              <a:t>üdrukute</a:t>
            </a:r>
            <a:r>
              <a:rPr lang="en-US" sz="5000" b="1" dirty="0">
                <a:latin typeface="Abadi" panose="020B0604020104020204" pitchFamily="34" charset="0"/>
              </a:rPr>
              <a:t> </a:t>
            </a:r>
            <a:r>
              <a:rPr lang="en-US" sz="5000" b="1" dirty="0" err="1">
                <a:latin typeface="Abadi" panose="020B0604020104020204" pitchFamily="34" charset="0"/>
              </a:rPr>
              <a:t>nädal</a:t>
            </a:r>
            <a:r>
              <a:rPr lang="en-US" sz="5000" b="1" dirty="0">
                <a:latin typeface="Abadi" panose="020B0604020104020204" pitchFamily="34" charset="0"/>
              </a:rPr>
              <a:t> II</a:t>
            </a:r>
          </a:p>
        </p:txBody>
      </p:sp>
    </p:spTree>
    <p:extLst>
      <p:ext uri="{BB962C8B-B14F-4D97-AF65-F5344CB8AC3E}">
        <p14:creationId xmlns:p14="http://schemas.microsoft.com/office/powerpoint/2010/main" val="22177975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362DC-0D95-75BD-F96D-A78EA36F62D1}"/>
              </a:ext>
            </a:extLst>
          </p:cNvPr>
          <p:cNvSpPr>
            <a:spLocks noGrp="1"/>
          </p:cNvSpPr>
          <p:nvPr>
            <p:ph type="title"/>
          </p:nvPr>
        </p:nvSpPr>
        <p:spPr/>
        <p:txBody>
          <a:bodyPr/>
          <a:lstStyle/>
          <a:p>
            <a:r>
              <a:rPr lang="et-EE" b="1" dirty="0">
                <a:latin typeface="Abadi" panose="020B0604020104020204" pitchFamily="34" charset="0"/>
              </a:rPr>
              <a:t>Rühmatöö ülesanne (1)</a:t>
            </a:r>
          </a:p>
        </p:txBody>
      </p:sp>
      <p:sp>
        <p:nvSpPr>
          <p:cNvPr id="3" name="TextBox 2">
            <a:extLst>
              <a:ext uri="{FF2B5EF4-FFF2-40B4-BE49-F238E27FC236}">
                <a16:creationId xmlns:a16="http://schemas.microsoft.com/office/drawing/2014/main" id="{59EC6FC6-B1EE-4D6E-E90A-49372FC660F4}"/>
              </a:ext>
            </a:extLst>
          </p:cNvPr>
          <p:cNvSpPr txBox="1"/>
          <p:nvPr/>
        </p:nvSpPr>
        <p:spPr>
          <a:xfrm>
            <a:off x="663532" y="1928131"/>
            <a:ext cx="10864935" cy="5386090"/>
          </a:xfrm>
          <a:prstGeom prst="rect">
            <a:avLst/>
          </a:prstGeom>
          <a:noFill/>
        </p:spPr>
        <p:txBody>
          <a:bodyPr wrap="square" rtlCol="0">
            <a:spAutoFit/>
          </a:bodyPr>
          <a:lstStyle/>
          <a:p>
            <a:pPr marL="514350" indent="-514350">
              <a:buAutoNum type="arabicPeriod"/>
            </a:pPr>
            <a:r>
              <a:rPr lang="et-EE" sz="3000" b="1" dirty="0">
                <a:latin typeface="Abadi" panose="020B0604020104020204" pitchFamily="34" charset="0"/>
              </a:rPr>
              <a:t>Kumb sündmus pakkus tüdrukutele laiemaid valikuid? Näited.</a:t>
            </a:r>
          </a:p>
          <a:p>
            <a:pPr marL="514350" indent="-514350">
              <a:buAutoNum type="arabicPeriod"/>
            </a:pPr>
            <a:r>
              <a:rPr lang="et-EE" sz="3000" b="1" dirty="0">
                <a:latin typeface="Abadi" panose="020B0604020104020204" pitchFamily="34" charset="0"/>
              </a:rPr>
              <a:t>Kumb üritus andis tüdrukutele rohkem uusi teadmisi? Mil viisil?</a:t>
            </a:r>
          </a:p>
          <a:p>
            <a:pPr marL="514350" indent="-514350">
              <a:buAutoNum type="arabicPeriod"/>
            </a:pPr>
            <a:r>
              <a:rPr lang="et-EE" sz="3000" b="1" dirty="0">
                <a:latin typeface="Abadi" panose="020B0604020104020204" pitchFamily="34" charset="0"/>
              </a:rPr>
              <a:t>Kumb üritus pakkus tüdrukutele suuremat ligipääsu kohalikele ressurssidele? </a:t>
            </a:r>
          </a:p>
          <a:p>
            <a:pPr marL="514350" indent="-514350">
              <a:buAutoNum type="arabicPeriod"/>
            </a:pPr>
            <a:r>
              <a:rPr lang="et-EE" sz="3000" b="1" dirty="0">
                <a:latin typeface="Abadi" panose="020B0604020104020204" pitchFamily="34" charset="0"/>
              </a:rPr>
              <a:t>Milliste kohalike organisatsioonidega koostööd tehti?</a:t>
            </a:r>
          </a:p>
          <a:p>
            <a:pPr marL="342900" indent="-342900">
              <a:buAutoNum type="arabicPeriod"/>
            </a:pPr>
            <a:r>
              <a:rPr lang="et-EE" sz="3000" b="1" dirty="0">
                <a:latin typeface="Abadi" panose="020B0604020104020204" pitchFamily="34" charset="0"/>
              </a:rPr>
              <a:t> Millise sõnumi edastas tüdrukute oskuste/võimete kohta kooli </a:t>
            </a:r>
          </a:p>
          <a:p>
            <a:r>
              <a:rPr lang="et-EE" sz="3000" b="1" dirty="0">
                <a:latin typeface="Abadi" panose="020B0604020104020204" pitchFamily="34" charset="0"/>
              </a:rPr>
              <a:t>    veebileht?</a:t>
            </a:r>
          </a:p>
          <a:p>
            <a:r>
              <a:rPr lang="et-EE" sz="3000" b="1" dirty="0">
                <a:latin typeface="Abadi" panose="020B0604020104020204" pitchFamily="34" charset="0"/>
              </a:rPr>
              <a:t>6. Millise sõnumi tüdrukute oskuste/võimete kohta edastas kohalik </a:t>
            </a:r>
          </a:p>
          <a:p>
            <a:r>
              <a:rPr lang="et-EE" sz="3000" b="1" dirty="0">
                <a:latin typeface="Abadi" panose="020B0604020104020204" pitchFamily="34" charset="0"/>
              </a:rPr>
              <a:t>    ajaleht (Pärnu Postimees)?</a:t>
            </a:r>
          </a:p>
          <a:p>
            <a:pPr marL="514350" indent="-514350">
              <a:buAutoNum type="arabicPeriod" startAt="6"/>
            </a:pPr>
            <a:endParaRPr lang="et-EE" sz="2800" dirty="0">
              <a:latin typeface="Abadi" panose="020B0604020104020204" pitchFamily="34" charset="0"/>
            </a:endParaRPr>
          </a:p>
          <a:p>
            <a:pPr marL="342900" indent="-342900">
              <a:buAutoNum type="arabicPeriod"/>
            </a:pPr>
            <a:endParaRPr lang="et-EE" sz="2800" dirty="0">
              <a:latin typeface="Abadi" panose="020B0604020104020204" pitchFamily="34" charset="0"/>
            </a:endParaRPr>
          </a:p>
          <a:p>
            <a:pPr marL="342900" indent="-342900">
              <a:buAutoNum type="arabicPeriod"/>
            </a:pPr>
            <a:endParaRPr lang="et-EE" b="1" dirty="0"/>
          </a:p>
        </p:txBody>
      </p:sp>
    </p:spTree>
    <p:extLst>
      <p:ext uri="{BB962C8B-B14F-4D97-AF65-F5344CB8AC3E}">
        <p14:creationId xmlns:p14="http://schemas.microsoft.com/office/powerpoint/2010/main" val="5939200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A1395-6616-1948-CD14-1C244168F1B8}"/>
              </a:ext>
            </a:extLst>
          </p:cNvPr>
          <p:cNvSpPr>
            <a:spLocks noGrp="1"/>
          </p:cNvSpPr>
          <p:nvPr>
            <p:ph type="title"/>
          </p:nvPr>
        </p:nvSpPr>
        <p:spPr/>
        <p:txBody>
          <a:bodyPr/>
          <a:lstStyle/>
          <a:p>
            <a:r>
              <a:rPr lang="et-EE" b="1" dirty="0">
                <a:latin typeface="Abadi" panose="020B0604020104020204" pitchFamily="34" charset="0"/>
              </a:rPr>
              <a:t>Rühmatöö ülesanne (2)</a:t>
            </a:r>
          </a:p>
        </p:txBody>
      </p:sp>
      <p:sp>
        <p:nvSpPr>
          <p:cNvPr id="3" name="TextBox 2">
            <a:extLst>
              <a:ext uri="{FF2B5EF4-FFF2-40B4-BE49-F238E27FC236}">
                <a16:creationId xmlns:a16="http://schemas.microsoft.com/office/drawing/2014/main" id="{84CCB567-707D-DB4D-FC3B-00DDE2FB9B41}"/>
              </a:ext>
            </a:extLst>
          </p:cNvPr>
          <p:cNvSpPr txBox="1"/>
          <p:nvPr/>
        </p:nvSpPr>
        <p:spPr>
          <a:xfrm>
            <a:off x="945573" y="2213264"/>
            <a:ext cx="10266218" cy="3447098"/>
          </a:xfrm>
          <a:prstGeom prst="rect">
            <a:avLst/>
          </a:prstGeom>
          <a:noFill/>
        </p:spPr>
        <p:txBody>
          <a:bodyPr wrap="square" rtlCol="0">
            <a:spAutoFit/>
          </a:bodyPr>
          <a:lstStyle/>
          <a:p>
            <a:r>
              <a:rPr lang="et-EE" sz="4000" b="1" dirty="0">
                <a:latin typeface="Abadi" panose="020B0604020104020204" pitchFamily="34" charset="0"/>
              </a:rPr>
              <a:t>7</a:t>
            </a:r>
            <a:r>
              <a:rPr lang="et-EE" sz="3200" b="1" dirty="0">
                <a:latin typeface="Abadi" panose="020B0604020104020204" pitchFamily="34" charset="0"/>
              </a:rPr>
              <a:t>.  Kui te ise peaksite sellist üritust korraldama: </a:t>
            </a:r>
          </a:p>
          <a:p>
            <a:r>
              <a:rPr lang="et-EE" sz="3200" b="1" dirty="0">
                <a:latin typeface="Abadi" panose="020B0604020104020204" pitchFamily="34" charset="0"/>
              </a:rPr>
              <a:t>      - milliseid teemasid te selle nädala jooksul tüdrukute </a:t>
            </a:r>
          </a:p>
          <a:p>
            <a:r>
              <a:rPr lang="et-EE" sz="3200" b="1" dirty="0">
                <a:latin typeface="Abadi" panose="020B0604020104020204" pitchFamily="34" charset="0"/>
              </a:rPr>
              <a:t>        julgustamiseks käsitleksite? </a:t>
            </a:r>
          </a:p>
          <a:p>
            <a:r>
              <a:rPr lang="et-EE" sz="3200" b="1" dirty="0">
                <a:latin typeface="Abadi" panose="020B0604020104020204" pitchFamily="34" charset="0"/>
              </a:rPr>
              <a:t>      - milliseid (kohalikke) organisatsioone te kaasaksite?</a:t>
            </a:r>
          </a:p>
          <a:p>
            <a:r>
              <a:rPr lang="et-EE" sz="3200" b="1" dirty="0">
                <a:latin typeface="Abadi" panose="020B0604020104020204" pitchFamily="34" charset="0"/>
              </a:rPr>
              <a:t>      - millist sõnumite te tüdrukute kohta meedia kaudu </a:t>
            </a:r>
          </a:p>
          <a:p>
            <a:r>
              <a:rPr lang="et-EE" sz="3200" b="1" dirty="0">
                <a:latin typeface="Abadi" panose="020B0604020104020204" pitchFamily="34" charset="0"/>
              </a:rPr>
              <a:t>        edastaksite?</a:t>
            </a:r>
          </a:p>
          <a:p>
            <a:endParaRPr lang="et-EE" dirty="0"/>
          </a:p>
        </p:txBody>
      </p:sp>
    </p:spTree>
    <p:extLst>
      <p:ext uri="{BB962C8B-B14F-4D97-AF65-F5344CB8AC3E}">
        <p14:creationId xmlns:p14="http://schemas.microsoft.com/office/powerpoint/2010/main" val="19238567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A915A52B-D336-9AEE-AE55-761064098EA0}"/>
              </a:ext>
            </a:extLst>
          </p:cNvPr>
          <p:cNvSpPr>
            <a:spLocks noGrp="1" noChangeArrowheads="1"/>
          </p:cNvSpPr>
          <p:nvPr>
            <p:ph type="title"/>
          </p:nvPr>
        </p:nvSpPr>
        <p:spPr/>
        <p:txBody>
          <a:bodyPr>
            <a:normAutofit/>
          </a:bodyPr>
          <a:lstStyle/>
          <a:p>
            <a:pPr eaLnBrk="1" hangingPunct="1"/>
            <a:r>
              <a:rPr lang="et-EE" altLang="en-US" b="1" dirty="0">
                <a:solidFill>
                  <a:srgbClr val="002060"/>
                </a:solidFill>
                <a:latin typeface="Abadi" panose="020B0604020104020204" pitchFamily="34" charset="0"/>
              </a:rPr>
              <a:t>Soolise võrdõiguslikkuse käsiraamat </a:t>
            </a:r>
            <a:br>
              <a:rPr lang="et-EE" altLang="en-US" b="1" dirty="0">
                <a:solidFill>
                  <a:srgbClr val="002060"/>
                </a:solidFill>
                <a:latin typeface="Abadi" panose="020B0604020104020204" pitchFamily="34" charset="0"/>
              </a:rPr>
            </a:br>
            <a:r>
              <a:rPr lang="et-EE" altLang="en-US" b="1" dirty="0">
                <a:solidFill>
                  <a:srgbClr val="002060"/>
                </a:solidFill>
                <a:latin typeface="Abadi" panose="020B0604020104020204" pitchFamily="34" charset="0"/>
              </a:rPr>
              <a:t>kohalikele omavalitsustele</a:t>
            </a:r>
            <a:endParaRPr lang="en-US" altLang="en-US" b="1" dirty="0">
              <a:solidFill>
                <a:srgbClr val="002060"/>
              </a:solidFill>
              <a:latin typeface="Abadi" panose="020B0604020104020204" pitchFamily="34" charset="0"/>
            </a:endParaRPr>
          </a:p>
        </p:txBody>
      </p:sp>
      <p:pic>
        <p:nvPicPr>
          <p:cNvPr id="33795" name="Picture 4">
            <a:extLst>
              <a:ext uri="{FF2B5EF4-FFF2-40B4-BE49-F238E27FC236}">
                <a16:creationId xmlns:a16="http://schemas.microsoft.com/office/drawing/2014/main" id="{B7823412-165A-3143-C4D6-77504CFDADE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976664" y="1863500"/>
            <a:ext cx="4572202" cy="4402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a:extLst>
              <a:ext uri="{FF2B5EF4-FFF2-40B4-BE49-F238E27FC236}">
                <a16:creationId xmlns:a16="http://schemas.microsoft.com/office/drawing/2014/main" id="{DA724F5F-4F26-69A6-2923-572D2915FCA8}"/>
              </a:ext>
            </a:extLst>
          </p:cNvPr>
          <p:cNvSpPr txBox="1"/>
          <p:nvPr/>
        </p:nvSpPr>
        <p:spPr>
          <a:xfrm>
            <a:off x="838200" y="6438900"/>
            <a:ext cx="9467850" cy="523220"/>
          </a:xfrm>
          <a:prstGeom prst="rect">
            <a:avLst/>
          </a:prstGeom>
          <a:noFill/>
        </p:spPr>
        <p:txBody>
          <a:bodyPr wrap="square" rtlCol="0">
            <a:spAutoFit/>
          </a:bodyPr>
          <a:lstStyle/>
          <a:p>
            <a:r>
              <a:rPr lang="et-EE" sz="1000" i="1" dirty="0">
                <a:hlinkClick r:id="rId3"/>
              </a:rPr>
              <a:t>https://www.digar.ee/arhiiv/et/raamatud/13008</a:t>
            </a:r>
            <a:endParaRPr lang="et-EE" sz="1000" i="1" dirty="0"/>
          </a:p>
          <a:p>
            <a:endParaRPr lang="et-EE" dirty="0"/>
          </a:p>
        </p:txBody>
      </p:sp>
    </p:spTree>
    <p:extLst>
      <p:ext uri="{BB962C8B-B14F-4D97-AF65-F5344CB8AC3E}">
        <p14:creationId xmlns:p14="http://schemas.microsoft.com/office/powerpoint/2010/main" val="1246444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71AABCF-A1E3-017C-FE31-117FEB34B445}"/>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3F138222-D274-4866-96E7-C3B1D6DA8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c 9">
            <a:extLst>
              <a:ext uri="{FF2B5EF4-FFF2-40B4-BE49-F238E27FC236}">
                <a16:creationId xmlns:a16="http://schemas.microsoft.com/office/drawing/2014/main" id="{5888E255-D20B-4F26-B9DA-3DF036797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5B84176C-2C38-90E4-259D-1820C80F446B}"/>
              </a:ext>
            </a:extLst>
          </p:cNvPr>
          <p:cNvSpPr txBox="1"/>
          <p:nvPr/>
        </p:nvSpPr>
        <p:spPr>
          <a:xfrm>
            <a:off x="841512" y="1122363"/>
            <a:ext cx="5087631" cy="2387600"/>
          </a:xfrm>
          <a:prstGeom prst="rect">
            <a:avLst/>
          </a:prstGeom>
        </p:spPr>
        <p:txBody>
          <a:bodyPr vert="horz" lIns="91440" tIns="45720" rIns="91440" bIns="45720" rtlCol="0" anchor="b">
            <a:normAutofit/>
          </a:bodyPr>
          <a:lstStyle/>
          <a:p>
            <a:pPr algn="ctr">
              <a:lnSpc>
                <a:spcPct val="90000"/>
              </a:lnSpc>
              <a:spcBef>
                <a:spcPct val="0"/>
              </a:spcBef>
              <a:spcAft>
                <a:spcPts val="600"/>
              </a:spcAft>
            </a:pPr>
            <a:endParaRPr lang="en-US" sz="3800" b="1" kern="1200" dirty="0">
              <a:solidFill>
                <a:srgbClr val="FFFFFF"/>
              </a:solidFill>
              <a:latin typeface="+mj-lt"/>
              <a:ea typeface="+mj-ea"/>
              <a:cs typeface="+mj-cs"/>
            </a:endParaRPr>
          </a:p>
          <a:p>
            <a:pPr algn="ctr">
              <a:lnSpc>
                <a:spcPct val="90000"/>
              </a:lnSpc>
              <a:spcBef>
                <a:spcPct val="0"/>
              </a:spcBef>
              <a:spcAft>
                <a:spcPts val="600"/>
              </a:spcAft>
            </a:pPr>
            <a:r>
              <a:rPr lang="en-US" sz="3800" b="1" kern="1200" dirty="0" err="1">
                <a:solidFill>
                  <a:srgbClr val="FFFFFF"/>
                </a:solidFill>
                <a:latin typeface="+mj-lt"/>
                <a:ea typeface="+mj-ea"/>
                <a:cs typeface="+mj-cs"/>
              </a:rPr>
              <a:t>Pisut</a:t>
            </a:r>
            <a:r>
              <a:rPr lang="en-US" sz="3800" b="1" kern="1200" dirty="0">
                <a:solidFill>
                  <a:srgbClr val="FFFFFF"/>
                </a:solidFill>
                <a:latin typeface="+mj-lt"/>
                <a:ea typeface="+mj-ea"/>
                <a:cs typeface="+mj-cs"/>
              </a:rPr>
              <a:t> </a:t>
            </a:r>
            <a:r>
              <a:rPr lang="en-US" sz="3800" b="1" kern="1200" dirty="0" err="1">
                <a:solidFill>
                  <a:srgbClr val="FFFFFF"/>
                </a:solidFill>
                <a:latin typeface="+mj-lt"/>
                <a:ea typeface="+mj-ea"/>
                <a:cs typeface="+mj-cs"/>
              </a:rPr>
              <a:t>mõtlemist</a:t>
            </a:r>
            <a:r>
              <a:rPr lang="en-US" sz="3800" b="1" kern="1200" dirty="0">
                <a:solidFill>
                  <a:srgbClr val="FFFFFF"/>
                </a:solidFill>
                <a:latin typeface="+mj-lt"/>
                <a:ea typeface="+mj-ea"/>
                <a:cs typeface="+mj-cs"/>
              </a:rPr>
              <a:t> </a:t>
            </a:r>
          </a:p>
        </p:txBody>
      </p:sp>
      <p:sp>
        <p:nvSpPr>
          <p:cNvPr id="12" name="Oval 11">
            <a:extLst>
              <a:ext uri="{FF2B5EF4-FFF2-40B4-BE49-F238E27FC236}">
                <a16:creationId xmlns:a16="http://schemas.microsoft.com/office/drawing/2014/main" id="{02AD46D6-02D6-45B3-921C-F4033826E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2790" y="5367348"/>
            <a:ext cx="616353" cy="59963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9ECDD688-2158-2444-5A44-CFF2C157D1C1}"/>
              </a:ext>
            </a:extLst>
          </p:cNvPr>
          <p:cNvPicPr>
            <a:picLocks noChangeAspect="1"/>
          </p:cNvPicPr>
          <p:nvPr/>
        </p:nvPicPr>
        <p:blipFill>
          <a:blip r:embed="rId2"/>
          <a:stretch>
            <a:fillRect/>
          </a:stretch>
        </p:blipFill>
        <p:spPr>
          <a:xfrm>
            <a:off x="6492678" y="780798"/>
            <a:ext cx="5051479" cy="5281091"/>
          </a:xfrm>
          <a:custGeom>
            <a:avLst/>
            <a:gdLst/>
            <a:ahLst/>
            <a:cxnLst/>
            <a:rect l="l" t="t" r="r" b="b"/>
            <a:pathLst>
              <a:path w="5051479" h="5503900">
                <a:moveTo>
                  <a:pt x="151948" y="0"/>
                </a:moveTo>
                <a:lnTo>
                  <a:pt x="4899531" y="0"/>
                </a:lnTo>
                <a:cubicBezTo>
                  <a:pt x="4983450" y="0"/>
                  <a:pt x="5051479" y="68029"/>
                  <a:pt x="5051479" y="151948"/>
                </a:cubicBezTo>
                <a:lnTo>
                  <a:pt x="5051479" y="5351952"/>
                </a:lnTo>
                <a:cubicBezTo>
                  <a:pt x="5051479" y="5435871"/>
                  <a:pt x="4983450" y="5503900"/>
                  <a:pt x="4899531" y="5503900"/>
                </a:cubicBezTo>
                <a:lnTo>
                  <a:pt x="151948" y="5503900"/>
                </a:lnTo>
                <a:cubicBezTo>
                  <a:pt x="68029" y="5503900"/>
                  <a:pt x="0" y="5435871"/>
                  <a:pt x="0" y="5351952"/>
                </a:cubicBezTo>
                <a:lnTo>
                  <a:pt x="0" y="151948"/>
                </a:lnTo>
                <a:cubicBezTo>
                  <a:pt x="0" y="68029"/>
                  <a:pt x="68029" y="0"/>
                  <a:pt x="151948" y="0"/>
                </a:cubicBezTo>
                <a:close/>
              </a:path>
            </a:pathLst>
          </a:custGeom>
        </p:spPr>
      </p:pic>
    </p:spTree>
    <p:extLst>
      <p:ext uri="{BB962C8B-B14F-4D97-AF65-F5344CB8AC3E}">
        <p14:creationId xmlns:p14="http://schemas.microsoft.com/office/powerpoint/2010/main" val="35065137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9EF30C2-29AC-4A0D-BC0A-A679CF113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4F7A8F86-FEB8-F4C3-DCDA-003094BED3B9}"/>
              </a:ext>
            </a:extLst>
          </p:cNvPr>
          <p:cNvSpPr txBox="1"/>
          <p:nvPr/>
        </p:nvSpPr>
        <p:spPr>
          <a:xfrm>
            <a:off x="3581400" y="2774792"/>
            <a:ext cx="7720832" cy="2387600"/>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6000" b="1" kern="1200" dirty="0" err="1">
                <a:ln w="0"/>
                <a:solidFill>
                  <a:srgbClr val="FFFFFF"/>
                </a:solidFill>
                <a:effectLst>
                  <a:outerShdw blurRad="38100" dist="25400" dir="5400000" algn="ctr" rotWithShape="0">
                    <a:srgbClr val="6E747A">
                      <a:alpha val="43000"/>
                    </a:srgbClr>
                  </a:outerShdw>
                </a:effectLst>
                <a:latin typeface="Abadi" panose="020B0604020104020204" pitchFamily="34" charset="0"/>
                <a:ea typeface="+mj-ea"/>
                <a:cs typeface="+mj-cs"/>
              </a:rPr>
              <a:t>Aitäh</a:t>
            </a:r>
            <a:r>
              <a:rPr lang="en-US" sz="6000" b="1" kern="1200" dirty="0">
                <a:ln w="0"/>
                <a:solidFill>
                  <a:srgbClr val="FFFFFF"/>
                </a:solidFill>
                <a:effectLst>
                  <a:outerShdw blurRad="38100" dist="25400" dir="5400000" algn="ctr" rotWithShape="0">
                    <a:srgbClr val="6E747A">
                      <a:alpha val="43000"/>
                    </a:srgbClr>
                  </a:outerShdw>
                </a:effectLst>
                <a:latin typeface="Abadi" panose="020B0604020104020204" pitchFamily="34" charset="0"/>
                <a:ea typeface="+mj-ea"/>
                <a:cs typeface="+mj-cs"/>
              </a:rPr>
              <a:t> </a:t>
            </a:r>
            <a:r>
              <a:rPr lang="en-US" sz="6000" b="1" kern="1200" dirty="0" err="1">
                <a:ln w="0"/>
                <a:solidFill>
                  <a:srgbClr val="FFFFFF"/>
                </a:solidFill>
                <a:effectLst>
                  <a:outerShdw blurRad="38100" dist="25400" dir="5400000" algn="ctr" rotWithShape="0">
                    <a:srgbClr val="6E747A">
                      <a:alpha val="43000"/>
                    </a:srgbClr>
                  </a:outerShdw>
                </a:effectLst>
                <a:latin typeface="Abadi" panose="020B0604020104020204" pitchFamily="34" charset="0"/>
                <a:ea typeface="+mj-ea"/>
                <a:cs typeface="+mj-cs"/>
              </a:rPr>
              <a:t>kuulamast</a:t>
            </a:r>
            <a:r>
              <a:rPr lang="en-US" sz="6000" b="1" kern="1200" dirty="0">
                <a:ln w="0"/>
                <a:solidFill>
                  <a:srgbClr val="FFFFFF"/>
                </a:solidFill>
                <a:effectLst>
                  <a:outerShdw blurRad="38100" dist="25400" dir="5400000" algn="ctr" rotWithShape="0">
                    <a:srgbClr val="6E747A">
                      <a:alpha val="43000"/>
                    </a:srgbClr>
                  </a:outerShdw>
                </a:effectLst>
                <a:latin typeface="Abadi" panose="020B0604020104020204" pitchFamily="34" charset="0"/>
                <a:ea typeface="+mj-ea"/>
                <a:cs typeface="+mj-cs"/>
              </a:rPr>
              <a:t> ja </a:t>
            </a:r>
            <a:r>
              <a:rPr lang="en-US" sz="6000" b="1" kern="1200" dirty="0" err="1">
                <a:ln w="0"/>
                <a:solidFill>
                  <a:srgbClr val="FFFFFF"/>
                </a:solidFill>
                <a:effectLst>
                  <a:outerShdw blurRad="38100" dist="25400" dir="5400000" algn="ctr" rotWithShape="0">
                    <a:srgbClr val="6E747A">
                      <a:alpha val="43000"/>
                    </a:srgbClr>
                  </a:outerShdw>
                </a:effectLst>
                <a:latin typeface="Abadi" panose="020B0604020104020204" pitchFamily="34" charset="0"/>
                <a:ea typeface="+mj-ea"/>
                <a:cs typeface="+mj-cs"/>
              </a:rPr>
              <a:t>kaasa</a:t>
            </a:r>
            <a:r>
              <a:rPr lang="et-EE" sz="6000" b="1" kern="1200" dirty="0">
                <a:ln w="0"/>
                <a:solidFill>
                  <a:srgbClr val="FFFFFF"/>
                </a:solidFill>
                <a:effectLst>
                  <a:outerShdw blurRad="38100" dist="25400" dir="5400000" algn="ctr" rotWithShape="0">
                    <a:srgbClr val="6E747A">
                      <a:alpha val="43000"/>
                    </a:srgbClr>
                  </a:outerShdw>
                </a:effectLst>
                <a:latin typeface="Abadi" panose="020B0604020104020204" pitchFamily="34" charset="0"/>
                <a:ea typeface="+mj-ea"/>
                <a:cs typeface="+mj-cs"/>
              </a:rPr>
              <a:t> </a:t>
            </a:r>
            <a:r>
              <a:rPr lang="en-US" sz="6000" b="1" kern="1200" dirty="0" err="1">
                <a:ln w="0"/>
                <a:solidFill>
                  <a:srgbClr val="FFFFFF"/>
                </a:solidFill>
                <a:effectLst>
                  <a:outerShdw blurRad="38100" dist="25400" dir="5400000" algn="ctr" rotWithShape="0">
                    <a:srgbClr val="6E747A">
                      <a:alpha val="43000"/>
                    </a:srgbClr>
                  </a:outerShdw>
                </a:effectLst>
                <a:latin typeface="Abadi" panose="020B0604020104020204" pitchFamily="34" charset="0"/>
                <a:ea typeface="+mj-ea"/>
                <a:cs typeface="+mj-cs"/>
              </a:rPr>
              <a:t>mõtlemast</a:t>
            </a:r>
            <a:r>
              <a:rPr lang="en-US" sz="6000" b="1" kern="1200" dirty="0">
                <a:ln w="0"/>
                <a:solidFill>
                  <a:srgbClr val="FFFFFF"/>
                </a:solidFill>
                <a:effectLst>
                  <a:outerShdw blurRad="38100" dist="25400" dir="5400000" algn="ctr" rotWithShape="0">
                    <a:srgbClr val="6E747A">
                      <a:alpha val="43000"/>
                    </a:srgbClr>
                  </a:outerShdw>
                </a:effectLst>
                <a:latin typeface="Abadi" panose="020B0604020104020204" pitchFamily="34" charset="0"/>
                <a:ea typeface="+mj-ea"/>
                <a:cs typeface="+mj-cs"/>
              </a:rPr>
              <a:t>!</a:t>
            </a:r>
          </a:p>
        </p:txBody>
      </p:sp>
      <p:cxnSp>
        <p:nvCxnSpPr>
          <p:cNvPr id="11" name="Straight Connector 10">
            <a:extLst>
              <a:ext uri="{FF2B5EF4-FFF2-40B4-BE49-F238E27FC236}">
                <a16:creationId xmlns:a16="http://schemas.microsoft.com/office/drawing/2014/main" id="{266A0658-1CC4-4B0D-AAB7-A702286AF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3" name="Freeform: Shape 12">
            <a:extLst>
              <a:ext uri="{FF2B5EF4-FFF2-40B4-BE49-F238E27FC236}">
                <a16:creationId xmlns:a16="http://schemas.microsoft.com/office/drawing/2014/main" id="{A04F1504-431A-4D86-9091-AE7E4B333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EA804283-B929-4503-802F-4585376E2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Oval 16">
            <a:extLst>
              <a:ext uri="{FF2B5EF4-FFF2-40B4-BE49-F238E27FC236}">
                <a16:creationId xmlns:a16="http://schemas.microsoft.com/office/drawing/2014/main" id="{AD3811F5-514E-49A4-B382-673ED228A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067AD921-1CEE-4C1B-9AA3-C66D908DD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1" name="Arc 20">
            <a:extLst>
              <a:ext uri="{FF2B5EF4-FFF2-40B4-BE49-F238E27FC236}">
                <a16:creationId xmlns:a16="http://schemas.microsoft.com/office/drawing/2014/main" id="{C36A08F5-3B56-47C5-A371-9187BE56E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9941072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2C396-9A3D-65C3-1869-2975BB9CED1A}"/>
              </a:ext>
            </a:extLst>
          </p:cNvPr>
          <p:cNvSpPr>
            <a:spLocks noGrp="1"/>
          </p:cNvSpPr>
          <p:nvPr>
            <p:ph type="title"/>
          </p:nvPr>
        </p:nvSpPr>
        <p:spPr/>
        <p:txBody>
          <a:bodyPr/>
          <a:lstStyle/>
          <a:p>
            <a:r>
              <a:rPr lang="et-EE" b="1" dirty="0">
                <a:latin typeface="Abadi" panose="020B0604020104020204" pitchFamily="34" charset="0"/>
              </a:rPr>
              <a:t>Rühmatöö (Kabala)</a:t>
            </a:r>
          </a:p>
        </p:txBody>
      </p:sp>
      <p:sp>
        <p:nvSpPr>
          <p:cNvPr id="3" name="TextBox 2">
            <a:extLst>
              <a:ext uri="{FF2B5EF4-FFF2-40B4-BE49-F238E27FC236}">
                <a16:creationId xmlns:a16="http://schemas.microsoft.com/office/drawing/2014/main" id="{F32BA1EA-A2EE-A22E-E7E6-1FF9564D833D}"/>
              </a:ext>
            </a:extLst>
          </p:cNvPr>
          <p:cNvSpPr txBox="1"/>
          <p:nvPr/>
        </p:nvSpPr>
        <p:spPr>
          <a:xfrm>
            <a:off x="748145" y="1402773"/>
            <a:ext cx="10442864" cy="4524315"/>
          </a:xfrm>
          <a:prstGeom prst="rect">
            <a:avLst/>
          </a:prstGeom>
          <a:noFill/>
        </p:spPr>
        <p:txBody>
          <a:bodyPr wrap="square" rtlCol="0">
            <a:spAutoFit/>
          </a:bodyPr>
          <a:lstStyle/>
          <a:p>
            <a:r>
              <a:rPr lang="et-EE" b="1" dirty="0">
                <a:latin typeface="Abadi" panose="020B0604020104020204" pitchFamily="34" charset="0"/>
              </a:rPr>
              <a:t>Tüdrukute nädal </a:t>
            </a:r>
          </a:p>
          <a:p>
            <a:r>
              <a:rPr lang="et-EE" dirty="0">
                <a:latin typeface="Abadi" panose="020B0604020104020204" pitchFamily="34" charset="0"/>
              </a:rPr>
              <a:t>Loomise kuupäev 15.03.2022 autor </a:t>
            </a:r>
            <a:r>
              <a:rPr lang="et-EE" b="1" dirty="0">
                <a:latin typeface="Abadi" panose="020B0604020104020204" pitchFamily="34" charset="0"/>
              </a:rPr>
              <a:t>Kabala Lasteaed-Põhikool </a:t>
            </a:r>
          </a:p>
          <a:p>
            <a:r>
              <a:rPr lang="et-EE" dirty="0">
                <a:latin typeface="Abadi" panose="020B0604020104020204" pitchFamily="34" charset="0"/>
              </a:rPr>
              <a:t>7. märtsist alates toimus koolis traditsiooniline tüdrukutenädal. Sellel aastal oli tüdrukutel võimalus igal nädalapäeval tegutseda erinevas valdkonnas.</a:t>
            </a:r>
          </a:p>
          <a:p>
            <a:r>
              <a:rPr lang="et-EE" b="1" dirty="0">
                <a:latin typeface="Abadi" panose="020B0604020104020204" pitchFamily="34" charset="0"/>
              </a:rPr>
              <a:t>Esmaspäev </a:t>
            </a:r>
            <a:r>
              <a:rPr lang="et-EE" dirty="0">
                <a:latin typeface="Abadi" panose="020B0604020104020204" pitchFamily="34" charset="0"/>
              </a:rPr>
              <a:t>oli sisustatud raamatutega, mille peategelasteks olid tüdrukud. Raamatuid oli võimalus käia uurimas kogu nädala vältel esimese-ja kolmanda  klassi klassiruumis.</a:t>
            </a:r>
          </a:p>
          <a:p>
            <a:r>
              <a:rPr lang="et-EE" b="1" dirty="0">
                <a:latin typeface="Abadi" panose="020B0604020104020204" pitchFamily="34" charset="0"/>
              </a:rPr>
              <a:t>Teisipäeval</a:t>
            </a:r>
            <a:r>
              <a:rPr lang="et-EE" dirty="0">
                <a:latin typeface="Abadi" panose="020B0604020104020204" pitchFamily="34" charset="0"/>
              </a:rPr>
              <a:t> oli tütarlastel külas kosmetoloog Reelika, kes rääkis sellest, kuidas oma käte, küünte ja näonaha eest  hoolitseda. Ta jagas näpunäiteid tagasihoidlikust, lapselikust jumestamisest.</a:t>
            </a:r>
          </a:p>
          <a:p>
            <a:r>
              <a:rPr lang="et-EE" b="1" dirty="0">
                <a:latin typeface="Abadi" panose="020B0604020104020204" pitchFamily="34" charset="0"/>
              </a:rPr>
              <a:t>Kolmapäevaks</a:t>
            </a:r>
            <a:r>
              <a:rPr lang="et-EE" dirty="0">
                <a:latin typeface="Abadi" panose="020B0604020104020204" pitchFamily="34" charset="0"/>
              </a:rPr>
              <a:t> pidid kõik kodus ettevalmistuse tegema, paludes teha endale põnev või kaunis soeng. Poisid olid hindajateks, kõige kaunimaks hinnati Kristelle toonitud juuksed. Teiseks jäi Delissa oma toredate patsidega ning kolmandaks Vesela. </a:t>
            </a:r>
          </a:p>
          <a:p>
            <a:r>
              <a:rPr lang="et-EE" b="1" dirty="0">
                <a:latin typeface="Abadi" panose="020B0604020104020204" pitchFamily="34" charset="0"/>
              </a:rPr>
              <a:t>Neljapäeval</a:t>
            </a:r>
            <a:r>
              <a:rPr lang="et-EE" dirty="0">
                <a:latin typeface="Abadi" panose="020B0604020104020204" pitchFamily="34" charset="0"/>
              </a:rPr>
              <a:t> said tüdrukud proovida kätt küpsetamisel. Üheskoos valmisid maitsvad kaerahelbepätsid, millega suurima mõnuga maiustasid ka algklasside poisid.</a:t>
            </a:r>
          </a:p>
          <a:p>
            <a:r>
              <a:rPr lang="et-EE" b="1" dirty="0">
                <a:latin typeface="Abadi" panose="020B0604020104020204" pitchFamily="34" charset="0"/>
              </a:rPr>
              <a:t>Reedesed</a:t>
            </a:r>
            <a:r>
              <a:rPr lang="et-EE" dirty="0">
                <a:latin typeface="Abadi" panose="020B0604020104020204" pitchFamily="34" charset="0"/>
              </a:rPr>
              <a:t> tantsutunnid olid samuti seotud tüdrukutenädalaga, õpetaja Eve õpetas lastele seltskonnatantse. Kõik lõid tantsudes ühiselt kaasa. </a:t>
            </a:r>
          </a:p>
          <a:p>
            <a:r>
              <a:rPr lang="et-EE" dirty="0">
                <a:latin typeface="Abadi" panose="020B0604020104020204" pitchFamily="34" charset="0"/>
              </a:rPr>
              <a:t>Nädal oli täis vahvaid tegevusi ning pakkus tüdrukutele rohkelt uusi teadmisi ja kogemusi.</a:t>
            </a:r>
          </a:p>
        </p:txBody>
      </p:sp>
      <p:sp>
        <p:nvSpPr>
          <p:cNvPr id="5" name="TextBox 4">
            <a:extLst>
              <a:ext uri="{FF2B5EF4-FFF2-40B4-BE49-F238E27FC236}">
                <a16:creationId xmlns:a16="http://schemas.microsoft.com/office/drawing/2014/main" id="{DB398B98-F8F2-7FB7-E2FB-156ED3C481C2}"/>
              </a:ext>
            </a:extLst>
          </p:cNvPr>
          <p:cNvSpPr txBox="1"/>
          <p:nvPr/>
        </p:nvSpPr>
        <p:spPr>
          <a:xfrm>
            <a:off x="838200" y="6099464"/>
            <a:ext cx="10196945" cy="646331"/>
          </a:xfrm>
          <a:prstGeom prst="rect">
            <a:avLst/>
          </a:prstGeom>
          <a:noFill/>
        </p:spPr>
        <p:txBody>
          <a:bodyPr wrap="square" rtlCol="0">
            <a:spAutoFit/>
          </a:bodyPr>
          <a:lstStyle/>
          <a:p>
            <a:r>
              <a:rPr lang="et-EE" dirty="0">
                <a:hlinkClick r:id="rId2"/>
              </a:rPr>
              <a:t>https://www.kabala.edu.ee/et/uudised/tudrukute-nadal</a:t>
            </a:r>
            <a:endParaRPr lang="et-EE" dirty="0"/>
          </a:p>
          <a:p>
            <a:endParaRPr lang="et-EE" dirty="0"/>
          </a:p>
        </p:txBody>
      </p:sp>
    </p:spTree>
    <p:extLst>
      <p:ext uri="{BB962C8B-B14F-4D97-AF65-F5344CB8AC3E}">
        <p14:creationId xmlns:p14="http://schemas.microsoft.com/office/powerpoint/2010/main" val="25478409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9482D-C56F-C742-BFD0-A1EFF8C71166}"/>
              </a:ext>
            </a:extLst>
          </p:cNvPr>
          <p:cNvSpPr>
            <a:spLocks noGrp="1"/>
          </p:cNvSpPr>
          <p:nvPr>
            <p:ph type="title"/>
          </p:nvPr>
        </p:nvSpPr>
        <p:spPr/>
        <p:txBody>
          <a:bodyPr/>
          <a:lstStyle/>
          <a:p>
            <a:r>
              <a:rPr lang="et-EE" b="1" dirty="0">
                <a:latin typeface="Abadi" panose="020B0604020104020204" pitchFamily="34" charset="0"/>
              </a:rPr>
              <a:t>Rühmatöö (Pärnu I)</a:t>
            </a:r>
          </a:p>
        </p:txBody>
      </p:sp>
      <p:sp>
        <p:nvSpPr>
          <p:cNvPr id="3" name="TextBox 2">
            <a:extLst>
              <a:ext uri="{FF2B5EF4-FFF2-40B4-BE49-F238E27FC236}">
                <a16:creationId xmlns:a16="http://schemas.microsoft.com/office/drawing/2014/main" id="{CE2AC879-CCCA-879C-B7E1-3AD05617C8CF}"/>
              </a:ext>
            </a:extLst>
          </p:cNvPr>
          <p:cNvSpPr txBox="1"/>
          <p:nvPr/>
        </p:nvSpPr>
        <p:spPr>
          <a:xfrm>
            <a:off x="744682" y="1313806"/>
            <a:ext cx="10238509" cy="5309146"/>
          </a:xfrm>
          <a:prstGeom prst="rect">
            <a:avLst/>
          </a:prstGeom>
          <a:noFill/>
        </p:spPr>
        <p:txBody>
          <a:bodyPr wrap="square" rtlCol="0">
            <a:spAutoFit/>
          </a:bodyPr>
          <a:lstStyle/>
          <a:p>
            <a:r>
              <a:rPr lang="et-EE" dirty="0">
                <a:latin typeface="Abadi" panose="020B0604020104020204" pitchFamily="34" charset="0"/>
              </a:rPr>
              <a:t>Liikumisõpetaja Ly Akenpärg oli lasteaia õue peitnud erinevad tähed, mida tüdrukutel tuli otsima hakata. Orienteerumiseks õuealal olid abiks pildid otsingulehel ja sinna sai üles märkida leitud tähed. Neist moodustati hiljem ühisel jõul vahva sõna - PIIGA.</a:t>
            </a:r>
          </a:p>
          <a:p>
            <a:endParaRPr lang="et-EE" sz="500" dirty="0">
              <a:latin typeface="Abadi" panose="020B0604020104020204" pitchFamily="34" charset="0"/>
            </a:endParaRPr>
          </a:p>
          <a:p>
            <a:r>
              <a:rPr lang="et-EE" dirty="0">
                <a:latin typeface="Abadi" panose="020B0604020104020204" pitchFamily="34" charset="0"/>
              </a:rPr>
              <a:t>Seejärel ootasid lapsi liikumismängud ja harjutused. Kõik said teha hüppenöörihüppeid küll üksi küll kambakesi. See oli lõbus ning nõudis head koostööd ja tähelepanu. Edasi harjutati hularõngaga keerutamist. Õpetajatelt said lapsed nippe kummikeksus ja hüpati vana head kriidiga asfaldile joonistatud keksumängu. </a:t>
            </a:r>
          </a:p>
          <a:p>
            <a:endParaRPr lang="et-EE" sz="500" dirty="0">
              <a:latin typeface="Abadi" panose="020B0604020104020204" pitchFamily="34" charset="0"/>
            </a:endParaRPr>
          </a:p>
          <a:p>
            <a:r>
              <a:rPr lang="et-EE" dirty="0">
                <a:latin typeface="Abadi" panose="020B0604020104020204" pitchFamily="34" charset="0"/>
              </a:rPr>
              <a:t>Eriti põnev oli lastele aardejaht. Liivakasti maha maetud varandusedtuli välja kaevata lusika abil. Suurima hulga kalliskive leidnud lapsed teenisid endale šokolaadimedali. Väga äge hommik, arvasid nii poisid kui tüdrukud.</a:t>
            </a:r>
          </a:p>
          <a:p>
            <a:endParaRPr lang="et-EE" sz="500" dirty="0">
              <a:latin typeface="Abadi" panose="020B0604020104020204" pitchFamily="34" charset="0"/>
            </a:endParaRPr>
          </a:p>
          <a:p>
            <a:r>
              <a:rPr lang="et-EE" dirty="0">
                <a:latin typeface="Abadi" panose="020B0604020104020204" pitchFamily="34" charset="0"/>
              </a:rPr>
              <a:t>Järgnev päev oli pühendatud tüdrukutele-koolieelikutele. Kohe hommikul asuti teele Pärnumaa kutsehariduskeskusesse, kus piigad tutvusid pagari ja kondiitri ametiga. Tüdrukud said ise komme valmistada ja neid omal valikul maitsestada. Loomulikult oli suur tähtsus ja rõõm degusteerimisel- ise tehtud, hästi tehtud!    </a:t>
            </a:r>
          </a:p>
          <a:p>
            <a:r>
              <a:rPr lang="et-EE" dirty="0">
                <a:latin typeface="Abadi" panose="020B0604020104020204" pitchFamily="34" charset="0"/>
              </a:rPr>
              <a:t> </a:t>
            </a:r>
            <a:r>
              <a:rPr lang="et-EE" sz="500" dirty="0">
                <a:latin typeface="Abadi" panose="020B0604020104020204" pitchFamily="34" charset="0"/>
              </a:rPr>
              <a:t>                               </a:t>
            </a:r>
          </a:p>
          <a:p>
            <a:r>
              <a:rPr lang="et-EE" dirty="0">
                <a:latin typeface="Abadi" panose="020B0604020104020204" pitchFamily="34" charset="0"/>
              </a:rPr>
              <a:t>Seejärel, peale pisikest pausi, oli saal suureks töötoaks. Tüdrukud said õpetajatelt pähe kaunid soengud ja valmistasid siis oma kätega rahvuslikus stiilis peavõrud, mida kantakse Pärnumaa laste laulu- ja tantsupeolgi</a:t>
            </a:r>
            <a:r>
              <a:rPr lang="et-EE" sz="1600" dirty="0"/>
              <a:t>.  </a:t>
            </a:r>
            <a:endParaRPr lang="et-EE" dirty="0"/>
          </a:p>
        </p:txBody>
      </p:sp>
    </p:spTree>
    <p:extLst>
      <p:ext uri="{BB962C8B-B14F-4D97-AF65-F5344CB8AC3E}">
        <p14:creationId xmlns:p14="http://schemas.microsoft.com/office/powerpoint/2010/main" val="24882729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219F9-B7C1-8C5B-4F09-764652EB7519}"/>
              </a:ext>
            </a:extLst>
          </p:cNvPr>
          <p:cNvSpPr>
            <a:spLocks noGrp="1"/>
          </p:cNvSpPr>
          <p:nvPr>
            <p:ph type="title"/>
          </p:nvPr>
        </p:nvSpPr>
        <p:spPr/>
        <p:txBody>
          <a:bodyPr/>
          <a:lstStyle/>
          <a:p>
            <a:r>
              <a:rPr lang="et-EE" b="1" dirty="0"/>
              <a:t>Rühmatöö – Pärnu (II)</a:t>
            </a:r>
          </a:p>
        </p:txBody>
      </p:sp>
      <p:sp>
        <p:nvSpPr>
          <p:cNvPr id="3" name="TextBox 2">
            <a:extLst>
              <a:ext uri="{FF2B5EF4-FFF2-40B4-BE49-F238E27FC236}">
                <a16:creationId xmlns:a16="http://schemas.microsoft.com/office/drawing/2014/main" id="{FE82E0CA-599C-C68B-4AA2-AA4724B18807}"/>
              </a:ext>
            </a:extLst>
          </p:cNvPr>
          <p:cNvSpPr txBox="1"/>
          <p:nvPr/>
        </p:nvSpPr>
        <p:spPr>
          <a:xfrm>
            <a:off x="827809" y="1690688"/>
            <a:ext cx="10525991" cy="4678204"/>
          </a:xfrm>
          <a:prstGeom prst="rect">
            <a:avLst/>
          </a:prstGeom>
          <a:noFill/>
        </p:spPr>
        <p:txBody>
          <a:bodyPr wrap="square" rtlCol="0">
            <a:spAutoFit/>
          </a:bodyPr>
          <a:lstStyle/>
          <a:p>
            <a:r>
              <a:rPr lang="et-EE" dirty="0">
                <a:latin typeface="Abadi" panose="020B0604020104020204" pitchFamily="34" charset="0"/>
              </a:rPr>
              <a:t>Uus päev tõi uued tuuled - tüdrukud viidi Pärnu Kalevi sõudebaasi. Idee tuli sügisel toimunud poiste nädalast kui tüdrukud seal toimunu vastu väga suurt huvi tundsid. Ja oligi väga põnev. Treener Koidu tutvustas kõike sõudmise kohta. Tüdrukud imestasid süstade pikkuse üle ja treenisid oma lihaseid sõudeergomeetritel. Võibolla nii mõnigi piiga sai sellest käigust endale spordipisiku, mis viib tõsisemate treeninguteni. </a:t>
            </a:r>
          </a:p>
          <a:p>
            <a:endParaRPr lang="et-EE" sz="500" dirty="0">
              <a:latin typeface="Abadi" panose="020B0604020104020204" pitchFamily="34" charset="0"/>
            </a:endParaRPr>
          </a:p>
          <a:p>
            <a:r>
              <a:rPr lang="et-EE" dirty="0">
                <a:latin typeface="Abadi" panose="020B0604020104020204" pitchFamily="34" charset="0"/>
              </a:rPr>
              <a:t>Neljas päev oli meisterdamise päev. Kõik tüdrukud said kätt proovida erinevate vahendite ja materjalidega. Kasutati paberit ja liimi, voltimistehnikaid, heegeldati, õmmeldi ja vooliti. Külastati saalis nädala alguses avatud näitust tüdrukute lemmikmänguasjadest. Imetleti ja kiideti nii vanu kaisukaid kui uut tehnoloogiat kasutavaid lelusid. </a:t>
            </a:r>
          </a:p>
          <a:p>
            <a:endParaRPr lang="et-EE" sz="500" dirty="0">
              <a:latin typeface="Abadi" panose="020B0604020104020204" pitchFamily="34" charset="0"/>
            </a:endParaRPr>
          </a:p>
          <a:p>
            <a:r>
              <a:rPr lang="et-EE" dirty="0">
                <a:latin typeface="Abadi" panose="020B0604020104020204" pitchFamily="34" charset="0"/>
              </a:rPr>
              <a:t>Tüdrukute nädala krooniks sai lustakas karneval- minu lemmikkangelane. Iga tüdruk oli selleks põhjalikult valmistunud. Kohata võis väga eriilmelisi tegelasi: Elsad, kes vaieldamatult lemmikud, aga ei puudunud ka jääkarud, Tuhkatriinud, Mašad, kassid, printsessid, </a:t>
            </a:r>
            <a:endParaRPr lang="et-EE" sz="500" dirty="0">
              <a:latin typeface="Abadi" panose="020B0604020104020204" pitchFamily="34" charset="0"/>
            </a:endParaRPr>
          </a:p>
          <a:p>
            <a:r>
              <a:rPr lang="et-EE" sz="500" dirty="0">
                <a:latin typeface="Abadi" panose="020B0604020104020204" pitchFamily="34" charset="0"/>
              </a:rPr>
              <a:t>                  </a:t>
            </a:r>
            <a:r>
              <a:rPr lang="et-EE" dirty="0">
                <a:latin typeface="Abadi" panose="020B0604020104020204" pitchFamily="34" charset="0"/>
              </a:rPr>
              <a:t>                  </a:t>
            </a:r>
          </a:p>
          <a:p>
            <a:r>
              <a:rPr lang="et-EE" dirty="0">
                <a:latin typeface="Abadi" panose="020B0604020104020204" pitchFamily="34" charset="0"/>
              </a:rPr>
              <a:t>Tegelaste tutvustused olid humoorikad ja toredad. Kõiki tegelasi ühendas  videodisko. See oli nii põnev ja lõbus nädal, kostis nagu ühest suust.</a:t>
            </a:r>
          </a:p>
          <a:p>
            <a:endParaRPr lang="et-EE" dirty="0"/>
          </a:p>
        </p:txBody>
      </p:sp>
      <p:sp>
        <p:nvSpPr>
          <p:cNvPr id="4" name="TextBox 3">
            <a:extLst>
              <a:ext uri="{FF2B5EF4-FFF2-40B4-BE49-F238E27FC236}">
                <a16:creationId xmlns:a16="http://schemas.microsoft.com/office/drawing/2014/main" id="{4D74EF4F-3242-3BE0-99D1-1E5E3DBB8B74}"/>
              </a:ext>
            </a:extLst>
          </p:cNvPr>
          <p:cNvSpPr txBox="1"/>
          <p:nvPr/>
        </p:nvSpPr>
        <p:spPr>
          <a:xfrm>
            <a:off x="955964" y="6307283"/>
            <a:ext cx="10515600" cy="646331"/>
          </a:xfrm>
          <a:prstGeom prst="rect">
            <a:avLst/>
          </a:prstGeom>
          <a:noFill/>
        </p:spPr>
        <p:txBody>
          <a:bodyPr wrap="square" rtlCol="0">
            <a:spAutoFit/>
          </a:bodyPr>
          <a:lstStyle/>
          <a:p>
            <a:r>
              <a:rPr lang="et-EE" dirty="0">
                <a:hlinkClick r:id="rId2"/>
              </a:rPr>
              <a:t>https://parnu.postimees.ee/4123429/galerii-vahva-tudrukute-nadal-mai-lasteaias</a:t>
            </a:r>
            <a:endParaRPr lang="et-EE" dirty="0"/>
          </a:p>
          <a:p>
            <a:endParaRPr lang="et-EE" dirty="0"/>
          </a:p>
        </p:txBody>
      </p:sp>
    </p:spTree>
    <p:extLst>
      <p:ext uri="{BB962C8B-B14F-4D97-AF65-F5344CB8AC3E}">
        <p14:creationId xmlns:p14="http://schemas.microsoft.com/office/powerpoint/2010/main" val="2426844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8229D-4E29-1AC4-1742-B742EF273529}"/>
              </a:ext>
            </a:extLst>
          </p:cNvPr>
          <p:cNvSpPr>
            <a:spLocks noGrp="1"/>
          </p:cNvSpPr>
          <p:nvPr>
            <p:ph type="title"/>
          </p:nvPr>
        </p:nvSpPr>
        <p:spPr>
          <a:xfrm>
            <a:off x="1002890" y="3206648"/>
            <a:ext cx="10515600" cy="1325563"/>
          </a:xfrm>
        </p:spPr>
        <p:txBody>
          <a:bodyPr/>
          <a:lstStyle/>
          <a:p>
            <a:br>
              <a:rPr lang="et-EE" sz="4400" dirty="0">
                <a:latin typeface="Abadi" panose="020B0604020104020204" pitchFamily="34" charset="0"/>
              </a:rPr>
            </a:br>
            <a:endParaRPr lang="et-EE" dirty="0"/>
          </a:p>
        </p:txBody>
      </p:sp>
      <p:sp>
        <p:nvSpPr>
          <p:cNvPr id="3" name="TextBox 2">
            <a:extLst>
              <a:ext uri="{FF2B5EF4-FFF2-40B4-BE49-F238E27FC236}">
                <a16:creationId xmlns:a16="http://schemas.microsoft.com/office/drawing/2014/main" id="{F81EA129-905C-CBFF-7EC4-2500820CDB4F}"/>
              </a:ext>
            </a:extLst>
          </p:cNvPr>
          <p:cNvSpPr txBox="1"/>
          <p:nvPr/>
        </p:nvSpPr>
        <p:spPr>
          <a:xfrm>
            <a:off x="1555804" y="3869429"/>
            <a:ext cx="10166555" cy="1754326"/>
          </a:xfrm>
          <a:prstGeom prst="rect">
            <a:avLst/>
          </a:prstGeom>
          <a:noFill/>
        </p:spPr>
        <p:txBody>
          <a:bodyPr wrap="square" rtlCol="0">
            <a:spAutoFit/>
          </a:bodyPr>
          <a:lstStyle/>
          <a:p>
            <a:r>
              <a:rPr lang="et-EE" sz="5400" b="1" dirty="0">
                <a:latin typeface="Abadi" panose="020B0604020104020204" pitchFamily="34" charset="0"/>
              </a:rPr>
              <a:t>Kui suur on naiste osakaal (%) Riigikogus?</a:t>
            </a:r>
          </a:p>
        </p:txBody>
      </p:sp>
      <p:pic>
        <p:nvPicPr>
          <p:cNvPr id="9" name="Picture 8">
            <a:extLst>
              <a:ext uri="{FF2B5EF4-FFF2-40B4-BE49-F238E27FC236}">
                <a16:creationId xmlns:a16="http://schemas.microsoft.com/office/drawing/2014/main" id="{8254A7D9-0369-1E20-A8C6-B714DA6ED3AB}"/>
              </a:ext>
            </a:extLst>
          </p:cNvPr>
          <p:cNvPicPr>
            <a:picLocks noChangeAspect="1"/>
          </p:cNvPicPr>
          <p:nvPr/>
        </p:nvPicPr>
        <p:blipFill>
          <a:blip r:embed="rId2"/>
          <a:stretch>
            <a:fillRect/>
          </a:stretch>
        </p:blipFill>
        <p:spPr>
          <a:xfrm>
            <a:off x="1750159" y="878350"/>
            <a:ext cx="2514818" cy="2629128"/>
          </a:xfrm>
          <a:prstGeom prst="rect">
            <a:avLst/>
          </a:prstGeom>
        </p:spPr>
      </p:pic>
    </p:spTree>
    <p:extLst>
      <p:ext uri="{BB962C8B-B14F-4D97-AF65-F5344CB8AC3E}">
        <p14:creationId xmlns:p14="http://schemas.microsoft.com/office/powerpoint/2010/main" val="1379558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94E46-03A6-3655-4228-769D9D52F4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135C6D-E452-9099-69E8-3642D144415A}"/>
              </a:ext>
            </a:extLst>
          </p:cNvPr>
          <p:cNvSpPr>
            <a:spLocks noGrp="1"/>
          </p:cNvSpPr>
          <p:nvPr>
            <p:ph type="title"/>
          </p:nvPr>
        </p:nvSpPr>
        <p:spPr>
          <a:xfrm>
            <a:off x="1002890" y="3206648"/>
            <a:ext cx="10515600" cy="1325563"/>
          </a:xfrm>
        </p:spPr>
        <p:txBody>
          <a:bodyPr/>
          <a:lstStyle/>
          <a:p>
            <a:br>
              <a:rPr lang="et-EE" sz="4400" dirty="0">
                <a:latin typeface="Abadi" panose="020B0604020104020204" pitchFamily="34" charset="0"/>
              </a:rPr>
            </a:br>
            <a:endParaRPr lang="et-EE" dirty="0"/>
          </a:p>
        </p:txBody>
      </p:sp>
      <p:sp>
        <p:nvSpPr>
          <p:cNvPr id="3" name="TextBox 2">
            <a:extLst>
              <a:ext uri="{FF2B5EF4-FFF2-40B4-BE49-F238E27FC236}">
                <a16:creationId xmlns:a16="http://schemas.microsoft.com/office/drawing/2014/main" id="{08381310-E6F1-7285-38FD-D1677312DF48}"/>
              </a:ext>
            </a:extLst>
          </p:cNvPr>
          <p:cNvSpPr txBox="1"/>
          <p:nvPr/>
        </p:nvSpPr>
        <p:spPr>
          <a:xfrm>
            <a:off x="1593126" y="3869429"/>
            <a:ext cx="10166555" cy="1754326"/>
          </a:xfrm>
          <a:prstGeom prst="rect">
            <a:avLst/>
          </a:prstGeom>
          <a:noFill/>
        </p:spPr>
        <p:txBody>
          <a:bodyPr wrap="square" rtlCol="0">
            <a:spAutoFit/>
          </a:bodyPr>
          <a:lstStyle/>
          <a:p>
            <a:r>
              <a:rPr lang="et-EE" sz="5400" b="1" dirty="0">
                <a:latin typeface="Abadi" panose="020B0604020104020204" pitchFamily="34" charset="0"/>
              </a:rPr>
              <a:t>Kui suur on naiste osakaal (%) Eesti valitsuses?</a:t>
            </a:r>
          </a:p>
        </p:txBody>
      </p:sp>
      <p:pic>
        <p:nvPicPr>
          <p:cNvPr id="9" name="Picture 8">
            <a:extLst>
              <a:ext uri="{FF2B5EF4-FFF2-40B4-BE49-F238E27FC236}">
                <a16:creationId xmlns:a16="http://schemas.microsoft.com/office/drawing/2014/main" id="{922F8071-66DC-D268-36A0-E0FDE6FF9626}"/>
              </a:ext>
            </a:extLst>
          </p:cNvPr>
          <p:cNvPicPr>
            <a:picLocks noChangeAspect="1"/>
          </p:cNvPicPr>
          <p:nvPr/>
        </p:nvPicPr>
        <p:blipFill>
          <a:blip r:embed="rId2"/>
          <a:stretch>
            <a:fillRect/>
          </a:stretch>
        </p:blipFill>
        <p:spPr>
          <a:xfrm>
            <a:off x="1750159" y="878350"/>
            <a:ext cx="2514818" cy="2629128"/>
          </a:xfrm>
          <a:prstGeom prst="rect">
            <a:avLst/>
          </a:prstGeom>
        </p:spPr>
      </p:pic>
    </p:spTree>
    <p:extLst>
      <p:ext uri="{BB962C8B-B14F-4D97-AF65-F5344CB8AC3E}">
        <p14:creationId xmlns:p14="http://schemas.microsoft.com/office/powerpoint/2010/main" val="1977504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8C8DCD-4BA9-5E22-97BD-C94E3E1E3C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BBE5DA-59A7-5772-D87B-982099ABDC97}"/>
              </a:ext>
            </a:extLst>
          </p:cNvPr>
          <p:cNvSpPr>
            <a:spLocks noGrp="1"/>
          </p:cNvSpPr>
          <p:nvPr>
            <p:ph type="title"/>
          </p:nvPr>
        </p:nvSpPr>
        <p:spPr>
          <a:xfrm>
            <a:off x="1002890" y="3206648"/>
            <a:ext cx="10515600" cy="1325563"/>
          </a:xfrm>
        </p:spPr>
        <p:txBody>
          <a:bodyPr/>
          <a:lstStyle/>
          <a:p>
            <a:br>
              <a:rPr lang="et-EE" sz="4400" dirty="0">
                <a:latin typeface="Abadi" panose="020B0604020104020204" pitchFamily="34" charset="0"/>
              </a:rPr>
            </a:br>
            <a:endParaRPr lang="et-EE" dirty="0"/>
          </a:p>
        </p:txBody>
      </p:sp>
      <p:sp>
        <p:nvSpPr>
          <p:cNvPr id="3" name="TextBox 2">
            <a:extLst>
              <a:ext uri="{FF2B5EF4-FFF2-40B4-BE49-F238E27FC236}">
                <a16:creationId xmlns:a16="http://schemas.microsoft.com/office/drawing/2014/main" id="{4A078B26-0B62-576E-57B8-A8BA2C1CF7D0}"/>
              </a:ext>
            </a:extLst>
          </p:cNvPr>
          <p:cNvSpPr txBox="1"/>
          <p:nvPr/>
        </p:nvSpPr>
        <p:spPr>
          <a:xfrm>
            <a:off x="1555804" y="3869429"/>
            <a:ext cx="10166555" cy="1754326"/>
          </a:xfrm>
          <a:prstGeom prst="rect">
            <a:avLst/>
          </a:prstGeom>
          <a:noFill/>
        </p:spPr>
        <p:txBody>
          <a:bodyPr wrap="square" rtlCol="0">
            <a:spAutoFit/>
          </a:bodyPr>
          <a:lstStyle/>
          <a:p>
            <a:r>
              <a:rPr lang="et-EE" sz="5400" b="1" dirty="0">
                <a:latin typeface="Abadi" panose="020B0604020104020204" pitchFamily="34" charset="0"/>
              </a:rPr>
              <a:t>Kui suur on naiste osakaal (%) volikogudes?</a:t>
            </a:r>
          </a:p>
        </p:txBody>
      </p:sp>
      <p:pic>
        <p:nvPicPr>
          <p:cNvPr id="9" name="Picture 8">
            <a:extLst>
              <a:ext uri="{FF2B5EF4-FFF2-40B4-BE49-F238E27FC236}">
                <a16:creationId xmlns:a16="http://schemas.microsoft.com/office/drawing/2014/main" id="{22A0C75B-24F9-346F-5697-5815B6A6F5A0}"/>
              </a:ext>
            </a:extLst>
          </p:cNvPr>
          <p:cNvPicPr>
            <a:picLocks noChangeAspect="1"/>
          </p:cNvPicPr>
          <p:nvPr/>
        </p:nvPicPr>
        <p:blipFill>
          <a:blip r:embed="rId2"/>
          <a:stretch>
            <a:fillRect/>
          </a:stretch>
        </p:blipFill>
        <p:spPr>
          <a:xfrm>
            <a:off x="1750159" y="878350"/>
            <a:ext cx="2514818" cy="2629128"/>
          </a:xfrm>
          <a:prstGeom prst="rect">
            <a:avLst/>
          </a:prstGeom>
        </p:spPr>
      </p:pic>
    </p:spTree>
    <p:extLst>
      <p:ext uri="{BB962C8B-B14F-4D97-AF65-F5344CB8AC3E}">
        <p14:creationId xmlns:p14="http://schemas.microsoft.com/office/powerpoint/2010/main" val="468974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8025A-EFFA-D191-9C9C-0C82178F5D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4C851C-A050-8645-6447-8A41CA3623F0}"/>
              </a:ext>
            </a:extLst>
          </p:cNvPr>
          <p:cNvSpPr>
            <a:spLocks noGrp="1"/>
          </p:cNvSpPr>
          <p:nvPr>
            <p:ph type="title"/>
          </p:nvPr>
        </p:nvSpPr>
        <p:spPr>
          <a:xfrm>
            <a:off x="1002890" y="3206648"/>
            <a:ext cx="10515600" cy="1325563"/>
          </a:xfrm>
        </p:spPr>
        <p:txBody>
          <a:bodyPr/>
          <a:lstStyle/>
          <a:p>
            <a:br>
              <a:rPr lang="et-EE" sz="4400" dirty="0">
                <a:latin typeface="Abadi" panose="020B0604020104020204" pitchFamily="34" charset="0"/>
              </a:rPr>
            </a:br>
            <a:endParaRPr lang="et-EE" dirty="0"/>
          </a:p>
        </p:txBody>
      </p:sp>
      <p:sp>
        <p:nvSpPr>
          <p:cNvPr id="3" name="TextBox 2">
            <a:extLst>
              <a:ext uri="{FF2B5EF4-FFF2-40B4-BE49-F238E27FC236}">
                <a16:creationId xmlns:a16="http://schemas.microsoft.com/office/drawing/2014/main" id="{C6190D3F-5C21-0BBF-F1F1-497E2F5E2B9C}"/>
              </a:ext>
            </a:extLst>
          </p:cNvPr>
          <p:cNvSpPr txBox="1"/>
          <p:nvPr/>
        </p:nvSpPr>
        <p:spPr>
          <a:xfrm>
            <a:off x="1555804" y="3869429"/>
            <a:ext cx="10166555" cy="2585323"/>
          </a:xfrm>
          <a:prstGeom prst="rect">
            <a:avLst/>
          </a:prstGeom>
          <a:noFill/>
        </p:spPr>
        <p:txBody>
          <a:bodyPr wrap="square" rtlCol="0">
            <a:spAutoFit/>
          </a:bodyPr>
          <a:lstStyle/>
          <a:p>
            <a:r>
              <a:rPr lang="et-EE" sz="5400" b="1" dirty="0">
                <a:latin typeface="Abadi" panose="020B0604020104020204" pitchFamily="34" charset="0"/>
              </a:rPr>
              <a:t>Kui suur on naiste osakaal (%) Eestist Euroopa Parlamenti valitud delegaatide hulgas?</a:t>
            </a:r>
          </a:p>
        </p:txBody>
      </p:sp>
      <p:pic>
        <p:nvPicPr>
          <p:cNvPr id="9" name="Picture 8">
            <a:extLst>
              <a:ext uri="{FF2B5EF4-FFF2-40B4-BE49-F238E27FC236}">
                <a16:creationId xmlns:a16="http://schemas.microsoft.com/office/drawing/2014/main" id="{21B59358-A5FC-4C15-61CF-2A924761D066}"/>
              </a:ext>
            </a:extLst>
          </p:cNvPr>
          <p:cNvPicPr>
            <a:picLocks noChangeAspect="1"/>
          </p:cNvPicPr>
          <p:nvPr/>
        </p:nvPicPr>
        <p:blipFill>
          <a:blip r:embed="rId2"/>
          <a:stretch>
            <a:fillRect/>
          </a:stretch>
        </p:blipFill>
        <p:spPr>
          <a:xfrm>
            <a:off x="1750159" y="878350"/>
            <a:ext cx="2514818" cy="2629128"/>
          </a:xfrm>
          <a:prstGeom prst="rect">
            <a:avLst/>
          </a:prstGeom>
        </p:spPr>
      </p:pic>
    </p:spTree>
    <p:extLst>
      <p:ext uri="{BB962C8B-B14F-4D97-AF65-F5344CB8AC3E}">
        <p14:creationId xmlns:p14="http://schemas.microsoft.com/office/powerpoint/2010/main" val="4041670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DB8DD-E5C1-7FAD-4E4A-70497559C398}"/>
              </a:ext>
            </a:extLst>
          </p:cNvPr>
          <p:cNvSpPr>
            <a:spLocks noGrp="1"/>
          </p:cNvSpPr>
          <p:nvPr>
            <p:ph type="title"/>
          </p:nvPr>
        </p:nvSpPr>
        <p:spPr/>
        <p:txBody>
          <a:bodyPr/>
          <a:lstStyle/>
          <a:p>
            <a:r>
              <a:rPr lang="et-EE" b="1" dirty="0">
                <a:latin typeface="Abadi" panose="020B0604020104020204" pitchFamily="34" charset="0"/>
              </a:rPr>
              <a:t>Juurdepääs võimule, ressurssidele, otsustusvõimalustele</a:t>
            </a:r>
          </a:p>
        </p:txBody>
      </p:sp>
      <p:pic>
        <p:nvPicPr>
          <p:cNvPr id="3" name="Picture 2">
            <a:extLst>
              <a:ext uri="{FF2B5EF4-FFF2-40B4-BE49-F238E27FC236}">
                <a16:creationId xmlns:a16="http://schemas.microsoft.com/office/drawing/2014/main" id="{0FEE5D5B-8992-3F17-D10C-81B7742AD163}"/>
              </a:ext>
            </a:extLst>
          </p:cNvPr>
          <p:cNvPicPr>
            <a:picLocks noChangeAspect="1"/>
          </p:cNvPicPr>
          <p:nvPr/>
        </p:nvPicPr>
        <p:blipFill>
          <a:blip r:embed="rId2"/>
          <a:stretch>
            <a:fillRect/>
          </a:stretch>
        </p:blipFill>
        <p:spPr>
          <a:xfrm>
            <a:off x="9644265" y="365125"/>
            <a:ext cx="1426866" cy="1491724"/>
          </a:xfrm>
          <a:prstGeom prst="rect">
            <a:avLst/>
          </a:prstGeom>
        </p:spPr>
      </p:pic>
      <p:sp>
        <p:nvSpPr>
          <p:cNvPr id="4" name="TextBox 3">
            <a:extLst>
              <a:ext uri="{FF2B5EF4-FFF2-40B4-BE49-F238E27FC236}">
                <a16:creationId xmlns:a16="http://schemas.microsoft.com/office/drawing/2014/main" id="{CF093D40-864B-7016-AEA4-67D5BB916324}"/>
              </a:ext>
            </a:extLst>
          </p:cNvPr>
          <p:cNvSpPr txBox="1"/>
          <p:nvPr/>
        </p:nvSpPr>
        <p:spPr>
          <a:xfrm>
            <a:off x="1125416" y="1886185"/>
            <a:ext cx="10108642" cy="2585323"/>
          </a:xfrm>
          <a:prstGeom prst="rect">
            <a:avLst/>
          </a:prstGeom>
          <a:noFill/>
        </p:spPr>
        <p:txBody>
          <a:bodyPr wrap="square" rtlCol="0">
            <a:spAutoFit/>
          </a:bodyPr>
          <a:lstStyle/>
          <a:p>
            <a:r>
              <a:rPr lang="et-EE" sz="3600" b="1" dirty="0">
                <a:latin typeface="Abadi" panose="020B0604020104020204" pitchFamily="34" charset="0"/>
              </a:rPr>
              <a:t>Naisi valitsuses    50%  (7/14)</a:t>
            </a:r>
          </a:p>
          <a:p>
            <a:r>
              <a:rPr lang="et-EE" sz="3600" b="1" dirty="0">
                <a:latin typeface="Abadi" panose="020B0604020104020204" pitchFamily="34" charset="0"/>
              </a:rPr>
              <a:t>Naisi Riigikogus   29%  (29/101)</a:t>
            </a:r>
          </a:p>
          <a:p>
            <a:r>
              <a:rPr lang="et-EE" sz="3600" b="1" dirty="0">
                <a:latin typeface="Abadi" panose="020B0604020104020204" pitchFamily="34" charset="0"/>
              </a:rPr>
              <a:t>Naisi volikogudes 31%</a:t>
            </a:r>
          </a:p>
          <a:p>
            <a:r>
              <a:rPr lang="et-EE" sz="3600" b="1" dirty="0">
                <a:latin typeface="Abadi" panose="020B0604020104020204" pitchFamily="34" charset="0"/>
              </a:rPr>
              <a:t>Naisi Euroopa Parlamendis 28,5% (2/7)</a:t>
            </a:r>
          </a:p>
          <a:p>
            <a:endParaRPr lang="et-EE" dirty="0"/>
          </a:p>
        </p:txBody>
      </p:sp>
      <p:pic>
        <p:nvPicPr>
          <p:cNvPr id="7" name="Picture 6" descr="A group of people posing for a photo&#10;&#10;Description automatically generated">
            <a:extLst>
              <a:ext uri="{FF2B5EF4-FFF2-40B4-BE49-F238E27FC236}">
                <a16:creationId xmlns:a16="http://schemas.microsoft.com/office/drawing/2014/main" id="{8F1F72AB-1638-01BB-6BB5-3A777AAA53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4744" y="4689707"/>
            <a:ext cx="3109879" cy="1668814"/>
          </a:xfrm>
          <a:prstGeom prst="rect">
            <a:avLst/>
          </a:prstGeom>
          <a:ln>
            <a:noFill/>
          </a:ln>
          <a:effectLst>
            <a:softEdge rad="112500"/>
          </a:effectLst>
        </p:spPr>
      </p:pic>
      <p:pic>
        <p:nvPicPr>
          <p:cNvPr id="10" name="Picture 9">
            <a:extLst>
              <a:ext uri="{FF2B5EF4-FFF2-40B4-BE49-F238E27FC236}">
                <a16:creationId xmlns:a16="http://schemas.microsoft.com/office/drawing/2014/main" id="{D71BFBB9-6215-6F3C-47CB-4C8DCA0F44ED}"/>
              </a:ext>
            </a:extLst>
          </p:cNvPr>
          <p:cNvPicPr>
            <a:picLocks noChangeAspect="1"/>
          </p:cNvPicPr>
          <p:nvPr/>
        </p:nvPicPr>
        <p:blipFill>
          <a:blip r:embed="rId4"/>
          <a:stretch>
            <a:fillRect/>
          </a:stretch>
        </p:blipFill>
        <p:spPr>
          <a:xfrm>
            <a:off x="524746" y="4667005"/>
            <a:ext cx="3232500" cy="1668814"/>
          </a:xfrm>
          <a:prstGeom prst="rect">
            <a:avLst/>
          </a:prstGeom>
          <a:ln>
            <a:noFill/>
          </a:ln>
          <a:effectLst>
            <a:softEdge rad="112500"/>
          </a:effectLst>
        </p:spPr>
      </p:pic>
      <p:pic>
        <p:nvPicPr>
          <p:cNvPr id="13" name="Picture 12">
            <a:extLst>
              <a:ext uri="{FF2B5EF4-FFF2-40B4-BE49-F238E27FC236}">
                <a16:creationId xmlns:a16="http://schemas.microsoft.com/office/drawing/2014/main" id="{2D5D6ADB-CC88-6FAB-C980-17BB5F735690}"/>
              </a:ext>
            </a:extLst>
          </p:cNvPr>
          <p:cNvPicPr>
            <a:picLocks noChangeAspect="1"/>
          </p:cNvPicPr>
          <p:nvPr/>
        </p:nvPicPr>
        <p:blipFill>
          <a:blip r:embed="rId5"/>
          <a:stretch>
            <a:fillRect/>
          </a:stretch>
        </p:blipFill>
        <p:spPr>
          <a:xfrm>
            <a:off x="7459619" y="4689707"/>
            <a:ext cx="3774439" cy="1668814"/>
          </a:xfrm>
          <a:prstGeom prst="rect">
            <a:avLst/>
          </a:prstGeom>
          <a:ln>
            <a:noFill/>
          </a:ln>
          <a:effectLst>
            <a:softEdge rad="112500"/>
          </a:effectLst>
        </p:spPr>
      </p:pic>
    </p:spTree>
    <p:extLst>
      <p:ext uri="{BB962C8B-B14F-4D97-AF65-F5344CB8AC3E}">
        <p14:creationId xmlns:p14="http://schemas.microsoft.com/office/powerpoint/2010/main" val="40513409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1101</TotalTime>
  <Words>1698</Words>
  <Application>Microsoft Office PowerPoint</Application>
  <PresentationFormat>Widescreen</PresentationFormat>
  <Paragraphs>191</Paragraphs>
  <Slides>43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Abadi</vt:lpstr>
      <vt:lpstr>Aptos</vt:lpstr>
      <vt:lpstr>Aptos Display</vt:lpstr>
      <vt:lpstr>Arial</vt:lpstr>
      <vt:lpstr>Calibri</vt:lpstr>
      <vt:lpstr>Wingdings</vt:lpstr>
      <vt:lpstr>Office Theme</vt:lpstr>
      <vt:lpstr>  Sooline võrdõiguslikkus ja  3R meetod  Riina Kütt, ENUT </vt:lpstr>
      <vt:lpstr>PowerPoint Presentation</vt:lpstr>
      <vt:lpstr>Sooline võrdõiguslikkus / sooline võrdsus</vt:lpstr>
      <vt:lpstr>PowerPoint Presentation</vt:lpstr>
      <vt:lpstr> </vt:lpstr>
      <vt:lpstr> </vt:lpstr>
      <vt:lpstr> </vt:lpstr>
      <vt:lpstr> </vt:lpstr>
      <vt:lpstr>Juurdepääs võimule, ressurssidele, otsustusvõimalustele</vt:lpstr>
      <vt:lpstr>Euroopa Parlamendi Eesti delegatsiooni sooline jaotus</vt:lpstr>
      <vt:lpstr>PowerPoint Presentation</vt:lpstr>
      <vt:lpstr>Kuidas analüüsida, kas naistel ja meestel on </vt:lpstr>
      <vt:lpstr> 3R / 4R meetod – tööriist kohaliku elu analüüsimiseks naiste ja meeste / tüdrukute ja poiste aspektist</vt:lpstr>
      <vt:lpstr>1R – representeeritus ehk esindatus</vt:lpstr>
      <vt:lpstr>PowerPoint Presentation</vt:lpstr>
      <vt:lpstr>2R  ressursside jaotus</vt:lpstr>
      <vt:lpstr>3R reaalsus</vt:lpstr>
      <vt:lpstr>4R realiseerimine</vt:lpstr>
      <vt:lpstr>Mis on sooline võrdõiguslikkus?</vt:lpstr>
      <vt:lpstr>Sooline võrdõiguslikkus kohalikul tasandil Eesti Linnade ja Valdade Liidu pildipanga abil</vt:lpstr>
      <vt:lpstr>PowerPoint Presentation</vt:lpstr>
      <vt:lpstr>PowerPoint Presentation</vt:lpstr>
      <vt:lpstr>   Eesti Linnade ja Valdade Päevad 2022 Paneelarutelu: Harjumaa kuldse ringi piiriülene koostöö  </vt:lpstr>
      <vt:lpstr>  Eesti Linnade ja Valdade Päevad  2024 Poliitikute debatt   </vt:lpstr>
      <vt:lpstr>PowerPoint Presentation</vt:lpstr>
      <vt:lpstr>Eesti Linnade ja Valdade Päevad  2024</vt:lpstr>
      <vt:lpstr>Pilootprojekti „Õpetaja töö- ja palgakorralduse kaasajastamine“ lõpetamine</vt:lpstr>
      <vt:lpstr>Kummal pildil valitseb sooline võrdõiguslikkus?</vt:lpstr>
      <vt:lpstr>Nagu oli ..</vt:lpstr>
      <vt:lpstr>... nii ka on</vt:lpstr>
      <vt:lpstr>Mis takistab naisi poliitikasse minemast?</vt:lpstr>
      <vt:lpstr>Mida teha selleks, et naised  tahaksid ja julgeksid  rohkem poliitikasse minna?</vt:lpstr>
      <vt:lpstr>PowerPoint Presentation</vt:lpstr>
      <vt:lpstr>Valikud, mida kujundatakse ning mis viivad </vt:lpstr>
      <vt:lpstr>Rühmatöö märksõnad</vt:lpstr>
      <vt:lpstr>RÜHMATÖÖ    Tüdrukute nädal I  Tüdrukute nädal II</vt:lpstr>
      <vt:lpstr>Rühmatöö ülesanne (1)</vt:lpstr>
      <vt:lpstr>Rühmatöö ülesanne (2)</vt:lpstr>
      <vt:lpstr>Soolise võrdõiguslikkuse käsiraamat  kohalikele omavalitsustele</vt:lpstr>
      <vt:lpstr>PowerPoint Presentation</vt:lpstr>
      <vt:lpstr>Rühmatöö (Kabala)</vt:lpstr>
      <vt:lpstr>Rühmatöö (Pärnu I)</vt:lpstr>
      <vt:lpstr>Rühmatöö – Pärnu (II)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Riina Kütt</dc:creator>
  <cp:lastModifiedBy>Riina Kütt</cp:lastModifiedBy>
  <cp:revision>77</cp:revision>
  <cp:lastPrinted>2025-01-29T07:14:04Z</cp:lastPrinted>
  <dcterms:created xsi:type="dcterms:W3CDTF">2024-10-26T06:34:34Z</dcterms:created>
  <dcterms:modified xsi:type="dcterms:W3CDTF">2025-01-30T10:04:11Z</dcterms:modified>
</cp:coreProperties>
</file>