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handoutMasterIdLst>
    <p:handoutMasterId r:id="rId34"/>
  </p:handoutMasterIdLst>
  <p:sldIdLst>
    <p:sldId id="264" r:id="rId5"/>
    <p:sldId id="276" r:id="rId6"/>
    <p:sldId id="281" r:id="rId7"/>
    <p:sldId id="487" r:id="rId8"/>
    <p:sldId id="484" r:id="rId9"/>
    <p:sldId id="485" r:id="rId10"/>
    <p:sldId id="282" r:id="rId11"/>
    <p:sldId id="479" r:id="rId12"/>
    <p:sldId id="461" r:id="rId13"/>
    <p:sldId id="462" r:id="rId14"/>
    <p:sldId id="488" r:id="rId15"/>
    <p:sldId id="456" r:id="rId16"/>
    <p:sldId id="481" r:id="rId17"/>
    <p:sldId id="482" r:id="rId18"/>
    <p:sldId id="1048" r:id="rId19"/>
    <p:sldId id="1057" r:id="rId20"/>
    <p:sldId id="1056" r:id="rId21"/>
    <p:sldId id="284" r:id="rId22"/>
    <p:sldId id="263" r:id="rId23"/>
    <p:sldId id="615" r:id="rId24"/>
    <p:sldId id="676" r:id="rId25"/>
    <p:sldId id="1060" r:id="rId26"/>
    <p:sldId id="483" r:id="rId27"/>
    <p:sldId id="1058" r:id="rId28"/>
    <p:sldId id="1061" r:id="rId29"/>
    <p:sldId id="1062" r:id="rId30"/>
    <p:sldId id="1063" r:id="rId31"/>
    <p:sldId id="1059" r:id="rId32"/>
  </p:sldIdLst>
  <p:sldSz cx="12188825" cy="6858000"/>
  <p:notesSz cx="6858000" cy="9144000"/>
  <p:defaultTextStyle>
    <a:defPPr rtl="0">
      <a:defRPr lang="et-e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howGuides="1">
      <p:cViewPr varScale="1">
        <p:scale>
          <a:sx n="72" d="100"/>
          <a:sy n="72" d="100"/>
        </p:scale>
        <p:origin x="420" y="60"/>
      </p:cViewPr>
      <p:guideLst>
        <p:guide pos="3839"/>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1402133761057645"/>
          <c:y val="4.4896522574311856E-2"/>
          <c:w val="0.68527656265189074"/>
          <c:h val="0.85716829766394464"/>
        </c:manualLayout>
      </c:layout>
      <c:barChart>
        <c:barDir val="bar"/>
        <c:grouping val="percentStacked"/>
        <c:varyColors val="0"/>
        <c:ser>
          <c:idx val="0"/>
          <c:order val="0"/>
          <c:tx>
            <c:strRef>
              <c:f>Leht1!$B$1</c:f>
              <c:strCache>
                <c:ptCount val="1"/>
                <c:pt idx="0">
                  <c:v>Mehed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Leht1!$A$2:$A$5</c:f>
              <c:strCache>
                <c:ptCount val="4"/>
                <c:pt idx="0">
                  <c:v>1.klass</c:v>
                </c:pt>
                <c:pt idx="1">
                  <c:v>2.klass</c:v>
                </c:pt>
                <c:pt idx="2">
                  <c:v>3.klass</c:v>
                </c:pt>
                <c:pt idx="3">
                  <c:v>4.klass</c:v>
                </c:pt>
              </c:strCache>
            </c:strRef>
          </c:cat>
          <c:val>
            <c:numRef>
              <c:f>Leht1!$B$2:$B$5</c:f>
              <c:numCache>
                <c:formatCode>General</c:formatCode>
                <c:ptCount val="4"/>
                <c:pt idx="0">
                  <c:v>12.4</c:v>
                </c:pt>
                <c:pt idx="1">
                  <c:v>33.4</c:v>
                </c:pt>
                <c:pt idx="2">
                  <c:v>17.8</c:v>
                </c:pt>
                <c:pt idx="3">
                  <c:v>28.3</c:v>
                </c:pt>
              </c:numCache>
            </c:numRef>
          </c:val>
          <c:extLst>
            <c:ext xmlns:c16="http://schemas.microsoft.com/office/drawing/2014/chart" uri="{C3380CC4-5D6E-409C-BE32-E72D297353CC}">
              <c16:uniqueId val="{00000000-126C-4A81-BF95-6503C4CD8DDF}"/>
            </c:ext>
          </c:extLst>
        </c:ser>
        <c:ser>
          <c:idx val="1"/>
          <c:order val="1"/>
          <c:tx>
            <c:strRef>
              <c:f>Leht1!$C$1</c:f>
              <c:strCache>
                <c:ptCount val="1"/>
                <c:pt idx="0">
                  <c:v>Poisid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Leht1!$A$2:$A$5</c:f>
              <c:strCache>
                <c:ptCount val="4"/>
                <c:pt idx="0">
                  <c:v>1.klass</c:v>
                </c:pt>
                <c:pt idx="1">
                  <c:v>2.klass</c:v>
                </c:pt>
                <c:pt idx="2">
                  <c:v>3.klass</c:v>
                </c:pt>
                <c:pt idx="3">
                  <c:v>4.klass</c:v>
                </c:pt>
              </c:strCache>
            </c:strRef>
          </c:cat>
          <c:val>
            <c:numRef>
              <c:f>Leht1!$C$2:$C$5</c:f>
              <c:numCache>
                <c:formatCode>General</c:formatCode>
                <c:ptCount val="4"/>
                <c:pt idx="0">
                  <c:v>48.3</c:v>
                </c:pt>
                <c:pt idx="1">
                  <c:v>46.1</c:v>
                </c:pt>
                <c:pt idx="2">
                  <c:v>38.6</c:v>
                </c:pt>
                <c:pt idx="3">
                  <c:v>36.6</c:v>
                </c:pt>
              </c:numCache>
            </c:numRef>
          </c:val>
          <c:extLst>
            <c:ext xmlns:c16="http://schemas.microsoft.com/office/drawing/2014/chart" uri="{C3380CC4-5D6E-409C-BE32-E72D297353CC}">
              <c16:uniqueId val="{00000001-126C-4A81-BF95-6503C4CD8DDF}"/>
            </c:ext>
          </c:extLst>
        </c:ser>
        <c:ser>
          <c:idx val="2"/>
          <c:order val="2"/>
          <c:tx>
            <c:strRef>
              <c:f>Leht1!$D$1</c:f>
              <c:strCache>
                <c:ptCount val="1"/>
                <c:pt idx="0">
                  <c:v>Naised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Leht1!$A$2:$A$5</c:f>
              <c:strCache>
                <c:ptCount val="4"/>
                <c:pt idx="0">
                  <c:v>1.klass</c:v>
                </c:pt>
                <c:pt idx="1">
                  <c:v>2.klass</c:v>
                </c:pt>
                <c:pt idx="2">
                  <c:v>3.klass</c:v>
                </c:pt>
                <c:pt idx="3">
                  <c:v>4.klass</c:v>
                </c:pt>
              </c:strCache>
            </c:strRef>
          </c:cat>
          <c:val>
            <c:numRef>
              <c:f>Leht1!$D$2:$D$5</c:f>
              <c:numCache>
                <c:formatCode>General</c:formatCode>
                <c:ptCount val="4"/>
                <c:pt idx="0">
                  <c:v>8.1</c:v>
                </c:pt>
                <c:pt idx="1">
                  <c:v>9.1</c:v>
                </c:pt>
                <c:pt idx="2">
                  <c:v>14.5</c:v>
                </c:pt>
                <c:pt idx="3">
                  <c:v>11.9</c:v>
                </c:pt>
              </c:numCache>
            </c:numRef>
          </c:val>
          <c:extLst>
            <c:ext xmlns:c16="http://schemas.microsoft.com/office/drawing/2014/chart" uri="{C3380CC4-5D6E-409C-BE32-E72D297353CC}">
              <c16:uniqueId val="{00000002-126C-4A81-BF95-6503C4CD8DDF}"/>
            </c:ext>
          </c:extLst>
        </c:ser>
        <c:ser>
          <c:idx val="3"/>
          <c:order val="3"/>
          <c:tx>
            <c:strRef>
              <c:f>Leht1!$E$1</c:f>
              <c:strCache>
                <c:ptCount val="1"/>
                <c:pt idx="0">
                  <c:v>Tüdrukud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Leht1!$A$2:$A$5</c:f>
              <c:strCache>
                <c:ptCount val="4"/>
                <c:pt idx="0">
                  <c:v>1.klass</c:v>
                </c:pt>
                <c:pt idx="1">
                  <c:v>2.klass</c:v>
                </c:pt>
                <c:pt idx="2">
                  <c:v>3.klass</c:v>
                </c:pt>
                <c:pt idx="3">
                  <c:v>4.klass</c:v>
                </c:pt>
              </c:strCache>
            </c:strRef>
          </c:cat>
          <c:val>
            <c:numRef>
              <c:f>Leht1!$E$2:$E$5</c:f>
              <c:numCache>
                <c:formatCode>General</c:formatCode>
                <c:ptCount val="4"/>
                <c:pt idx="0">
                  <c:v>31.2</c:v>
                </c:pt>
                <c:pt idx="1">
                  <c:v>33.6</c:v>
                </c:pt>
                <c:pt idx="2">
                  <c:v>29.1</c:v>
                </c:pt>
                <c:pt idx="3">
                  <c:v>23.3</c:v>
                </c:pt>
              </c:numCache>
            </c:numRef>
          </c:val>
          <c:extLst>
            <c:ext xmlns:c16="http://schemas.microsoft.com/office/drawing/2014/chart" uri="{C3380CC4-5D6E-409C-BE32-E72D297353CC}">
              <c16:uniqueId val="{00000003-126C-4A81-BF95-6503C4CD8DDF}"/>
            </c:ext>
          </c:extLst>
        </c:ser>
        <c:dLbls>
          <c:showLegendKey val="0"/>
          <c:showVal val="0"/>
          <c:showCatName val="0"/>
          <c:showSerName val="0"/>
          <c:showPercent val="0"/>
          <c:showBubbleSize val="0"/>
        </c:dLbls>
        <c:gapWidth val="150"/>
        <c:overlap val="100"/>
        <c:axId val="74498816"/>
        <c:axId val="74500352"/>
      </c:barChart>
      <c:catAx>
        <c:axId val="74498816"/>
        <c:scaling>
          <c:orientation val="minMax"/>
        </c:scaling>
        <c:delete val="0"/>
        <c:axPos val="l"/>
        <c:numFmt formatCode="General" sourceLinked="0"/>
        <c:majorTickMark val="out"/>
        <c:minorTickMark val="none"/>
        <c:tickLblPos val="nextTo"/>
        <c:crossAx val="74500352"/>
        <c:crosses val="autoZero"/>
        <c:auto val="1"/>
        <c:lblAlgn val="ctr"/>
        <c:lblOffset val="100"/>
        <c:noMultiLvlLbl val="0"/>
      </c:catAx>
      <c:valAx>
        <c:axId val="74500352"/>
        <c:scaling>
          <c:orientation val="minMax"/>
        </c:scaling>
        <c:delete val="0"/>
        <c:axPos val="b"/>
        <c:majorGridlines/>
        <c:numFmt formatCode="0%" sourceLinked="1"/>
        <c:majorTickMark val="out"/>
        <c:minorTickMark val="none"/>
        <c:tickLblPos val="nextTo"/>
        <c:crossAx val="74498816"/>
        <c:crosses val="autoZero"/>
        <c:crossBetween val="between"/>
      </c:valAx>
    </c:plotArea>
    <c:legend>
      <c:legendPos val="r"/>
      <c:overlay val="0"/>
    </c:legend>
    <c:plotVisOnly val="1"/>
    <c:dispBlanksAs val="gap"/>
    <c:showDLblsOverMax val="0"/>
  </c:chart>
  <c:txPr>
    <a:bodyPr/>
    <a:lstStyle/>
    <a:p>
      <a:pPr>
        <a:defRPr sz="1800"/>
      </a:pPr>
      <a:endParaRPr lang="et-E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0"/>
    </c:view3D>
    <c:floor>
      <c:thickness val="0"/>
    </c:floor>
    <c:sideWall>
      <c:thickness val="0"/>
    </c:sideWall>
    <c:backWall>
      <c:thickness val="0"/>
    </c:backWall>
    <c:plotArea>
      <c:layout/>
      <c:bar3DChart>
        <c:barDir val="col"/>
        <c:grouping val="clustered"/>
        <c:varyColors val="0"/>
        <c:ser>
          <c:idx val="0"/>
          <c:order val="0"/>
          <c:tx>
            <c:strRef>
              <c:f>Leht1!$B$1</c:f>
              <c:strCache>
                <c:ptCount val="1"/>
                <c:pt idx="0">
                  <c:v>Mehed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Leht1!$A$2</c:f>
              <c:strCache>
                <c:ptCount val="1"/>
                <c:pt idx="0">
                  <c:v>Kujutatud isikud</c:v>
                </c:pt>
              </c:strCache>
            </c:strRef>
          </c:cat>
          <c:val>
            <c:numRef>
              <c:f>Leht1!$B$2</c:f>
              <c:numCache>
                <c:formatCode>0.0%</c:formatCode>
                <c:ptCount val="1"/>
                <c:pt idx="0">
                  <c:v>0.20700000000000021</c:v>
                </c:pt>
              </c:numCache>
            </c:numRef>
          </c:val>
          <c:extLst>
            <c:ext xmlns:c16="http://schemas.microsoft.com/office/drawing/2014/chart" uri="{C3380CC4-5D6E-409C-BE32-E72D297353CC}">
              <c16:uniqueId val="{00000000-2B36-416B-B418-926A7CCFA0B3}"/>
            </c:ext>
          </c:extLst>
        </c:ser>
        <c:ser>
          <c:idx val="1"/>
          <c:order val="1"/>
          <c:tx>
            <c:strRef>
              <c:f>Leht1!$C$1</c:f>
              <c:strCache>
                <c:ptCount val="1"/>
                <c:pt idx="0">
                  <c:v>Poisid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Leht1!$A$2</c:f>
              <c:strCache>
                <c:ptCount val="1"/>
                <c:pt idx="0">
                  <c:v>Kujutatud isikud</c:v>
                </c:pt>
              </c:strCache>
            </c:strRef>
          </c:cat>
          <c:val>
            <c:numRef>
              <c:f>Leht1!$C$2</c:f>
              <c:numCache>
                <c:formatCode>0%</c:formatCode>
                <c:ptCount val="1"/>
                <c:pt idx="0">
                  <c:v>0.45</c:v>
                </c:pt>
              </c:numCache>
            </c:numRef>
          </c:val>
          <c:extLst>
            <c:ext xmlns:c16="http://schemas.microsoft.com/office/drawing/2014/chart" uri="{C3380CC4-5D6E-409C-BE32-E72D297353CC}">
              <c16:uniqueId val="{00000001-2B36-416B-B418-926A7CCFA0B3}"/>
            </c:ext>
          </c:extLst>
        </c:ser>
        <c:ser>
          <c:idx val="2"/>
          <c:order val="2"/>
          <c:tx>
            <c:strRef>
              <c:f>Leht1!$D$1</c:f>
              <c:strCache>
                <c:ptCount val="1"/>
                <c:pt idx="0">
                  <c:v>Naised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Leht1!$A$2</c:f>
              <c:strCache>
                <c:ptCount val="1"/>
                <c:pt idx="0">
                  <c:v>Kujutatud isikud</c:v>
                </c:pt>
              </c:strCache>
            </c:strRef>
          </c:cat>
          <c:val>
            <c:numRef>
              <c:f>Leht1!$D$2</c:f>
              <c:numCache>
                <c:formatCode>0.0%</c:formatCode>
                <c:ptCount val="1"/>
                <c:pt idx="0">
                  <c:v>0.111</c:v>
                </c:pt>
              </c:numCache>
            </c:numRef>
          </c:val>
          <c:extLst>
            <c:ext xmlns:c16="http://schemas.microsoft.com/office/drawing/2014/chart" uri="{C3380CC4-5D6E-409C-BE32-E72D297353CC}">
              <c16:uniqueId val="{00000002-2B36-416B-B418-926A7CCFA0B3}"/>
            </c:ext>
          </c:extLst>
        </c:ser>
        <c:ser>
          <c:idx val="3"/>
          <c:order val="3"/>
          <c:tx>
            <c:strRef>
              <c:f>Leht1!$E$1</c:f>
              <c:strCache>
                <c:ptCount val="1"/>
                <c:pt idx="0">
                  <c:v>Tüdrukud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Leht1!$A$2</c:f>
              <c:strCache>
                <c:ptCount val="1"/>
                <c:pt idx="0">
                  <c:v>Kujutatud isikud</c:v>
                </c:pt>
              </c:strCache>
            </c:strRef>
          </c:cat>
          <c:val>
            <c:numRef>
              <c:f>Leht1!$E$2</c:f>
              <c:numCache>
                <c:formatCode>0.0%</c:formatCode>
                <c:ptCount val="1"/>
                <c:pt idx="0">
                  <c:v>0.23200000000000001</c:v>
                </c:pt>
              </c:numCache>
            </c:numRef>
          </c:val>
          <c:extLst>
            <c:ext xmlns:c16="http://schemas.microsoft.com/office/drawing/2014/chart" uri="{C3380CC4-5D6E-409C-BE32-E72D297353CC}">
              <c16:uniqueId val="{00000003-2B36-416B-B418-926A7CCFA0B3}"/>
            </c:ext>
          </c:extLst>
        </c:ser>
        <c:dLbls>
          <c:showLegendKey val="0"/>
          <c:showVal val="0"/>
          <c:showCatName val="0"/>
          <c:showSerName val="0"/>
          <c:showPercent val="0"/>
          <c:showBubbleSize val="0"/>
        </c:dLbls>
        <c:gapWidth val="150"/>
        <c:shape val="cylinder"/>
        <c:axId val="62122240"/>
        <c:axId val="76562432"/>
        <c:axId val="0"/>
      </c:bar3DChart>
      <c:catAx>
        <c:axId val="62122240"/>
        <c:scaling>
          <c:orientation val="minMax"/>
        </c:scaling>
        <c:delete val="1"/>
        <c:axPos val="b"/>
        <c:numFmt formatCode="General" sourceLinked="0"/>
        <c:majorTickMark val="out"/>
        <c:minorTickMark val="none"/>
        <c:tickLblPos val="none"/>
        <c:crossAx val="76562432"/>
        <c:crosses val="autoZero"/>
        <c:auto val="1"/>
        <c:lblAlgn val="ctr"/>
        <c:lblOffset val="100"/>
        <c:noMultiLvlLbl val="0"/>
      </c:catAx>
      <c:valAx>
        <c:axId val="76562432"/>
        <c:scaling>
          <c:orientation val="minMax"/>
        </c:scaling>
        <c:delete val="0"/>
        <c:axPos val="l"/>
        <c:majorGridlines/>
        <c:numFmt formatCode="0.0%" sourceLinked="1"/>
        <c:majorTickMark val="out"/>
        <c:minorTickMark val="none"/>
        <c:tickLblPos val="nextTo"/>
        <c:crossAx val="62122240"/>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CE054-9D1E-42F7-92D3-A6329671D7ED}"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t-EE"/>
        </a:p>
      </dgm:t>
    </dgm:pt>
    <dgm:pt modelId="{3329AF0D-55FA-4ED4-B3F5-0C817584875D}">
      <dgm:prSet phldrT="[Tekst]"/>
      <dgm:spPr/>
      <dgm:t>
        <a:bodyPr/>
        <a:lstStyle/>
        <a:p>
          <a:r>
            <a:rPr lang="et-EE" dirty="0"/>
            <a:t>Soogruppide eraldatus</a:t>
          </a:r>
        </a:p>
      </dgm:t>
    </dgm:pt>
    <dgm:pt modelId="{FC4FF06F-75F0-4410-8121-650B1B105C0D}" type="parTrans" cxnId="{36E5C9E5-01CE-4B96-9306-B8B62CBA86BF}">
      <dgm:prSet/>
      <dgm:spPr/>
      <dgm:t>
        <a:bodyPr/>
        <a:lstStyle/>
        <a:p>
          <a:endParaRPr lang="et-EE"/>
        </a:p>
      </dgm:t>
    </dgm:pt>
    <dgm:pt modelId="{222B7F1E-2935-4CBE-B917-2B16C01BF532}" type="sibTrans" cxnId="{36E5C9E5-01CE-4B96-9306-B8B62CBA86BF}">
      <dgm:prSet/>
      <dgm:spPr/>
      <dgm:t>
        <a:bodyPr/>
        <a:lstStyle/>
        <a:p>
          <a:endParaRPr lang="et-EE"/>
        </a:p>
      </dgm:t>
    </dgm:pt>
    <dgm:pt modelId="{0CA5ED1E-5341-4B03-B696-876655B87123}">
      <dgm:prSet phldrT="[Tekst]"/>
      <dgm:spPr/>
      <dgm:t>
        <a:bodyPr/>
        <a:lstStyle/>
        <a:p>
          <a:r>
            <a:rPr lang="et-EE" dirty="0"/>
            <a:t>Erinevad tegevused, erinevad huvid</a:t>
          </a:r>
        </a:p>
      </dgm:t>
    </dgm:pt>
    <dgm:pt modelId="{75A2ADF4-4F01-4EBC-8698-8F8EBDF26E98}" type="parTrans" cxnId="{44C643F6-13FC-4E2E-BE02-B70E9082B618}">
      <dgm:prSet/>
      <dgm:spPr/>
      <dgm:t>
        <a:bodyPr/>
        <a:lstStyle/>
        <a:p>
          <a:endParaRPr lang="et-EE"/>
        </a:p>
      </dgm:t>
    </dgm:pt>
    <dgm:pt modelId="{A7C81D28-ADFA-4072-99AF-51FCF8F5EA0B}" type="sibTrans" cxnId="{44C643F6-13FC-4E2E-BE02-B70E9082B618}">
      <dgm:prSet/>
      <dgm:spPr/>
      <dgm:t>
        <a:bodyPr/>
        <a:lstStyle/>
        <a:p>
          <a:endParaRPr lang="et-EE"/>
        </a:p>
      </dgm:t>
    </dgm:pt>
    <dgm:pt modelId="{3AF4054B-C8D2-4EF7-879C-A43DF7E94F43}">
      <dgm:prSet phldrT="[Tekst]"/>
      <dgm:spPr/>
      <dgm:t>
        <a:bodyPr/>
        <a:lstStyle/>
        <a:p>
          <a:endParaRPr lang="et-EE" dirty="0"/>
        </a:p>
      </dgm:t>
    </dgm:pt>
    <dgm:pt modelId="{6B8325D7-A654-4DB2-ACDC-9968F8579B3A}" type="parTrans" cxnId="{B5B4E4AE-7199-4B65-8E7F-8792B686867C}">
      <dgm:prSet/>
      <dgm:spPr/>
      <dgm:t>
        <a:bodyPr/>
        <a:lstStyle/>
        <a:p>
          <a:endParaRPr lang="et-EE"/>
        </a:p>
      </dgm:t>
    </dgm:pt>
    <dgm:pt modelId="{B56296CB-6610-43AE-8530-C19B061481E6}" type="sibTrans" cxnId="{B5B4E4AE-7199-4B65-8E7F-8792B686867C}">
      <dgm:prSet/>
      <dgm:spPr/>
      <dgm:t>
        <a:bodyPr/>
        <a:lstStyle/>
        <a:p>
          <a:endParaRPr lang="et-EE"/>
        </a:p>
      </dgm:t>
    </dgm:pt>
    <dgm:pt modelId="{48530585-8AF9-4916-9587-46E65D333853}">
      <dgm:prSet/>
      <dgm:spPr/>
      <dgm:t>
        <a:bodyPr/>
        <a:lstStyle/>
        <a:p>
          <a:r>
            <a:rPr lang="et-EE" dirty="0"/>
            <a:t>Poiste reegleid rikkuv käitumine on normaalne</a:t>
          </a:r>
        </a:p>
      </dgm:t>
    </dgm:pt>
    <dgm:pt modelId="{1F0B9351-2EDC-444E-B87F-36B223558AC9}" type="parTrans" cxnId="{82F39DB7-A1DB-4AD7-B187-C934F8AFC028}">
      <dgm:prSet/>
      <dgm:spPr/>
      <dgm:t>
        <a:bodyPr/>
        <a:lstStyle/>
        <a:p>
          <a:endParaRPr lang="et-EE"/>
        </a:p>
      </dgm:t>
    </dgm:pt>
    <dgm:pt modelId="{974BE090-9758-4FE6-A630-F1CAB0AA31A7}" type="sibTrans" cxnId="{82F39DB7-A1DB-4AD7-B187-C934F8AFC028}">
      <dgm:prSet/>
      <dgm:spPr/>
      <dgm:t>
        <a:bodyPr/>
        <a:lstStyle/>
        <a:p>
          <a:endParaRPr lang="et-EE"/>
        </a:p>
      </dgm:t>
    </dgm:pt>
    <dgm:pt modelId="{57DD7C4C-7755-41B7-AE92-C810E1EADE0E}">
      <dgm:prSet/>
      <dgm:spPr/>
      <dgm:t>
        <a:bodyPr/>
        <a:lstStyle/>
        <a:p>
          <a:endParaRPr lang="et-EE"/>
        </a:p>
      </dgm:t>
    </dgm:pt>
    <dgm:pt modelId="{ED9C894A-B460-412C-A76A-CADE0E942531}" type="parTrans" cxnId="{9DAE15DE-E2E1-47C5-82A6-17AEEA0B9C5C}">
      <dgm:prSet/>
      <dgm:spPr/>
      <dgm:t>
        <a:bodyPr/>
        <a:lstStyle/>
        <a:p>
          <a:endParaRPr lang="et-EE"/>
        </a:p>
      </dgm:t>
    </dgm:pt>
    <dgm:pt modelId="{9F4BA046-8605-47E9-AD66-0D6FF933D1C9}" type="sibTrans" cxnId="{9DAE15DE-E2E1-47C5-82A6-17AEEA0B9C5C}">
      <dgm:prSet/>
      <dgm:spPr/>
      <dgm:t>
        <a:bodyPr/>
        <a:lstStyle/>
        <a:p>
          <a:endParaRPr lang="et-EE"/>
        </a:p>
      </dgm:t>
    </dgm:pt>
    <dgm:pt modelId="{A74C6F7F-9F17-4F8E-9A26-B33F747DB822}">
      <dgm:prSet/>
      <dgm:spPr/>
      <dgm:t>
        <a:bodyPr/>
        <a:lstStyle/>
        <a:p>
          <a:endParaRPr lang="et-EE" dirty="0"/>
        </a:p>
      </dgm:t>
    </dgm:pt>
    <dgm:pt modelId="{EB97FC28-4CF8-4364-8025-2397B460669A}" type="parTrans" cxnId="{F5086B2D-822F-4FF3-B158-B63B4A9AD3CF}">
      <dgm:prSet/>
      <dgm:spPr/>
      <dgm:t>
        <a:bodyPr/>
        <a:lstStyle/>
        <a:p>
          <a:endParaRPr lang="et-EE"/>
        </a:p>
      </dgm:t>
    </dgm:pt>
    <dgm:pt modelId="{C0562076-CA5A-4154-80FB-3AD797880DC3}" type="sibTrans" cxnId="{F5086B2D-822F-4FF3-B158-B63B4A9AD3CF}">
      <dgm:prSet/>
      <dgm:spPr/>
      <dgm:t>
        <a:bodyPr/>
        <a:lstStyle/>
        <a:p>
          <a:endParaRPr lang="et-EE"/>
        </a:p>
      </dgm:t>
    </dgm:pt>
    <dgm:pt modelId="{D31A4BF2-C138-4738-B395-87E457ED51B5}">
      <dgm:prSet/>
      <dgm:spPr/>
      <dgm:t>
        <a:bodyPr/>
        <a:lstStyle/>
        <a:p>
          <a:r>
            <a:rPr lang="et-EE"/>
            <a:t>Uurimine ja teadus on meeste ja poiste alad</a:t>
          </a:r>
        </a:p>
      </dgm:t>
    </dgm:pt>
    <dgm:pt modelId="{DBF7FF75-FD55-43A6-85E3-575403CD61CC}" type="parTrans" cxnId="{375F1BE2-2D45-4997-BD64-0E3394014957}">
      <dgm:prSet/>
      <dgm:spPr/>
      <dgm:t>
        <a:bodyPr/>
        <a:lstStyle/>
        <a:p>
          <a:endParaRPr lang="et-EE"/>
        </a:p>
      </dgm:t>
    </dgm:pt>
    <dgm:pt modelId="{009187BB-7D94-4671-AB5B-72DC97E377C7}" type="sibTrans" cxnId="{375F1BE2-2D45-4997-BD64-0E3394014957}">
      <dgm:prSet/>
      <dgm:spPr/>
      <dgm:t>
        <a:bodyPr/>
        <a:lstStyle/>
        <a:p>
          <a:endParaRPr lang="et-EE"/>
        </a:p>
      </dgm:t>
    </dgm:pt>
    <dgm:pt modelId="{42C819B4-EDB4-47EA-80A0-87B62DEF54E5}">
      <dgm:prSet/>
      <dgm:spPr/>
      <dgm:t>
        <a:bodyPr/>
        <a:lstStyle/>
        <a:p>
          <a:r>
            <a:rPr lang="et-EE"/>
            <a:t>Ametite ja elukutsete stereotüüpsus</a:t>
          </a:r>
          <a:endParaRPr lang="et-EE" dirty="0"/>
        </a:p>
      </dgm:t>
    </dgm:pt>
    <dgm:pt modelId="{C354F666-DDF6-4923-8CED-884E7C8E7CAE}" type="parTrans" cxnId="{6958959E-D5C6-4021-A7B2-B0C42F32F1D0}">
      <dgm:prSet/>
      <dgm:spPr/>
      <dgm:t>
        <a:bodyPr/>
        <a:lstStyle/>
        <a:p>
          <a:endParaRPr lang="et-EE"/>
        </a:p>
      </dgm:t>
    </dgm:pt>
    <dgm:pt modelId="{4B6A88CD-45B5-4467-AF36-6F180F9FA986}" type="sibTrans" cxnId="{6958959E-D5C6-4021-A7B2-B0C42F32F1D0}">
      <dgm:prSet/>
      <dgm:spPr/>
      <dgm:t>
        <a:bodyPr/>
        <a:lstStyle/>
        <a:p>
          <a:endParaRPr lang="et-EE"/>
        </a:p>
      </dgm:t>
    </dgm:pt>
    <dgm:pt modelId="{1FB7EE0E-C316-4E0A-BDFA-5E2555944652}" type="pres">
      <dgm:prSet presAssocID="{362CE054-9D1E-42F7-92D3-A6329671D7ED}" presName="outerComposite" presStyleCnt="0">
        <dgm:presLayoutVars>
          <dgm:chMax val="5"/>
          <dgm:dir/>
          <dgm:resizeHandles val="exact"/>
        </dgm:presLayoutVars>
      </dgm:prSet>
      <dgm:spPr/>
    </dgm:pt>
    <dgm:pt modelId="{1D646CD7-D950-43A3-990C-DAC5350AB681}" type="pres">
      <dgm:prSet presAssocID="{362CE054-9D1E-42F7-92D3-A6329671D7ED}" presName="dummyMaxCanvas" presStyleCnt="0">
        <dgm:presLayoutVars/>
      </dgm:prSet>
      <dgm:spPr/>
    </dgm:pt>
    <dgm:pt modelId="{310F268A-1CAC-49FA-A949-12186EA1902F}" type="pres">
      <dgm:prSet presAssocID="{362CE054-9D1E-42F7-92D3-A6329671D7ED}" presName="FiveNodes_1" presStyleLbl="node1" presStyleIdx="0" presStyleCnt="5">
        <dgm:presLayoutVars>
          <dgm:bulletEnabled val="1"/>
        </dgm:presLayoutVars>
      </dgm:prSet>
      <dgm:spPr/>
    </dgm:pt>
    <dgm:pt modelId="{7329BF6C-FD9A-4965-9056-D33B5D5FF902}" type="pres">
      <dgm:prSet presAssocID="{362CE054-9D1E-42F7-92D3-A6329671D7ED}" presName="FiveNodes_2" presStyleLbl="node1" presStyleIdx="1" presStyleCnt="5">
        <dgm:presLayoutVars>
          <dgm:bulletEnabled val="1"/>
        </dgm:presLayoutVars>
      </dgm:prSet>
      <dgm:spPr/>
    </dgm:pt>
    <dgm:pt modelId="{A8B9507F-3E9E-498C-8162-5C2BD9C690E4}" type="pres">
      <dgm:prSet presAssocID="{362CE054-9D1E-42F7-92D3-A6329671D7ED}" presName="FiveNodes_3" presStyleLbl="node1" presStyleIdx="2" presStyleCnt="5">
        <dgm:presLayoutVars>
          <dgm:bulletEnabled val="1"/>
        </dgm:presLayoutVars>
      </dgm:prSet>
      <dgm:spPr/>
    </dgm:pt>
    <dgm:pt modelId="{D12B6B18-4A8D-4C27-817D-9AFB8C132ABA}" type="pres">
      <dgm:prSet presAssocID="{362CE054-9D1E-42F7-92D3-A6329671D7ED}" presName="FiveNodes_4" presStyleLbl="node1" presStyleIdx="3" presStyleCnt="5">
        <dgm:presLayoutVars>
          <dgm:bulletEnabled val="1"/>
        </dgm:presLayoutVars>
      </dgm:prSet>
      <dgm:spPr/>
    </dgm:pt>
    <dgm:pt modelId="{CB9B595A-3DE9-4FDB-977C-8261BDD2793C}" type="pres">
      <dgm:prSet presAssocID="{362CE054-9D1E-42F7-92D3-A6329671D7ED}" presName="FiveNodes_5" presStyleLbl="node1" presStyleIdx="4" presStyleCnt="5">
        <dgm:presLayoutVars>
          <dgm:bulletEnabled val="1"/>
        </dgm:presLayoutVars>
      </dgm:prSet>
      <dgm:spPr/>
    </dgm:pt>
    <dgm:pt modelId="{2151CCCA-AFC1-4383-A4E0-9885FBB594EB}" type="pres">
      <dgm:prSet presAssocID="{362CE054-9D1E-42F7-92D3-A6329671D7ED}" presName="FiveConn_1-2" presStyleLbl="fgAccFollowNode1" presStyleIdx="0" presStyleCnt="4">
        <dgm:presLayoutVars>
          <dgm:bulletEnabled val="1"/>
        </dgm:presLayoutVars>
      </dgm:prSet>
      <dgm:spPr/>
    </dgm:pt>
    <dgm:pt modelId="{CD470663-5E81-4416-9E92-FB055ECE97CF}" type="pres">
      <dgm:prSet presAssocID="{362CE054-9D1E-42F7-92D3-A6329671D7ED}" presName="FiveConn_2-3" presStyleLbl="fgAccFollowNode1" presStyleIdx="1" presStyleCnt="4">
        <dgm:presLayoutVars>
          <dgm:bulletEnabled val="1"/>
        </dgm:presLayoutVars>
      </dgm:prSet>
      <dgm:spPr/>
    </dgm:pt>
    <dgm:pt modelId="{A481111B-1755-48EA-897E-7FB662E35F09}" type="pres">
      <dgm:prSet presAssocID="{362CE054-9D1E-42F7-92D3-A6329671D7ED}" presName="FiveConn_3-4" presStyleLbl="fgAccFollowNode1" presStyleIdx="2" presStyleCnt="4">
        <dgm:presLayoutVars>
          <dgm:bulletEnabled val="1"/>
        </dgm:presLayoutVars>
      </dgm:prSet>
      <dgm:spPr/>
    </dgm:pt>
    <dgm:pt modelId="{06A273ED-F841-491B-A4E7-CFD03F259CD7}" type="pres">
      <dgm:prSet presAssocID="{362CE054-9D1E-42F7-92D3-A6329671D7ED}" presName="FiveConn_4-5" presStyleLbl="fgAccFollowNode1" presStyleIdx="3" presStyleCnt="4">
        <dgm:presLayoutVars>
          <dgm:bulletEnabled val="1"/>
        </dgm:presLayoutVars>
      </dgm:prSet>
      <dgm:spPr/>
    </dgm:pt>
    <dgm:pt modelId="{202E4181-CF36-46D3-A924-2F0B61D9065E}" type="pres">
      <dgm:prSet presAssocID="{362CE054-9D1E-42F7-92D3-A6329671D7ED}" presName="FiveNodes_1_text" presStyleLbl="node1" presStyleIdx="4" presStyleCnt="5">
        <dgm:presLayoutVars>
          <dgm:bulletEnabled val="1"/>
        </dgm:presLayoutVars>
      </dgm:prSet>
      <dgm:spPr/>
    </dgm:pt>
    <dgm:pt modelId="{14186264-E2E4-4E01-8E4B-888976F735BE}" type="pres">
      <dgm:prSet presAssocID="{362CE054-9D1E-42F7-92D3-A6329671D7ED}" presName="FiveNodes_2_text" presStyleLbl="node1" presStyleIdx="4" presStyleCnt="5">
        <dgm:presLayoutVars>
          <dgm:bulletEnabled val="1"/>
        </dgm:presLayoutVars>
      </dgm:prSet>
      <dgm:spPr/>
    </dgm:pt>
    <dgm:pt modelId="{58160DA4-3816-48CF-9C86-4565CE215F9A}" type="pres">
      <dgm:prSet presAssocID="{362CE054-9D1E-42F7-92D3-A6329671D7ED}" presName="FiveNodes_3_text" presStyleLbl="node1" presStyleIdx="4" presStyleCnt="5">
        <dgm:presLayoutVars>
          <dgm:bulletEnabled val="1"/>
        </dgm:presLayoutVars>
      </dgm:prSet>
      <dgm:spPr/>
    </dgm:pt>
    <dgm:pt modelId="{B2EE554B-DE90-4FE2-B82F-2C6EE031CB0B}" type="pres">
      <dgm:prSet presAssocID="{362CE054-9D1E-42F7-92D3-A6329671D7ED}" presName="FiveNodes_4_text" presStyleLbl="node1" presStyleIdx="4" presStyleCnt="5">
        <dgm:presLayoutVars>
          <dgm:bulletEnabled val="1"/>
        </dgm:presLayoutVars>
      </dgm:prSet>
      <dgm:spPr/>
    </dgm:pt>
    <dgm:pt modelId="{8CBAA9B0-C128-4BAC-8D6A-7C13C177CB79}" type="pres">
      <dgm:prSet presAssocID="{362CE054-9D1E-42F7-92D3-A6329671D7ED}" presName="FiveNodes_5_text" presStyleLbl="node1" presStyleIdx="4" presStyleCnt="5">
        <dgm:presLayoutVars>
          <dgm:bulletEnabled val="1"/>
        </dgm:presLayoutVars>
      </dgm:prSet>
      <dgm:spPr/>
    </dgm:pt>
  </dgm:ptLst>
  <dgm:cxnLst>
    <dgm:cxn modelId="{F5086B2D-822F-4FF3-B158-B63B4A9AD3CF}" srcId="{362CE054-9D1E-42F7-92D3-A6329671D7ED}" destId="{A74C6F7F-9F17-4F8E-9A26-B33F747DB822}" srcOrd="5" destOrd="0" parTransId="{EB97FC28-4CF8-4364-8025-2397B460669A}" sibTransId="{C0562076-CA5A-4154-80FB-3AD797880DC3}"/>
    <dgm:cxn modelId="{EAE6955C-B10A-45D8-9EEF-D1888264454F}" type="presOf" srcId="{48530585-8AF9-4916-9587-46E65D333853}" destId="{58160DA4-3816-48CF-9C86-4565CE215F9A}" srcOrd="1" destOrd="0" presId="urn:microsoft.com/office/officeart/2005/8/layout/vProcess5"/>
    <dgm:cxn modelId="{50B4DE62-0310-485A-895D-CF09677BA413}" type="presOf" srcId="{48530585-8AF9-4916-9587-46E65D333853}" destId="{A8B9507F-3E9E-498C-8162-5C2BD9C690E4}" srcOrd="0" destOrd="0" presId="urn:microsoft.com/office/officeart/2005/8/layout/vProcess5"/>
    <dgm:cxn modelId="{DB17BB6B-E8E1-4528-916B-21C0B86ED006}" type="presOf" srcId="{D31A4BF2-C138-4738-B395-87E457ED51B5}" destId="{8CBAA9B0-C128-4BAC-8D6A-7C13C177CB79}" srcOrd="1" destOrd="0" presId="urn:microsoft.com/office/officeart/2005/8/layout/vProcess5"/>
    <dgm:cxn modelId="{D6551874-F636-4500-A0A4-C82EE9C32D73}" type="presOf" srcId="{A7C81D28-ADFA-4072-99AF-51FCF8F5EA0B}" destId="{CD470663-5E81-4416-9E92-FB055ECE97CF}" srcOrd="0" destOrd="0" presId="urn:microsoft.com/office/officeart/2005/8/layout/vProcess5"/>
    <dgm:cxn modelId="{42877C78-B0E9-445B-B0A1-F7418562A681}" type="presOf" srcId="{D31A4BF2-C138-4738-B395-87E457ED51B5}" destId="{CB9B595A-3DE9-4FDB-977C-8261BDD2793C}" srcOrd="0" destOrd="0" presId="urn:microsoft.com/office/officeart/2005/8/layout/vProcess5"/>
    <dgm:cxn modelId="{03449E80-357C-419A-9563-71EE618468E8}" type="presOf" srcId="{222B7F1E-2935-4CBE-B917-2B16C01BF532}" destId="{2151CCCA-AFC1-4383-A4E0-9885FBB594EB}" srcOrd="0" destOrd="0" presId="urn:microsoft.com/office/officeart/2005/8/layout/vProcess5"/>
    <dgm:cxn modelId="{6958959E-D5C6-4021-A7B2-B0C42F32F1D0}" srcId="{362CE054-9D1E-42F7-92D3-A6329671D7ED}" destId="{42C819B4-EDB4-47EA-80A0-87B62DEF54E5}" srcOrd="3" destOrd="0" parTransId="{C354F666-DDF6-4923-8CED-884E7C8E7CAE}" sibTransId="{4B6A88CD-45B5-4467-AF36-6F180F9FA986}"/>
    <dgm:cxn modelId="{5FFCCA9E-DC66-4356-A79E-B2AC1913F731}" type="presOf" srcId="{3329AF0D-55FA-4ED4-B3F5-0C817584875D}" destId="{202E4181-CF36-46D3-A924-2F0B61D9065E}" srcOrd="1" destOrd="0" presId="urn:microsoft.com/office/officeart/2005/8/layout/vProcess5"/>
    <dgm:cxn modelId="{C2B40CA0-CD8B-4F91-B4AB-6626DE938821}" type="presOf" srcId="{0CA5ED1E-5341-4B03-B696-876655B87123}" destId="{7329BF6C-FD9A-4965-9056-D33B5D5FF902}" srcOrd="0" destOrd="0" presId="urn:microsoft.com/office/officeart/2005/8/layout/vProcess5"/>
    <dgm:cxn modelId="{1D89A3A8-6EFB-4919-AFD3-22EB0F80FFCF}" type="presOf" srcId="{362CE054-9D1E-42F7-92D3-A6329671D7ED}" destId="{1FB7EE0E-C316-4E0A-BDFA-5E2555944652}" srcOrd="0" destOrd="0" presId="urn:microsoft.com/office/officeart/2005/8/layout/vProcess5"/>
    <dgm:cxn modelId="{B5B4E4AE-7199-4B65-8E7F-8792B686867C}" srcId="{362CE054-9D1E-42F7-92D3-A6329671D7ED}" destId="{3AF4054B-C8D2-4EF7-879C-A43DF7E94F43}" srcOrd="7" destOrd="0" parTransId="{6B8325D7-A654-4DB2-ACDC-9968F8579B3A}" sibTransId="{B56296CB-6610-43AE-8530-C19B061481E6}"/>
    <dgm:cxn modelId="{C52911AF-D6E7-4CAB-8B13-09E0D412E847}" type="presOf" srcId="{4B6A88CD-45B5-4467-AF36-6F180F9FA986}" destId="{06A273ED-F841-491B-A4E7-CFD03F259CD7}" srcOrd="0" destOrd="0" presId="urn:microsoft.com/office/officeart/2005/8/layout/vProcess5"/>
    <dgm:cxn modelId="{82F39DB7-A1DB-4AD7-B187-C934F8AFC028}" srcId="{362CE054-9D1E-42F7-92D3-A6329671D7ED}" destId="{48530585-8AF9-4916-9587-46E65D333853}" srcOrd="2" destOrd="0" parTransId="{1F0B9351-2EDC-444E-B87F-36B223558AC9}" sibTransId="{974BE090-9758-4FE6-A630-F1CAB0AA31A7}"/>
    <dgm:cxn modelId="{C879F4C7-9D08-4610-BCB1-621FAF075E9E}" type="presOf" srcId="{3329AF0D-55FA-4ED4-B3F5-0C817584875D}" destId="{310F268A-1CAC-49FA-A949-12186EA1902F}" srcOrd="0" destOrd="0" presId="urn:microsoft.com/office/officeart/2005/8/layout/vProcess5"/>
    <dgm:cxn modelId="{B7D2C5DC-4213-4CF7-85CC-50FAC0F9CF06}" type="presOf" srcId="{0CA5ED1E-5341-4B03-B696-876655B87123}" destId="{14186264-E2E4-4E01-8E4B-888976F735BE}" srcOrd="1" destOrd="0" presId="urn:microsoft.com/office/officeart/2005/8/layout/vProcess5"/>
    <dgm:cxn modelId="{9DAE15DE-E2E1-47C5-82A6-17AEEA0B9C5C}" srcId="{362CE054-9D1E-42F7-92D3-A6329671D7ED}" destId="{57DD7C4C-7755-41B7-AE92-C810E1EADE0E}" srcOrd="6" destOrd="0" parTransId="{ED9C894A-B460-412C-A76A-CADE0E942531}" sibTransId="{9F4BA046-8605-47E9-AD66-0D6FF933D1C9}"/>
    <dgm:cxn modelId="{375F1BE2-2D45-4997-BD64-0E3394014957}" srcId="{362CE054-9D1E-42F7-92D3-A6329671D7ED}" destId="{D31A4BF2-C138-4738-B395-87E457ED51B5}" srcOrd="4" destOrd="0" parTransId="{DBF7FF75-FD55-43A6-85E3-575403CD61CC}" sibTransId="{009187BB-7D94-4671-AB5B-72DC97E377C7}"/>
    <dgm:cxn modelId="{36E5C9E5-01CE-4B96-9306-B8B62CBA86BF}" srcId="{362CE054-9D1E-42F7-92D3-A6329671D7ED}" destId="{3329AF0D-55FA-4ED4-B3F5-0C817584875D}" srcOrd="0" destOrd="0" parTransId="{FC4FF06F-75F0-4410-8121-650B1B105C0D}" sibTransId="{222B7F1E-2935-4CBE-B917-2B16C01BF532}"/>
    <dgm:cxn modelId="{0AAFF7ED-2F01-4D15-8817-814B615FD698}" type="presOf" srcId="{974BE090-9758-4FE6-A630-F1CAB0AA31A7}" destId="{A481111B-1755-48EA-897E-7FB662E35F09}" srcOrd="0" destOrd="0" presId="urn:microsoft.com/office/officeart/2005/8/layout/vProcess5"/>
    <dgm:cxn modelId="{4D30A5F1-153E-4DF8-87B4-0AEFA2E898B2}" type="presOf" srcId="{42C819B4-EDB4-47EA-80A0-87B62DEF54E5}" destId="{D12B6B18-4A8D-4C27-817D-9AFB8C132ABA}" srcOrd="0" destOrd="0" presId="urn:microsoft.com/office/officeart/2005/8/layout/vProcess5"/>
    <dgm:cxn modelId="{44C643F6-13FC-4E2E-BE02-B70E9082B618}" srcId="{362CE054-9D1E-42F7-92D3-A6329671D7ED}" destId="{0CA5ED1E-5341-4B03-B696-876655B87123}" srcOrd="1" destOrd="0" parTransId="{75A2ADF4-4F01-4EBC-8698-8F8EBDF26E98}" sibTransId="{A7C81D28-ADFA-4072-99AF-51FCF8F5EA0B}"/>
    <dgm:cxn modelId="{488F74F9-BA85-4F22-9358-2BD064636989}" type="presOf" srcId="{42C819B4-EDB4-47EA-80A0-87B62DEF54E5}" destId="{B2EE554B-DE90-4FE2-B82F-2C6EE031CB0B}" srcOrd="1" destOrd="0" presId="urn:microsoft.com/office/officeart/2005/8/layout/vProcess5"/>
    <dgm:cxn modelId="{726E06C9-E9E2-4542-BF23-E59D83FC42FE}" type="presParOf" srcId="{1FB7EE0E-C316-4E0A-BDFA-5E2555944652}" destId="{1D646CD7-D950-43A3-990C-DAC5350AB681}" srcOrd="0" destOrd="0" presId="urn:microsoft.com/office/officeart/2005/8/layout/vProcess5"/>
    <dgm:cxn modelId="{D3B0B3C5-0469-48F2-BBEE-6D873254E5F2}" type="presParOf" srcId="{1FB7EE0E-C316-4E0A-BDFA-5E2555944652}" destId="{310F268A-1CAC-49FA-A949-12186EA1902F}" srcOrd="1" destOrd="0" presId="urn:microsoft.com/office/officeart/2005/8/layout/vProcess5"/>
    <dgm:cxn modelId="{E4370DF1-E841-4195-BD85-314BA41800D2}" type="presParOf" srcId="{1FB7EE0E-C316-4E0A-BDFA-5E2555944652}" destId="{7329BF6C-FD9A-4965-9056-D33B5D5FF902}" srcOrd="2" destOrd="0" presId="urn:microsoft.com/office/officeart/2005/8/layout/vProcess5"/>
    <dgm:cxn modelId="{D18123C7-AA33-4294-B0A2-43CCA7A49FC7}" type="presParOf" srcId="{1FB7EE0E-C316-4E0A-BDFA-5E2555944652}" destId="{A8B9507F-3E9E-498C-8162-5C2BD9C690E4}" srcOrd="3" destOrd="0" presId="urn:microsoft.com/office/officeart/2005/8/layout/vProcess5"/>
    <dgm:cxn modelId="{F4036C44-1D9B-44C4-B460-F6E88AD7E7E4}" type="presParOf" srcId="{1FB7EE0E-C316-4E0A-BDFA-5E2555944652}" destId="{D12B6B18-4A8D-4C27-817D-9AFB8C132ABA}" srcOrd="4" destOrd="0" presId="urn:microsoft.com/office/officeart/2005/8/layout/vProcess5"/>
    <dgm:cxn modelId="{938C3920-A38F-47DC-BF46-AA8D9E555EB6}" type="presParOf" srcId="{1FB7EE0E-C316-4E0A-BDFA-5E2555944652}" destId="{CB9B595A-3DE9-4FDB-977C-8261BDD2793C}" srcOrd="5" destOrd="0" presId="urn:microsoft.com/office/officeart/2005/8/layout/vProcess5"/>
    <dgm:cxn modelId="{D61998EE-F3F8-46AC-A317-9E72A7940F39}" type="presParOf" srcId="{1FB7EE0E-C316-4E0A-BDFA-5E2555944652}" destId="{2151CCCA-AFC1-4383-A4E0-9885FBB594EB}" srcOrd="6" destOrd="0" presId="urn:microsoft.com/office/officeart/2005/8/layout/vProcess5"/>
    <dgm:cxn modelId="{A699B8E6-0D93-463F-A958-E0881749876A}" type="presParOf" srcId="{1FB7EE0E-C316-4E0A-BDFA-5E2555944652}" destId="{CD470663-5E81-4416-9E92-FB055ECE97CF}" srcOrd="7" destOrd="0" presId="urn:microsoft.com/office/officeart/2005/8/layout/vProcess5"/>
    <dgm:cxn modelId="{6120965D-6E39-4CA8-95FD-DC3BFA2529CC}" type="presParOf" srcId="{1FB7EE0E-C316-4E0A-BDFA-5E2555944652}" destId="{A481111B-1755-48EA-897E-7FB662E35F09}" srcOrd="8" destOrd="0" presId="urn:microsoft.com/office/officeart/2005/8/layout/vProcess5"/>
    <dgm:cxn modelId="{6BC944C7-ECA6-4311-A41A-E21D8EB54935}" type="presParOf" srcId="{1FB7EE0E-C316-4E0A-BDFA-5E2555944652}" destId="{06A273ED-F841-491B-A4E7-CFD03F259CD7}" srcOrd="9" destOrd="0" presId="urn:microsoft.com/office/officeart/2005/8/layout/vProcess5"/>
    <dgm:cxn modelId="{A32A2C59-7923-4E26-B665-DD60D167BDC8}" type="presParOf" srcId="{1FB7EE0E-C316-4E0A-BDFA-5E2555944652}" destId="{202E4181-CF36-46D3-A924-2F0B61D9065E}" srcOrd="10" destOrd="0" presId="urn:microsoft.com/office/officeart/2005/8/layout/vProcess5"/>
    <dgm:cxn modelId="{2971A656-D5DD-420A-87E7-23C9D826628F}" type="presParOf" srcId="{1FB7EE0E-C316-4E0A-BDFA-5E2555944652}" destId="{14186264-E2E4-4E01-8E4B-888976F735BE}" srcOrd="11" destOrd="0" presId="urn:microsoft.com/office/officeart/2005/8/layout/vProcess5"/>
    <dgm:cxn modelId="{DD3548BE-97AE-4797-8477-B5549B1BB8D9}" type="presParOf" srcId="{1FB7EE0E-C316-4E0A-BDFA-5E2555944652}" destId="{58160DA4-3816-48CF-9C86-4565CE215F9A}" srcOrd="12" destOrd="0" presId="urn:microsoft.com/office/officeart/2005/8/layout/vProcess5"/>
    <dgm:cxn modelId="{2273F05A-92DE-4AF5-B1FA-3B279B7CA0DF}" type="presParOf" srcId="{1FB7EE0E-C316-4E0A-BDFA-5E2555944652}" destId="{B2EE554B-DE90-4FE2-B82F-2C6EE031CB0B}" srcOrd="13" destOrd="0" presId="urn:microsoft.com/office/officeart/2005/8/layout/vProcess5"/>
    <dgm:cxn modelId="{531B62E9-0791-4688-84C2-689807101286}" type="presParOf" srcId="{1FB7EE0E-C316-4E0A-BDFA-5E2555944652}" destId="{8CBAA9B0-C128-4BAC-8D6A-7C13C177CB7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F268A-1CAC-49FA-A949-12186EA1902F}">
      <dsp:nvSpPr>
        <dsp:cNvPr id="0" name=""/>
        <dsp:cNvSpPr/>
      </dsp:nvSpPr>
      <dsp:spPr>
        <a:xfrm>
          <a:off x="0" y="0"/>
          <a:ext cx="8094903" cy="7830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t-EE" sz="2300" kern="1200" dirty="0"/>
            <a:t>Soogruppide eraldatus</a:t>
          </a:r>
        </a:p>
      </dsp:txBody>
      <dsp:txXfrm>
        <a:off x="22934" y="22934"/>
        <a:ext cx="7158331" cy="737168"/>
      </dsp:txXfrm>
    </dsp:sp>
    <dsp:sp modelId="{7329BF6C-FD9A-4965-9056-D33B5D5FF902}">
      <dsp:nvSpPr>
        <dsp:cNvPr id="0" name=""/>
        <dsp:cNvSpPr/>
      </dsp:nvSpPr>
      <dsp:spPr>
        <a:xfrm>
          <a:off x="604489" y="891792"/>
          <a:ext cx="8094903" cy="7830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t-EE" sz="2300" kern="1200" dirty="0"/>
            <a:t>Erinevad tegevused, erinevad huvid</a:t>
          </a:r>
        </a:p>
      </dsp:txBody>
      <dsp:txXfrm>
        <a:off x="627423" y="914726"/>
        <a:ext cx="6935572" cy="737168"/>
      </dsp:txXfrm>
    </dsp:sp>
    <dsp:sp modelId="{A8B9507F-3E9E-498C-8162-5C2BD9C690E4}">
      <dsp:nvSpPr>
        <dsp:cNvPr id="0" name=""/>
        <dsp:cNvSpPr/>
      </dsp:nvSpPr>
      <dsp:spPr>
        <a:xfrm>
          <a:off x="1208979" y="1783584"/>
          <a:ext cx="8094903" cy="7830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t-EE" sz="2300" kern="1200" dirty="0"/>
            <a:t>Poiste reegleid rikkuv käitumine on normaalne</a:t>
          </a:r>
        </a:p>
      </dsp:txBody>
      <dsp:txXfrm>
        <a:off x="1231913" y="1806518"/>
        <a:ext cx="6935572" cy="737168"/>
      </dsp:txXfrm>
    </dsp:sp>
    <dsp:sp modelId="{D12B6B18-4A8D-4C27-817D-9AFB8C132ABA}">
      <dsp:nvSpPr>
        <dsp:cNvPr id="0" name=""/>
        <dsp:cNvSpPr/>
      </dsp:nvSpPr>
      <dsp:spPr>
        <a:xfrm>
          <a:off x="1813468" y="2675376"/>
          <a:ext cx="8094903" cy="7830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t-EE" sz="2300" kern="1200"/>
            <a:t>Ametite ja elukutsete stereotüüpsus</a:t>
          </a:r>
          <a:endParaRPr lang="et-EE" sz="2300" kern="1200" dirty="0"/>
        </a:p>
      </dsp:txBody>
      <dsp:txXfrm>
        <a:off x="1836402" y="2698310"/>
        <a:ext cx="6935572" cy="737168"/>
      </dsp:txXfrm>
    </dsp:sp>
    <dsp:sp modelId="{CB9B595A-3DE9-4FDB-977C-8261BDD2793C}">
      <dsp:nvSpPr>
        <dsp:cNvPr id="0" name=""/>
        <dsp:cNvSpPr/>
      </dsp:nvSpPr>
      <dsp:spPr>
        <a:xfrm>
          <a:off x="2417958" y="3567168"/>
          <a:ext cx="8094903" cy="7830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t-EE" sz="2300" kern="1200"/>
            <a:t>Uurimine ja teadus on meeste ja poiste alad</a:t>
          </a:r>
        </a:p>
      </dsp:txBody>
      <dsp:txXfrm>
        <a:off x="2440892" y="3590102"/>
        <a:ext cx="6935572" cy="737168"/>
      </dsp:txXfrm>
    </dsp:sp>
    <dsp:sp modelId="{2151CCCA-AFC1-4383-A4E0-9885FBB594EB}">
      <dsp:nvSpPr>
        <dsp:cNvPr id="0" name=""/>
        <dsp:cNvSpPr/>
      </dsp:nvSpPr>
      <dsp:spPr>
        <a:xfrm>
          <a:off x="7585929" y="572051"/>
          <a:ext cx="508973" cy="508973"/>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t-EE" sz="2300" kern="1200"/>
        </a:p>
      </dsp:txBody>
      <dsp:txXfrm>
        <a:off x="7700448" y="572051"/>
        <a:ext cx="279935" cy="383002"/>
      </dsp:txXfrm>
    </dsp:sp>
    <dsp:sp modelId="{CD470663-5E81-4416-9E92-FB055ECE97CF}">
      <dsp:nvSpPr>
        <dsp:cNvPr id="0" name=""/>
        <dsp:cNvSpPr/>
      </dsp:nvSpPr>
      <dsp:spPr>
        <a:xfrm>
          <a:off x="8190419" y="1463843"/>
          <a:ext cx="508973" cy="508973"/>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t-EE" sz="2300" kern="1200"/>
        </a:p>
      </dsp:txBody>
      <dsp:txXfrm>
        <a:off x="8304938" y="1463843"/>
        <a:ext cx="279935" cy="383002"/>
      </dsp:txXfrm>
    </dsp:sp>
    <dsp:sp modelId="{A481111B-1755-48EA-897E-7FB662E35F09}">
      <dsp:nvSpPr>
        <dsp:cNvPr id="0" name=""/>
        <dsp:cNvSpPr/>
      </dsp:nvSpPr>
      <dsp:spPr>
        <a:xfrm>
          <a:off x="8794908" y="2342585"/>
          <a:ext cx="508973" cy="508973"/>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t-EE" sz="2300" kern="1200"/>
        </a:p>
      </dsp:txBody>
      <dsp:txXfrm>
        <a:off x="8909427" y="2342585"/>
        <a:ext cx="279935" cy="383002"/>
      </dsp:txXfrm>
    </dsp:sp>
    <dsp:sp modelId="{06A273ED-F841-491B-A4E7-CFD03F259CD7}">
      <dsp:nvSpPr>
        <dsp:cNvPr id="0" name=""/>
        <dsp:cNvSpPr/>
      </dsp:nvSpPr>
      <dsp:spPr>
        <a:xfrm>
          <a:off x="9399398" y="3243077"/>
          <a:ext cx="508973" cy="508973"/>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t-EE" sz="2300" kern="1200"/>
        </a:p>
      </dsp:txBody>
      <dsp:txXfrm>
        <a:off x="9513917" y="3243077"/>
        <a:ext cx="279935" cy="3830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t-EE" dirty="0">
              <a:solidFill>
                <a:schemeClr val="tx2"/>
              </a:solidFill>
            </a:endParaRPr>
          </a:p>
        </p:txBody>
      </p:sp>
      <p:sp>
        <p:nvSpPr>
          <p:cNvPr id="3" name="Kuupäeva kohatäid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11C8B185-2623-4DAC-815F-5542EE729A26}" type="datetime1">
              <a:rPr lang="et-EE" smtClean="0">
                <a:solidFill>
                  <a:schemeClr val="tx2"/>
                </a:solidFill>
              </a:rPr>
              <a:pPr algn="r" rtl="0"/>
              <a:t>11.02.2025</a:t>
            </a:fld>
            <a:endParaRPr lang="et-EE" dirty="0">
              <a:solidFill>
                <a:schemeClr val="tx2"/>
              </a:solidFill>
            </a:endParaRPr>
          </a:p>
        </p:txBody>
      </p:sp>
      <p:sp>
        <p:nvSpPr>
          <p:cNvPr id="4" name="Jaluse kohatäid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t-EE" dirty="0">
              <a:solidFill>
                <a:schemeClr val="tx2"/>
              </a:solidFill>
            </a:endParaRPr>
          </a:p>
        </p:txBody>
      </p:sp>
      <p:sp>
        <p:nvSpPr>
          <p:cNvPr id="5" name="Slaidinumbri kohatä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t-EE" smtClean="0">
                <a:solidFill>
                  <a:schemeClr val="tx2"/>
                </a:solidFill>
              </a:rPr>
              <a:pPr algn="r" rtl="0"/>
              <a:t>‹#›</a:t>
            </a:fld>
            <a:endParaRPr lang="et-EE"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et-EE" dirty="0"/>
          </a:p>
        </p:txBody>
      </p:sp>
      <p:sp>
        <p:nvSpPr>
          <p:cNvPr id="3" name="Kuupäeva kohatäid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20E40440-7382-4398-A384-65A660E26D5D}" type="datetime1">
              <a:rPr lang="et-EE" smtClean="0"/>
              <a:pPr/>
              <a:t>11.02.2025</a:t>
            </a:fld>
            <a:endParaRPr lang="et-EE" dirty="0"/>
          </a:p>
        </p:txBody>
      </p:sp>
      <p:sp>
        <p:nvSpPr>
          <p:cNvPr id="4" name="Slaidi pildi kohatä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t-EE" dirty="0"/>
          </a:p>
        </p:txBody>
      </p:sp>
      <p:sp>
        <p:nvSpPr>
          <p:cNvPr id="5" name="Märkmete kohatäid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t-EE" dirty="0"/>
              <a:t>Muutke teksti laade</a:t>
            </a:r>
          </a:p>
          <a:p>
            <a:pPr lvl="1" rtl="0"/>
            <a:r>
              <a:rPr lang="et-EE" dirty="0"/>
              <a:t>Teine tase</a:t>
            </a:r>
          </a:p>
          <a:p>
            <a:pPr lvl="2" rtl="0"/>
            <a:r>
              <a:rPr lang="et-EE" dirty="0"/>
              <a:t>Kolmas tase</a:t>
            </a:r>
          </a:p>
          <a:p>
            <a:pPr lvl="3" rtl="0"/>
            <a:r>
              <a:rPr lang="et-EE" dirty="0"/>
              <a:t>Neljas tase</a:t>
            </a:r>
          </a:p>
          <a:p>
            <a:pPr lvl="4" rtl="0"/>
            <a:r>
              <a:rPr lang="et-EE" dirty="0"/>
              <a:t>Viies tase</a:t>
            </a:r>
          </a:p>
        </p:txBody>
      </p:sp>
      <p:sp>
        <p:nvSpPr>
          <p:cNvPr id="6" name="Jaluse kohatäid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et-EE" dirty="0"/>
          </a:p>
        </p:txBody>
      </p:sp>
      <p:sp>
        <p:nvSpPr>
          <p:cNvPr id="7" name="Slaidinumbri kohatä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et-EE" smtClean="0"/>
              <a:pPr/>
              <a:t>‹#›</a:t>
            </a:fld>
            <a:endParaRPr lang="et-EE"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9je8_HEw_8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10"/>
          </p:nvPr>
        </p:nvSpPr>
        <p:spPr/>
        <p:txBody>
          <a:bodyPr/>
          <a:lstStyle/>
          <a:p>
            <a:fld id="{B8796F01-7154-41E0-B48B-A6921757531A}" type="slidenum">
              <a:rPr lang="et-EE" smtClean="0"/>
              <a:pPr/>
              <a:t>1</a:t>
            </a:fld>
            <a:endParaRPr lang="et-EE" dirty="0"/>
          </a:p>
        </p:txBody>
      </p:sp>
    </p:spTree>
    <p:extLst>
      <p:ext uri="{BB962C8B-B14F-4D97-AF65-F5344CB8AC3E}">
        <p14:creationId xmlns:p14="http://schemas.microsoft.com/office/powerpoint/2010/main" val="307334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t-EE" dirty="0">
                <a:hlinkClick r:id="rId3"/>
              </a:rPr>
              <a:t>https://www.youtube.com/watch?v=9je8_HEw_8Y</a:t>
            </a:r>
            <a:endParaRPr lang="et-EE" dirty="0"/>
          </a:p>
          <a:p>
            <a:endParaRPr lang="et-E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8583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https://www.menti.com/als7ammr4gxh</a:t>
            </a:r>
            <a:endParaRPr lang="en-GB" dirty="0"/>
          </a:p>
          <a:p>
            <a:endParaRPr lang="et-EE" dirty="0"/>
          </a:p>
        </p:txBody>
      </p:sp>
      <p:sp>
        <p:nvSpPr>
          <p:cNvPr id="4" name="Slaidinumbri kohatäide 3"/>
          <p:cNvSpPr>
            <a:spLocks noGrp="1"/>
          </p:cNvSpPr>
          <p:nvPr>
            <p:ph type="sldNum" sz="quarter" idx="5"/>
          </p:nvPr>
        </p:nvSpPr>
        <p:spPr/>
        <p:txBody>
          <a:bodyPr/>
          <a:lstStyle/>
          <a:p>
            <a:fld id="{B8796F01-7154-41E0-B48B-A6921757531A}" type="slidenum">
              <a:rPr lang="et-EE" smtClean="0"/>
              <a:pPr/>
              <a:t>24</a:t>
            </a:fld>
            <a:endParaRPr lang="et-EE" dirty="0"/>
          </a:p>
        </p:txBody>
      </p:sp>
    </p:spTree>
    <p:extLst>
      <p:ext uri="{BB962C8B-B14F-4D97-AF65-F5344CB8AC3E}">
        <p14:creationId xmlns:p14="http://schemas.microsoft.com/office/powerpoint/2010/main" val="3083117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lislaid">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ealkiri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et-EE"/>
              <a:t>Klõpsake juhteksemplari pealkirja laadi redigeerimiseks</a:t>
            </a:r>
            <a:endParaRPr lang="et-EE" dirty="0"/>
          </a:p>
        </p:txBody>
      </p:sp>
      <p:sp>
        <p:nvSpPr>
          <p:cNvPr id="3" name="Alapealkiri 2"/>
          <p:cNvSpPr>
            <a:spLocks noGrp="1"/>
          </p:cNvSpPr>
          <p:nvPr>
            <p:ph type="subTitle" idx="1" hasCustomPrompt="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r>
              <a:rPr lang="et-EE" dirty="0"/>
              <a:t>Klõpsake laadi muutmiseks</a:t>
            </a: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ealkiri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rtlCol="0"/>
          <a:lstStyle>
            <a:lvl1pPr rtl="0">
              <a:defRPr/>
            </a:lvl1pPr>
          </a:lstStyle>
          <a:p>
            <a:pPr rtl="0"/>
            <a:r>
              <a:rPr lang="et-EE"/>
              <a:t>Klõpsake juhteksemplari pealkirja laadi redigeerimiseks</a:t>
            </a:r>
            <a:endParaRPr lang="et-EE" dirty="0"/>
          </a:p>
        </p:txBody>
      </p:sp>
      <p:sp>
        <p:nvSpPr>
          <p:cNvPr id="3" name="Vertikaalteksti kohatäide 2"/>
          <p:cNvSpPr>
            <a:spLocks noGrp="1"/>
          </p:cNvSpPr>
          <p:nvPr>
            <p:ph type="body" orient="vert" idx="1" hasCustomPrompt="1"/>
          </p:nvPr>
        </p:nvSpPr>
        <p:spPr/>
        <p:txBody>
          <a:bodyPr vert="eaVert" rtlCol="0"/>
          <a:lstStyle/>
          <a:p>
            <a:pPr lvl="0"/>
            <a:r>
              <a:rPr lang="et-EE" dirty="0"/>
              <a:t>Muutke teksti laade</a:t>
            </a:r>
          </a:p>
          <a:p>
            <a:pPr lvl="1" rtl="0"/>
            <a:r>
              <a:rPr lang="et-EE" dirty="0"/>
              <a:t>Teine tase</a:t>
            </a:r>
          </a:p>
          <a:p>
            <a:pPr lvl="2" rtl="0"/>
            <a:r>
              <a:rPr lang="et-EE" dirty="0"/>
              <a:t>Kolmas tase</a:t>
            </a:r>
          </a:p>
          <a:p>
            <a:pPr lvl="3" rtl="0"/>
            <a:r>
              <a:rPr lang="et-EE" dirty="0"/>
              <a:t>Neljas tase</a:t>
            </a:r>
          </a:p>
          <a:p>
            <a:pPr lvl="4" rtl="0"/>
            <a:r>
              <a:rPr lang="et-EE" dirty="0"/>
              <a:t>Viies tase</a:t>
            </a:r>
          </a:p>
        </p:txBody>
      </p:sp>
      <p:sp>
        <p:nvSpPr>
          <p:cNvPr id="4" name="Kuupäeva kohatäide 3"/>
          <p:cNvSpPr>
            <a:spLocks noGrp="1"/>
          </p:cNvSpPr>
          <p:nvPr>
            <p:ph type="dt" sz="half" idx="10"/>
          </p:nvPr>
        </p:nvSpPr>
        <p:spPr/>
        <p:txBody>
          <a:bodyPr rtlCol="0"/>
          <a:lstStyle>
            <a:lvl1pPr>
              <a:defRPr/>
            </a:lvl1pPr>
          </a:lstStyle>
          <a:p>
            <a:fld id="{167107EA-3073-4C2A-AFC6-117219BD6E80}" type="datetime1">
              <a:rPr lang="et-EE" smtClean="0"/>
              <a:pPr/>
              <a:t>11.02.2025</a:t>
            </a:fld>
            <a:endParaRPr lang="et-EE" dirty="0"/>
          </a:p>
        </p:txBody>
      </p:sp>
      <p:sp>
        <p:nvSpPr>
          <p:cNvPr id="5" name="Jaluse kohatäide 4"/>
          <p:cNvSpPr>
            <a:spLocks noGrp="1"/>
          </p:cNvSpPr>
          <p:nvPr>
            <p:ph type="ftr" sz="quarter" idx="11"/>
          </p:nvPr>
        </p:nvSpPr>
        <p:spPr/>
        <p:txBody>
          <a:bodyPr rtlCol="0"/>
          <a:lstStyle/>
          <a:p>
            <a:pPr rtl="0"/>
            <a:endParaRPr lang="et-EE" dirty="0"/>
          </a:p>
        </p:txBody>
      </p:sp>
      <p:sp>
        <p:nvSpPr>
          <p:cNvPr id="6" name="Slaidinumbri kohatäide 5"/>
          <p:cNvSpPr>
            <a:spLocks noGrp="1"/>
          </p:cNvSpPr>
          <p:nvPr>
            <p:ph type="sldNum" sz="quarter" idx="12"/>
          </p:nvPr>
        </p:nvSpPr>
        <p:spPr/>
        <p:txBody>
          <a:bodyPr rtlCol="0"/>
          <a:lstStyle/>
          <a:p>
            <a:pPr rtl="0"/>
            <a:fld id="{591C5AD9-787D-40FA-8A4D-16A055B9AF81}" type="slidenum">
              <a:rPr lang="et-EE" smtClean="0"/>
              <a:t>‹#›</a:t>
            </a:fld>
            <a:endParaRPr lang="et-EE"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ne pealkiri ja tekst">
    <p:spTree>
      <p:nvGrpSpPr>
        <p:cNvPr id="1" name=""/>
        <p:cNvGrpSpPr/>
        <p:nvPr/>
      </p:nvGrpSpPr>
      <p:grpSpPr>
        <a:xfrm>
          <a:off x="0" y="0"/>
          <a:ext cx="0" cy="0"/>
          <a:chOff x="0" y="0"/>
          <a:chExt cx="0" cy="0"/>
        </a:xfrm>
      </p:grpSpPr>
      <p:sp>
        <p:nvSpPr>
          <p:cNvPr id="2" name="Vertikaalne pealkiri 1"/>
          <p:cNvSpPr>
            <a:spLocks noGrp="1"/>
          </p:cNvSpPr>
          <p:nvPr>
            <p:ph type="title" orient="vert"/>
          </p:nvPr>
        </p:nvSpPr>
        <p:spPr>
          <a:xfrm>
            <a:off x="9852633" y="274638"/>
            <a:ext cx="1422030" cy="5897561"/>
          </a:xfrm>
        </p:spPr>
        <p:txBody>
          <a:bodyPr vert="eaVert" rtlCol="0"/>
          <a:lstStyle>
            <a:lvl1pPr rtl="0">
              <a:defRPr/>
            </a:lvl1pPr>
          </a:lstStyle>
          <a:p>
            <a:pPr rtl="0"/>
            <a:r>
              <a:rPr lang="et-EE"/>
              <a:t>Klõpsake juhteksemplari pealkirja laadi redigeerimiseks</a:t>
            </a:r>
            <a:endParaRPr lang="et-EE" dirty="0"/>
          </a:p>
        </p:txBody>
      </p:sp>
      <p:sp>
        <p:nvSpPr>
          <p:cNvPr id="3" name="Vertikaalteksti kohatäide 2"/>
          <p:cNvSpPr>
            <a:spLocks noGrp="1"/>
          </p:cNvSpPr>
          <p:nvPr>
            <p:ph type="body" orient="vert" idx="1" hasCustomPrompt="1"/>
          </p:nvPr>
        </p:nvSpPr>
        <p:spPr>
          <a:xfrm>
            <a:off x="1117309" y="274638"/>
            <a:ext cx="8532178" cy="5897561"/>
          </a:xfrm>
        </p:spPr>
        <p:txBody>
          <a:bodyPr vert="eaVert" rtlCol="0"/>
          <a:lstStyle/>
          <a:p>
            <a:pPr lvl="0"/>
            <a:r>
              <a:rPr lang="et-EE" dirty="0"/>
              <a:t>Muutke teksti laade</a:t>
            </a:r>
          </a:p>
          <a:p>
            <a:pPr lvl="1" rtl="0"/>
            <a:r>
              <a:rPr lang="et-EE" dirty="0"/>
              <a:t>Teine tase</a:t>
            </a:r>
          </a:p>
          <a:p>
            <a:pPr lvl="2" rtl="0"/>
            <a:r>
              <a:rPr lang="et-EE" dirty="0"/>
              <a:t>Kolmas tase</a:t>
            </a:r>
          </a:p>
          <a:p>
            <a:pPr lvl="3" rtl="0"/>
            <a:r>
              <a:rPr lang="et-EE" dirty="0"/>
              <a:t>Neljas tase</a:t>
            </a:r>
          </a:p>
          <a:p>
            <a:pPr lvl="4" rtl="0"/>
            <a:r>
              <a:rPr lang="et-EE" dirty="0"/>
              <a:t>Viies tase</a:t>
            </a:r>
          </a:p>
        </p:txBody>
      </p:sp>
      <p:sp>
        <p:nvSpPr>
          <p:cNvPr id="4" name="Kuupäeva kohatäide 3"/>
          <p:cNvSpPr>
            <a:spLocks noGrp="1"/>
          </p:cNvSpPr>
          <p:nvPr>
            <p:ph type="dt" sz="half" idx="10"/>
          </p:nvPr>
        </p:nvSpPr>
        <p:spPr/>
        <p:txBody>
          <a:bodyPr rtlCol="0"/>
          <a:lstStyle>
            <a:lvl1pPr>
              <a:defRPr/>
            </a:lvl1pPr>
          </a:lstStyle>
          <a:p>
            <a:fld id="{9B2B28DE-1BCB-4DD8-B61E-9B323C500873}" type="datetime1">
              <a:rPr lang="et-EE" smtClean="0"/>
              <a:pPr/>
              <a:t>11.02.2025</a:t>
            </a:fld>
            <a:endParaRPr lang="et-EE" dirty="0"/>
          </a:p>
        </p:txBody>
      </p:sp>
      <p:sp>
        <p:nvSpPr>
          <p:cNvPr id="5" name="Jaluse kohatäide 4"/>
          <p:cNvSpPr>
            <a:spLocks noGrp="1"/>
          </p:cNvSpPr>
          <p:nvPr>
            <p:ph type="ftr" sz="quarter" idx="11"/>
          </p:nvPr>
        </p:nvSpPr>
        <p:spPr/>
        <p:txBody>
          <a:bodyPr rtlCol="0"/>
          <a:lstStyle/>
          <a:p>
            <a:pPr rtl="0"/>
            <a:endParaRPr lang="et-EE" dirty="0"/>
          </a:p>
        </p:txBody>
      </p:sp>
      <p:sp>
        <p:nvSpPr>
          <p:cNvPr id="6" name="Slaidinumbri kohatäide 5"/>
          <p:cNvSpPr>
            <a:spLocks noGrp="1"/>
          </p:cNvSpPr>
          <p:nvPr>
            <p:ph type="sldNum" sz="quarter" idx="12"/>
          </p:nvPr>
        </p:nvSpPr>
        <p:spPr/>
        <p:txBody>
          <a:bodyPr rtlCol="0"/>
          <a:lstStyle/>
          <a:p>
            <a:pPr rtl="0"/>
            <a:fld id="{591C5AD9-787D-40FA-8A4D-16A055B9AF81}" type="slidenum">
              <a:rPr lang="et-EE" smtClean="0"/>
              <a:t>‹#›</a:t>
            </a:fld>
            <a:endParaRPr lang="et-EE"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rtlCol="0"/>
          <a:lstStyle>
            <a:lvl1pPr rtl="0">
              <a:defRPr/>
            </a:lvl1pPr>
          </a:lstStyle>
          <a:p>
            <a:pPr rtl="0"/>
            <a:r>
              <a:rPr lang="et-EE"/>
              <a:t>Klõpsake juhteksemplari pealkirja laadi redigeerimiseks</a:t>
            </a:r>
            <a:endParaRPr lang="et-EE" dirty="0"/>
          </a:p>
        </p:txBody>
      </p:sp>
      <p:sp>
        <p:nvSpPr>
          <p:cNvPr id="3" name="Sisu kohatäide 2"/>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a:r>
              <a:rPr lang="et-EE" dirty="0"/>
              <a:t>Muutke teksti laade</a:t>
            </a:r>
          </a:p>
          <a:p>
            <a:pPr lvl="1" rtl="0"/>
            <a:r>
              <a:rPr lang="et-EE" dirty="0"/>
              <a:t>Teine tase</a:t>
            </a:r>
          </a:p>
          <a:p>
            <a:pPr lvl="2" rtl="0"/>
            <a:r>
              <a:rPr lang="et-EE" dirty="0"/>
              <a:t>Kolmas tase</a:t>
            </a:r>
          </a:p>
          <a:p>
            <a:pPr lvl="3" rtl="0"/>
            <a:r>
              <a:rPr lang="et-EE" dirty="0"/>
              <a:t>Neljas tase</a:t>
            </a:r>
          </a:p>
          <a:p>
            <a:pPr lvl="4" rtl="0"/>
            <a:r>
              <a:rPr lang="et-EE" dirty="0"/>
              <a:t>Viies tase</a:t>
            </a:r>
          </a:p>
        </p:txBody>
      </p:sp>
      <p:sp>
        <p:nvSpPr>
          <p:cNvPr id="4" name="Kuupäeva kohatäide 3"/>
          <p:cNvSpPr>
            <a:spLocks noGrp="1"/>
          </p:cNvSpPr>
          <p:nvPr>
            <p:ph type="dt" sz="half" idx="10"/>
          </p:nvPr>
        </p:nvSpPr>
        <p:spPr/>
        <p:txBody>
          <a:bodyPr rtlCol="0"/>
          <a:lstStyle>
            <a:lvl1pPr>
              <a:defRPr/>
            </a:lvl1pPr>
          </a:lstStyle>
          <a:p>
            <a:fld id="{6ACC8250-F900-4BFF-9F7A-32DF5371BE8E}" type="datetime1">
              <a:rPr lang="et-EE" smtClean="0"/>
              <a:pPr/>
              <a:t>11.02.2025</a:t>
            </a:fld>
            <a:endParaRPr lang="et-EE" dirty="0"/>
          </a:p>
        </p:txBody>
      </p:sp>
      <p:sp>
        <p:nvSpPr>
          <p:cNvPr id="5" name="Jaluse kohatäide 4"/>
          <p:cNvSpPr>
            <a:spLocks noGrp="1"/>
          </p:cNvSpPr>
          <p:nvPr>
            <p:ph type="ftr" sz="quarter" idx="11"/>
          </p:nvPr>
        </p:nvSpPr>
        <p:spPr/>
        <p:txBody>
          <a:bodyPr rtlCol="0"/>
          <a:lstStyle/>
          <a:p>
            <a:pPr rtl="0"/>
            <a:endParaRPr lang="et-EE" dirty="0"/>
          </a:p>
        </p:txBody>
      </p:sp>
      <p:sp>
        <p:nvSpPr>
          <p:cNvPr id="6" name="Slaidinumbri kohatäide 5"/>
          <p:cNvSpPr>
            <a:spLocks noGrp="1"/>
          </p:cNvSpPr>
          <p:nvPr>
            <p:ph type="sldNum" sz="quarter" idx="12"/>
          </p:nvPr>
        </p:nvSpPr>
        <p:spPr/>
        <p:txBody>
          <a:bodyPr rtlCol="0"/>
          <a:lstStyle/>
          <a:p>
            <a:pPr rtl="0"/>
            <a:fld id="{DA60BA0E-20D0-4E7C-B286-26C960A6788F}" type="slidenum">
              <a:rPr lang="et-EE" smtClean="0"/>
              <a:t>‹#›</a:t>
            </a:fld>
            <a:endParaRPr lang="et-EE"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Jaotise päis">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et-EE"/>
              <a:t>Klõpsake juhteksemplari pealkirja laadi redigeerimiseks</a:t>
            </a:r>
            <a:endParaRPr lang="et-EE" dirty="0"/>
          </a:p>
        </p:txBody>
      </p:sp>
      <p:sp>
        <p:nvSpPr>
          <p:cNvPr id="3" name="Teksti kohatäide 2"/>
          <p:cNvSpPr>
            <a:spLocks noGrp="1"/>
          </p:cNvSpPr>
          <p:nvPr>
            <p:ph type="body" idx="1" hasCustomPrompt="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a:r>
              <a:rPr lang="et-EE" dirty="0"/>
              <a:t>Muutke teksti laade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üksust">
    <p:spTree>
      <p:nvGrpSpPr>
        <p:cNvPr id="1" name=""/>
        <p:cNvGrpSpPr/>
        <p:nvPr/>
      </p:nvGrpSpPr>
      <p:grpSpPr>
        <a:xfrm>
          <a:off x="0" y="0"/>
          <a:ext cx="0" cy="0"/>
          <a:chOff x="0" y="0"/>
          <a:chExt cx="0" cy="0"/>
        </a:xfrm>
      </p:grpSpPr>
      <p:sp>
        <p:nvSpPr>
          <p:cNvPr id="2" name="Pealkiri 1"/>
          <p:cNvSpPr>
            <a:spLocks noGrp="1"/>
          </p:cNvSpPr>
          <p:nvPr>
            <p:ph type="title"/>
          </p:nvPr>
        </p:nvSpPr>
        <p:spPr/>
        <p:txBody>
          <a:bodyPr rtlCol="0"/>
          <a:lstStyle>
            <a:lvl1pPr rtl="0">
              <a:defRPr/>
            </a:lvl1pPr>
          </a:lstStyle>
          <a:p>
            <a:pPr rtl="0"/>
            <a:r>
              <a:rPr lang="et-EE"/>
              <a:t>Klõpsake juhteksemplari pealkirja laadi redigeerimiseks</a:t>
            </a:r>
            <a:endParaRPr lang="et-EE" dirty="0"/>
          </a:p>
        </p:txBody>
      </p:sp>
      <p:sp>
        <p:nvSpPr>
          <p:cNvPr id="3" name="Sisu kohatäide 2"/>
          <p:cNvSpPr>
            <a:spLocks noGrp="1"/>
          </p:cNvSpPr>
          <p:nvPr>
            <p:ph sz="half" idx="1" hasCustomPrompt="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et-EE" dirty="0"/>
              <a:t>Muutke teksti laade</a:t>
            </a:r>
          </a:p>
          <a:p>
            <a:pPr lvl="1" rtl="0"/>
            <a:r>
              <a:rPr lang="et-EE" dirty="0"/>
              <a:t>Teine tase</a:t>
            </a:r>
          </a:p>
          <a:p>
            <a:pPr lvl="2" rtl="0"/>
            <a:r>
              <a:rPr lang="et-EE" dirty="0"/>
              <a:t>Kolmas tase</a:t>
            </a:r>
          </a:p>
          <a:p>
            <a:pPr lvl="3" rtl="0"/>
            <a:r>
              <a:rPr lang="et-EE" dirty="0"/>
              <a:t>Neljas tase</a:t>
            </a:r>
          </a:p>
          <a:p>
            <a:pPr lvl="4" rtl="0"/>
            <a:r>
              <a:rPr lang="et-EE" dirty="0"/>
              <a:t>Viies tase</a:t>
            </a:r>
          </a:p>
        </p:txBody>
      </p:sp>
      <p:sp>
        <p:nvSpPr>
          <p:cNvPr id="4" name="Sisu kohatäide 3"/>
          <p:cNvSpPr>
            <a:spLocks noGrp="1"/>
          </p:cNvSpPr>
          <p:nvPr>
            <p:ph sz="half" idx="2" hasCustomPrompt="1"/>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et-EE" dirty="0"/>
              <a:t>Muutke teksti laade</a:t>
            </a:r>
          </a:p>
          <a:p>
            <a:pPr lvl="1" rtl="0"/>
            <a:r>
              <a:rPr lang="et-EE" dirty="0"/>
              <a:t>Teine tase</a:t>
            </a:r>
          </a:p>
          <a:p>
            <a:pPr lvl="2" rtl="0"/>
            <a:r>
              <a:rPr lang="et-EE" dirty="0"/>
              <a:t>Kolmas tase</a:t>
            </a:r>
          </a:p>
          <a:p>
            <a:pPr lvl="3" rtl="0"/>
            <a:r>
              <a:rPr lang="et-EE" dirty="0"/>
              <a:t>Neljas tase</a:t>
            </a:r>
          </a:p>
          <a:p>
            <a:pPr lvl="4" rtl="0"/>
            <a:r>
              <a:rPr lang="et-EE" dirty="0"/>
              <a:t>Viies tase</a:t>
            </a:r>
          </a:p>
        </p:txBody>
      </p:sp>
      <p:sp>
        <p:nvSpPr>
          <p:cNvPr id="5" name="Kuupäeva kohatäide 4"/>
          <p:cNvSpPr>
            <a:spLocks noGrp="1"/>
          </p:cNvSpPr>
          <p:nvPr>
            <p:ph type="dt" sz="half" idx="10"/>
          </p:nvPr>
        </p:nvSpPr>
        <p:spPr/>
        <p:txBody>
          <a:bodyPr rtlCol="0"/>
          <a:lstStyle>
            <a:lvl1pPr>
              <a:defRPr/>
            </a:lvl1pPr>
          </a:lstStyle>
          <a:p>
            <a:fld id="{13845BC4-7A5D-48AC-89EE-5C967419C920}" type="datetime1">
              <a:rPr lang="et-EE" smtClean="0"/>
              <a:pPr/>
              <a:t>11.02.2025</a:t>
            </a:fld>
            <a:endParaRPr lang="et-EE" dirty="0"/>
          </a:p>
        </p:txBody>
      </p:sp>
      <p:sp>
        <p:nvSpPr>
          <p:cNvPr id="6" name="Jaluse kohatäide 5"/>
          <p:cNvSpPr>
            <a:spLocks noGrp="1"/>
          </p:cNvSpPr>
          <p:nvPr>
            <p:ph type="ftr" sz="quarter" idx="11"/>
          </p:nvPr>
        </p:nvSpPr>
        <p:spPr/>
        <p:txBody>
          <a:bodyPr rtlCol="0"/>
          <a:lstStyle/>
          <a:p>
            <a:pPr rtl="0"/>
            <a:endParaRPr lang="et-EE" dirty="0"/>
          </a:p>
        </p:txBody>
      </p:sp>
      <p:sp>
        <p:nvSpPr>
          <p:cNvPr id="7" name="Slaidinumbri kohatäide 6"/>
          <p:cNvSpPr>
            <a:spLocks noGrp="1"/>
          </p:cNvSpPr>
          <p:nvPr>
            <p:ph type="sldNum" sz="quarter" idx="12"/>
          </p:nvPr>
        </p:nvSpPr>
        <p:spPr/>
        <p:txBody>
          <a:bodyPr rtlCol="0"/>
          <a:lstStyle/>
          <a:p>
            <a:pPr rtl="0"/>
            <a:fld id="{EB37DED6-D4C7-42EE-AB49-D2E39E64FDE4}" type="slidenum">
              <a:rPr lang="et-EE" smtClean="0"/>
              <a:t>‹#›</a:t>
            </a:fld>
            <a:endParaRPr lang="et-EE"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p:txBody>
          <a:bodyPr rtlCol="0"/>
          <a:lstStyle>
            <a:lvl1pPr algn="l" rtl="0">
              <a:defRPr/>
            </a:lvl1pPr>
          </a:lstStyle>
          <a:p>
            <a:pPr rtl="0"/>
            <a:r>
              <a:rPr lang="et-EE"/>
              <a:t>Klõpsake juhteksemplari pealkirja laadi redigeerimiseks</a:t>
            </a:r>
            <a:endParaRPr lang="et-EE" dirty="0"/>
          </a:p>
        </p:txBody>
      </p:sp>
      <p:sp>
        <p:nvSpPr>
          <p:cNvPr id="3" name="Teksti kohatäide 2"/>
          <p:cNvSpPr>
            <a:spLocks noGrp="1"/>
          </p:cNvSpPr>
          <p:nvPr>
            <p:ph type="body" idx="1" hasCustomPrompt="1"/>
          </p:nvPr>
        </p:nvSpPr>
        <p:spPr>
          <a:xfrm>
            <a:off x="1121372" y="1608836"/>
            <a:ext cx="4973041" cy="6009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a:r>
              <a:rPr lang="et-EE" dirty="0"/>
              <a:t>Muutke teksti laade</a:t>
            </a:r>
          </a:p>
        </p:txBody>
      </p:sp>
      <p:sp>
        <p:nvSpPr>
          <p:cNvPr id="4" name="Sisu kohatäide 3"/>
          <p:cNvSpPr>
            <a:spLocks noGrp="1"/>
          </p:cNvSpPr>
          <p:nvPr>
            <p:ph sz="half" idx="2" hasCustomPrompt="1"/>
          </p:nvPr>
        </p:nvSpPr>
        <p:spPr>
          <a:xfrm>
            <a:off x="1117309" y="2349500"/>
            <a:ext cx="4977104" cy="3822699"/>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et-EE" dirty="0"/>
              <a:t>Muutke teksti laade</a:t>
            </a:r>
          </a:p>
          <a:p>
            <a:pPr lvl="1" rtl="0"/>
            <a:r>
              <a:rPr lang="et-EE" dirty="0"/>
              <a:t>Teine tase</a:t>
            </a:r>
          </a:p>
          <a:p>
            <a:pPr lvl="2" rtl="0"/>
            <a:r>
              <a:rPr lang="et-EE" dirty="0"/>
              <a:t>Kolmas tase</a:t>
            </a:r>
          </a:p>
          <a:p>
            <a:pPr lvl="3" rtl="0"/>
            <a:r>
              <a:rPr lang="et-EE" dirty="0"/>
              <a:t>Neljas tase</a:t>
            </a:r>
          </a:p>
          <a:p>
            <a:pPr lvl="4" rtl="0"/>
            <a:r>
              <a:rPr lang="et-EE" dirty="0"/>
              <a:t>Viies tase</a:t>
            </a:r>
          </a:p>
        </p:txBody>
      </p:sp>
      <p:sp>
        <p:nvSpPr>
          <p:cNvPr id="5" name="Teksti kohatäide 4"/>
          <p:cNvSpPr>
            <a:spLocks noGrp="1"/>
          </p:cNvSpPr>
          <p:nvPr>
            <p:ph type="body" sz="quarter" idx="3" hasCustomPrompt="1"/>
          </p:nvPr>
        </p:nvSpPr>
        <p:spPr>
          <a:xfrm>
            <a:off x="6301622" y="1608836"/>
            <a:ext cx="4973041" cy="6009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a:r>
              <a:rPr lang="et-EE" dirty="0"/>
              <a:t>Muutke teksti laade</a:t>
            </a:r>
          </a:p>
        </p:txBody>
      </p:sp>
      <p:sp>
        <p:nvSpPr>
          <p:cNvPr id="6" name="Sisu kohatäide 5"/>
          <p:cNvSpPr>
            <a:spLocks noGrp="1"/>
          </p:cNvSpPr>
          <p:nvPr>
            <p:ph sz="quarter" idx="4" hasCustomPrompt="1"/>
          </p:nvPr>
        </p:nvSpPr>
        <p:spPr>
          <a:xfrm>
            <a:off x="6297559" y="2349500"/>
            <a:ext cx="4977104" cy="38227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et-EE" dirty="0"/>
              <a:t>Muutke teksti laade</a:t>
            </a:r>
          </a:p>
          <a:p>
            <a:pPr lvl="1" rtl="0"/>
            <a:r>
              <a:rPr lang="et-EE" dirty="0"/>
              <a:t>Teine tase</a:t>
            </a:r>
          </a:p>
          <a:p>
            <a:pPr lvl="2" rtl="0"/>
            <a:r>
              <a:rPr lang="et-EE" dirty="0"/>
              <a:t>Kolmas tase</a:t>
            </a:r>
          </a:p>
          <a:p>
            <a:pPr lvl="3" rtl="0"/>
            <a:r>
              <a:rPr lang="et-EE" dirty="0"/>
              <a:t>Neljas tase</a:t>
            </a:r>
          </a:p>
          <a:p>
            <a:pPr lvl="4" rtl="0"/>
            <a:r>
              <a:rPr lang="et-EE" dirty="0"/>
              <a:t>Viies tase</a:t>
            </a:r>
          </a:p>
        </p:txBody>
      </p:sp>
      <p:sp>
        <p:nvSpPr>
          <p:cNvPr id="7" name="Kuupäeva kohatäide 6"/>
          <p:cNvSpPr>
            <a:spLocks noGrp="1"/>
          </p:cNvSpPr>
          <p:nvPr>
            <p:ph type="dt" sz="half" idx="10"/>
          </p:nvPr>
        </p:nvSpPr>
        <p:spPr/>
        <p:txBody>
          <a:bodyPr rtlCol="0"/>
          <a:lstStyle>
            <a:lvl1pPr>
              <a:defRPr/>
            </a:lvl1pPr>
          </a:lstStyle>
          <a:p>
            <a:fld id="{36A2F506-9FCC-47C9-944B-F546CD3287A5}" type="datetime1">
              <a:rPr lang="et-EE" smtClean="0"/>
              <a:pPr/>
              <a:t>11.02.2025</a:t>
            </a:fld>
            <a:endParaRPr lang="et-EE" dirty="0"/>
          </a:p>
        </p:txBody>
      </p:sp>
      <p:sp>
        <p:nvSpPr>
          <p:cNvPr id="8" name="Jaluse kohatäide 7"/>
          <p:cNvSpPr>
            <a:spLocks noGrp="1"/>
          </p:cNvSpPr>
          <p:nvPr>
            <p:ph type="ftr" sz="quarter" idx="11"/>
          </p:nvPr>
        </p:nvSpPr>
        <p:spPr/>
        <p:txBody>
          <a:bodyPr rtlCol="0"/>
          <a:lstStyle/>
          <a:p>
            <a:pPr rtl="0"/>
            <a:endParaRPr lang="et-EE" dirty="0"/>
          </a:p>
        </p:txBody>
      </p:sp>
      <p:sp>
        <p:nvSpPr>
          <p:cNvPr id="9" name="Slaidinumbri kohatäide 8"/>
          <p:cNvSpPr>
            <a:spLocks noGrp="1"/>
          </p:cNvSpPr>
          <p:nvPr>
            <p:ph type="sldNum" sz="quarter" idx="12"/>
          </p:nvPr>
        </p:nvSpPr>
        <p:spPr/>
        <p:txBody>
          <a:bodyPr rtlCol="0"/>
          <a:lstStyle/>
          <a:p>
            <a:pPr rtl="0"/>
            <a:fld id="{EB37DED6-D4C7-42EE-AB49-D2E39E64FDE4}" type="slidenum">
              <a:rPr lang="et-EE" smtClean="0"/>
              <a:t>‹#›</a:t>
            </a:fld>
            <a:endParaRPr lang="et-EE"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rtlCol="0"/>
          <a:lstStyle>
            <a:lvl1pPr rtl="0">
              <a:defRPr/>
            </a:lvl1pPr>
          </a:lstStyle>
          <a:p>
            <a:pPr rtl="0"/>
            <a:r>
              <a:rPr lang="et-EE"/>
              <a:t>Klõpsake juhteksemplari pealkirja laadi redigeerimiseks</a:t>
            </a:r>
            <a:endParaRPr lang="et-EE" dirty="0"/>
          </a:p>
        </p:txBody>
      </p:sp>
      <p:sp>
        <p:nvSpPr>
          <p:cNvPr id="3" name="Kuupäeva kohatäide 2"/>
          <p:cNvSpPr>
            <a:spLocks noGrp="1"/>
          </p:cNvSpPr>
          <p:nvPr>
            <p:ph type="dt" sz="half" idx="10"/>
          </p:nvPr>
        </p:nvSpPr>
        <p:spPr/>
        <p:txBody>
          <a:bodyPr rtlCol="0"/>
          <a:lstStyle>
            <a:lvl1pPr>
              <a:defRPr/>
            </a:lvl1pPr>
          </a:lstStyle>
          <a:p>
            <a:fld id="{A39D2FCF-0D56-4D5C-AF45-8A199D978933}" type="datetime1">
              <a:rPr lang="et-EE" smtClean="0"/>
              <a:pPr/>
              <a:t>11.02.2025</a:t>
            </a:fld>
            <a:endParaRPr lang="et-EE" dirty="0"/>
          </a:p>
        </p:txBody>
      </p:sp>
      <p:sp>
        <p:nvSpPr>
          <p:cNvPr id="4" name="Jaluse kohatäide 3"/>
          <p:cNvSpPr>
            <a:spLocks noGrp="1"/>
          </p:cNvSpPr>
          <p:nvPr>
            <p:ph type="ftr" sz="quarter" idx="11"/>
          </p:nvPr>
        </p:nvSpPr>
        <p:spPr/>
        <p:txBody>
          <a:bodyPr rtlCol="0"/>
          <a:lstStyle/>
          <a:p>
            <a:pPr rtl="0"/>
            <a:endParaRPr lang="et-EE" dirty="0"/>
          </a:p>
        </p:txBody>
      </p:sp>
      <p:sp>
        <p:nvSpPr>
          <p:cNvPr id="5" name="Slaidinumbri kohatäide 4"/>
          <p:cNvSpPr>
            <a:spLocks noGrp="1"/>
          </p:cNvSpPr>
          <p:nvPr>
            <p:ph type="sldNum" sz="quarter" idx="12"/>
          </p:nvPr>
        </p:nvSpPr>
        <p:spPr/>
        <p:txBody>
          <a:bodyPr rtlCol="0"/>
          <a:lstStyle/>
          <a:p>
            <a:pPr rtl="0"/>
            <a:fld id="{EB37DED6-D4C7-42EE-AB49-D2E39E64FDE4}" type="slidenum">
              <a:rPr lang="et-EE" smtClean="0"/>
              <a:t>‹#›</a:t>
            </a:fld>
            <a:endParaRPr lang="et-EE"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rtlCol="0"/>
          <a:lstStyle>
            <a:lvl1pPr>
              <a:defRPr/>
            </a:lvl1pPr>
          </a:lstStyle>
          <a:p>
            <a:fld id="{D7AB04F9-E6D5-4310-93CA-4ED607189B3B}" type="datetime1">
              <a:rPr lang="et-EE" smtClean="0"/>
              <a:pPr/>
              <a:t>11.02.2025</a:t>
            </a:fld>
            <a:endParaRPr lang="et-EE" dirty="0"/>
          </a:p>
        </p:txBody>
      </p:sp>
      <p:sp>
        <p:nvSpPr>
          <p:cNvPr id="3" name="Jaluse kohatäide 2"/>
          <p:cNvSpPr>
            <a:spLocks noGrp="1"/>
          </p:cNvSpPr>
          <p:nvPr>
            <p:ph type="ftr" sz="quarter" idx="11"/>
          </p:nvPr>
        </p:nvSpPr>
        <p:spPr/>
        <p:txBody>
          <a:bodyPr rtlCol="0"/>
          <a:lstStyle/>
          <a:p>
            <a:pPr rtl="0"/>
            <a:endParaRPr lang="et-EE" dirty="0"/>
          </a:p>
        </p:txBody>
      </p:sp>
      <p:sp>
        <p:nvSpPr>
          <p:cNvPr id="4" name="Slaidinumbri kohatäide 3"/>
          <p:cNvSpPr>
            <a:spLocks noGrp="1"/>
          </p:cNvSpPr>
          <p:nvPr>
            <p:ph type="sldNum" sz="quarter" idx="12"/>
          </p:nvPr>
        </p:nvSpPr>
        <p:spPr/>
        <p:txBody>
          <a:bodyPr rtlCol="0"/>
          <a:lstStyle/>
          <a:p>
            <a:pPr rtl="0"/>
            <a:fld id="{EB37DED6-D4C7-42EE-AB49-D2E39E64FDE4}" type="slidenum">
              <a:rPr lang="et-EE" smtClean="0"/>
              <a:t>‹#›</a:t>
            </a:fld>
            <a:endParaRPr lang="et-EE"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Pealdisega sisu">
    <p:spTree>
      <p:nvGrpSpPr>
        <p:cNvPr id="1" name=""/>
        <p:cNvGrpSpPr/>
        <p:nvPr/>
      </p:nvGrpSpPr>
      <p:grpSpPr>
        <a:xfrm>
          <a:off x="0" y="0"/>
          <a:ext cx="0" cy="0"/>
          <a:chOff x="0" y="0"/>
          <a:chExt cx="0" cy="0"/>
        </a:xfrm>
      </p:grpSpPr>
      <p:sp>
        <p:nvSpPr>
          <p:cNvPr id="8" name="Ristkülik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t-EE" dirty="0"/>
          </a:p>
        </p:txBody>
      </p:sp>
      <p:sp>
        <p:nvSpPr>
          <p:cNvPr id="2" name="Pealkiri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et-EE"/>
              <a:t>Klõpsake juhteksemplari pealkirja laadi redigeerimiseks</a:t>
            </a:r>
            <a:endParaRPr lang="et-EE" dirty="0"/>
          </a:p>
        </p:txBody>
      </p:sp>
      <p:sp>
        <p:nvSpPr>
          <p:cNvPr id="3" name="Sisu kohatäide 2"/>
          <p:cNvSpPr>
            <a:spLocks noGrp="1"/>
          </p:cNvSpPr>
          <p:nvPr>
            <p:ph idx="1" hasCustomPrompt="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a:r>
              <a:rPr lang="et-EE" dirty="0"/>
              <a:t>Muutke teksti laade</a:t>
            </a:r>
          </a:p>
          <a:p>
            <a:pPr lvl="1" rtl="0"/>
            <a:r>
              <a:rPr lang="et-EE" dirty="0"/>
              <a:t>Teine tase</a:t>
            </a:r>
          </a:p>
          <a:p>
            <a:pPr lvl="2" rtl="0"/>
            <a:r>
              <a:rPr lang="et-EE" dirty="0"/>
              <a:t>Kolmas tase</a:t>
            </a:r>
          </a:p>
          <a:p>
            <a:pPr lvl="3" rtl="0"/>
            <a:r>
              <a:rPr lang="et-EE" dirty="0"/>
              <a:t>Neljas tase</a:t>
            </a:r>
          </a:p>
          <a:p>
            <a:pPr lvl="4" rtl="0"/>
            <a:r>
              <a:rPr lang="et-EE" dirty="0"/>
              <a:t>Viies tase</a:t>
            </a:r>
          </a:p>
        </p:txBody>
      </p:sp>
      <p:sp>
        <p:nvSpPr>
          <p:cNvPr id="4" name="Teksti kohatäide 3"/>
          <p:cNvSpPr>
            <a:spLocks noGrp="1"/>
          </p:cNvSpPr>
          <p:nvPr>
            <p:ph type="body" sz="half" idx="2" hasCustomPrompt="1"/>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a:r>
              <a:rPr lang="et-EE" dirty="0"/>
              <a:t>Muutke teksti laade</a:t>
            </a:r>
          </a:p>
        </p:txBody>
      </p:sp>
      <p:sp>
        <p:nvSpPr>
          <p:cNvPr id="5" name="Kuupäeva kohatäide 4"/>
          <p:cNvSpPr>
            <a:spLocks noGrp="1"/>
          </p:cNvSpPr>
          <p:nvPr>
            <p:ph type="dt" sz="half" idx="10"/>
          </p:nvPr>
        </p:nvSpPr>
        <p:spPr/>
        <p:txBody>
          <a:bodyPr rtlCol="0"/>
          <a:lstStyle>
            <a:lvl1pPr>
              <a:defRPr/>
            </a:lvl1pPr>
          </a:lstStyle>
          <a:p>
            <a:fld id="{094C1415-0E87-4536-A220-F3121D0C4CD8}" type="datetime1">
              <a:rPr lang="et-EE" smtClean="0"/>
              <a:pPr/>
              <a:t>11.02.2025</a:t>
            </a:fld>
            <a:endParaRPr lang="et-EE" dirty="0"/>
          </a:p>
        </p:txBody>
      </p:sp>
      <p:sp>
        <p:nvSpPr>
          <p:cNvPr id="6" name="Jaluse kohatäide 5"/>
          <p:cNvSpPr>
            <a:spLocks noGrp="1"/>
          </p:cNvSpPr>
          <p:nvPr>
            <p:ph type="ftr" sz="quarter" idx="11"/>
          </p:nvPr>
        </p:nvSpPr>
        <p:spPr/>
        <p:txBody>
          <a:bodyPr rtlCol="0"/>
          <a:lstStyle/>
          <a:p>
            <a:pPr rtl="0"/>
            <a:endParaRPr lang="et-EE" dirty="0"/>
          </a:p>
        </p:txBody>
      </p:sp>
      <p:sp>
        <p:nvSpPr>
          <p:cNvPr id="7" name="Slaidinumbri kohatäide 6"/>
          <p:cNvSpPr>
            <a:spLocks noGrp="1"/>
          </p:cNvSpPr>
          <p:nvPr>
            <p:ph type="sldNum" sz="quarter" idx="12"/>
          </p:nvPr>
        </p:nvSpPr>
        <p:spPr/>
        <p:txBody>
          <a:bodyPr rtlCol="0"/>
          <a:lstStyle/>
          <a:p>
            <a:pPr rtl="0"/>
            <a:fld id="{2DFBB78A-01B4-41F2-96B0-677A4A282832}" type="slidenum">
              <a:rPr lang="et-EE" smtClean="0"/>
              <a:t>‹#›</a:t>
            </a:fld>
            <a:endParaRPr lang="et-EE"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ealdisega pilt">
    <p:spTree>
      <p:nvGrpSpPr>
        <p:cNvPr id="1" name=""/>
        <p:cNvGrpSpPr/>
        <p:nvPr/>
      </p:nvGrpSpPr>
      <p:grpSpPr>
        <a:xfrm>
          <a:off x="0" y="0"/>
          <a:ext cx="0" cy="0"/>
          <a:chOff x="0" y="0"/>
          <a:chExt cx="0" cy="0"/>
        </a:xfrm>
      </p:grpSpPr>
      <p:sp>
        <p:nvSpPr>
          <p:cNvPr id="8" name="Ristkülik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t-EE" dirty="0"/>
          </a:p>
        </p:txBody>
      </p:sp>
      <p:sp>
        <p:nvSpPr>
          <p:cNvPr id="2" name="Pealkiri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et-EE"/>
              <a:t>Klõpsake juhteksemplari pealkirja laadi redigeerimiseks</a:t>
            </a:r>
            <a:endParaRPr lang="et-EE" dirty="0"/>
          </a:p>
        </p:txBody>
      </p:sp>
      <p:sp>
        <p:nvSpPr>
          <p:cNvPr id="3" name="Pildi kohatäide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t-EE"/>
              <a:t>Pildi lisamiseks klõpsake ikooni</a:t>
            </a:r>
            <a:endParaRPr lang="et-EE" dirty="0"/>
          </a:p>
        </p:txBody>
      </p:sp>
      <p:sp>
        <p:nvSpPr>
          <p:cNvPr id="4" name="Teksti kohatäide 3"/>
          <p:cNvSpPr>
            <a:spLocks noGrp="1"/>
          </p:cNvSpPr>
          <p:nvPr>
            <p:ph type="body" sz="half" idx="2" hasCustomPrompt="1"/>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a:r>
              <a:rPr lang="et-EE" dirty="0"/>
              <a:t>Muutke teksti laade</a:t>
            </a:r>
          </a:p>
        </p:txBody>
      </p:sp>
      <p:sp>
        <p:nvSpPr>
          <p:cNvPr id="5" name="Kuupäeva kohatäide 4"/>
          <p:cNvSpPr>
            <a:spLocks noGrp="1"/>
          </p:cNvSpPr>
          <p:nvPr>
            <p:ph type="dt" sz="half" idx="10"/>
          </p:nvPr>
        </p:nvSpPr>
        <p:spPr/>
        <p:txBody>
          <a:bodyPr rtlCol="0"/>
          <a:lstStyle>
            <a:lvl1pPr>
              <a:defRPr/>
            </a:lvl1pPr>
          </a:lstStyle>
          <a:p>
            <a:fld id="{B2A56E57-0CAF-45E9-BC91-0C7D8C0E99CA}" type="datetime1">
              <a:rPr lang="et-EE" smtClean="0"/>
              <a:pPr/>
              <a:t>11.02.2025</a:t>
            </a:fld>
            <a:endParaRPr lang="et-EE" dirty="0"/>
          </a:p>
        </p:txBody>
      </p:sp>
      <p:sp>
        <p:nvSpPr>
          <p:cNvPr id="6" name="Jaluse kohatäide 5"/>
          <p:cNvSpPr>
            <a:spLocks noGrp="1"/>
          </p:cNvSpPr>
          <p:nvPr>
            <p:ph type="ftr" sz="quarter" idx="11"/>
          </p:nvPr>
        </p:nvSpPr>
        <p:spPr/>
        <p:txBody>
          <a:bodyPr rtlCol="0"/>
          <a:lstStyle/>
          <a:p>
            <a:pPr rtl="0"/>
            <a:endParaRPr lang="et-EE" dirty="0"/>
          </a:p>
        </p:txBody>
      </p:sp>
      <p:sp>
        <p:nvSpPr>
          <p:cNvPr id="7" name="Slaidinumbri kohatäide 6"/>
          <p:cNvSpPr>
            <a:spLocks noGrp="1"/>
          </p:cNvSpPr>
          <p:nvPr>
            <p:ph type="sldNum" sz="quarter" idx="12"/>
          </p:nvPr>
        </p:nvSpPr>
        <p:spPr/>
        <p:txBody>
          <a:bodyPr rtlCol="0"/>
          <a:lstStyle/>
          <a:p>
            <a:pPr rtl="0"/>
            <a:fld id="{2DFBB78A-01B4-41F2-96B0-677A4A282832}" type="slidenum">
              <a:rPr lang="et-EE" smtClean="0"/>
              <a:t>‹#›</a:t>
            </a:fld>
            <a:endParaRPr lang="et-EE"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istkülik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t-EE" dirty="0"/>
          </a:p>
        </p:txBody>
      </p:sp>
      <p:sp>
        <p:nvSpPr>
          <p:cNvPr id="2" name="Pealkirja kohatäide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t-EE" dirty="0"/>
              <a:t>Muutke pealkirja laadi</a:t>
            </a:r>
          </a:p>
        </p:txBody>
      </p:sp>
      <p:sp>
        <p:nvSpPr>
          <p:cNvPr id="3" name="Teksti kohatäide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t-EE" dirty="0"/>
              <a:t>Muutke teksti laade</a:t>
            </a:r>
          </a:p>
          <a:p>
            <a:pPr lvl="1" rtl="0"/>
            <a:r>
              <a:rPr lang="et-EE" dirty="0"/>
              <a:t>Teine tase</a:t>
            </a:r>
          </a:p>
          <a:p>
            <a:pPr lvl="2" rtl="0"/>
            <a:r>
              <a:rPr lang="et-EE" dirty="0"/>
              <a:t>Kolmas tase</a:t>
            </a:r>
          </a:p>
          <a:p>
            <a:pPr lvl="3" rtl="0"/>
            <a:r>
              <a:rPr lang="et-EE" dirty="0"/>
              <a:t>Neljas tase</a:t>
            </a:r>
          </a:p>
          <a:p>
            <a:pPr lvl="4" rtl="0"/>
            <a:r>
              <a:rPr lang="et-EE" dirty="0"/>
              <a:t>Viies tase</a:t>
            </a:r>
          </a:p>
        </p:txBody>
      </p:sp>
      <p:sp>
        <p:nvSpPr>
          <p:cNvPr id="4" name="Kuupäeva kohatäide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2C3594D6-24FF-4F09-965B-2BB9BE4801FF}" type="datetime1">
              <a:rPr lang="et-EE" smtClean="0"/>
              <a:pPr/>
              <a:t>11.02.2025</a:t>
            </a:fld>
            <a:endParaRPr lang="et-EE" dirty="0"/>
          </a:p>
        </p:txBody>
      </p:sp>
      <p:sp>
        <p:nvSpPr>
          <p:cNvPr id="5" name="Jaluse kohatäide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et-EE" dirty="0"/>
          </a:p>
        </p:txBody>
      </p:sp>
      <p:sp>
        <p:nvSpPr>
          <p:cNvPr id="6" name="Slaidinumbri kohatäide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et-EE" smtClean="0"/>
              <a:pPr/>
              <a:t>‹#›</a:t>
            </a:fld>
            <a:endParaRPr lang="et-EE"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Neudorf@tlu.e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9je8_HEw_8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hyperlink" Target="https://www.opiq.ee/Kit/Details/14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t.wikipedia.org/wiki/Traditsioon" TargetMode="External"/><Relationship Id="rId2" Type="http://schemas.openxmlformats.org/officeDocument/2006/relationships/hyperlink" Target="https://et.wikipedia.org/wiki/Sotsiaalne_norm" TargetMode="External"/><Relationship Id="rId1" Type="http://schemas.openxmlformats.org/officeDocument/2006/relationships/slideLayout" Target="../slideLayouts/slideLayout2.xml"/><Relationship Id="rId5" Type="http://schemas.openxmlformats.org/officeDocument/2006/relationships/hyperlink" Target="https://et.wikipedia.org/wiki/Naine" TargetMode="External"/><Relationship Id="rId4" Type="http://schemas.openxmlformats.org/officeDocument/2006/relationships/hyperlink" Target="https://et.wikipedia.org/wiki/Me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rtlCol="0"/>
          <a:lstStyle/>
          <a:p>
            <a:pPr rtl="0"/>
            <a:r>
              <a:rPr lang="en-GB" b="0" i="0" dirty="0">
                <a:solidFill>
                  <a:srgbClr val="080809"/>
                </a:solidFill>
                <a:effectLst/>
                <a:latin typeface="Segoe UI Historic" panose="020B0502040204020203" pitchFamily="34" charset="0"/>
              </a:rPr>
              <a:t>S</a:t>
            </a:r>
            <a:r>
              <a:rPr lang="et-EE" b="0" i="0" dirty="0" err="1">
                <a:solidFill>
                  <a:srgbClr val="080809"/>
                </a:solidFill>
                <a:effectLst/>
                <a:latin typeface="Segoe UI Historic" panose="020B0502040204020203" pitchFamily="34" charset="0"/>
              </a:rPr>
              <a:t>ooline</a:t>
            </a:r>
            <a:r>
              <a:rPr lang="et-EE" b="0" i="0" dirty="0">
                <a:solidFill>
                  <a:srgbClr val="080809"/>
                </a:solidFill>
                <a:effectLst/>
                <a:latin typeface="Segoe UI Historic" panose="020B0502040204020203" pitchFamily="34" charset="0"/>
              </a:rPr>
              <a:t> võrdõiguslikkus hariduses</a:t>
            </a:r>
            <a:r>
              <a:rPr lang="en-GB" b="0" i="0" dirty="0">
                <a:solidFill>
                  <a:srgbClr val="080809"/>
                </a:solidFill>
                <a:effectLst/>
                <a:latin typeface="Segoe UI Historic" panose="020B0502040204020203" pitchFamily="34" charset="0"/>
              </a:rPr>
              <a:t>.</a:t>
            </a:r>
            <a:r>
              <a:rPr lang="et-EE" b="0" i="0" dirty="0">
                <a:solidFill>
                  <a:srgbClr val="080809"/>
                </a:solidFill>
                <a:effectLst/>
                <a:latin typeface="Segoe UI Historic" panose="020B0502040204020203" pitchFamily="34" charset="0"/>
              </a:rPr>
              <a:t> Eesti olukord</a:t>
            </a:r>
            <a:r>
              <a:rPr lang="en-GB" b="0" i="0" dirty="0">
                <a:solidFill>
                  <a:srgbClr val="080809"/>
                </a:solidFill>
                <a:effectLst/>
                <a:latin typeface="Segoe UI Historic" panose="020B0502040204020203" pitchFamily="34" charset="0"/>
              </a:rPr>
              <a:t>.</a:t>
            </a:r>
            <a:endParaRPr lang="et-EE" dirty="0"/>
          </a:p>
        </p:txBody>
      </p:sp>
      <p:sp>
        <p:nvSpPr>
          <p:cNvPr id="3" name="Alapealkiri 2"/>
          <p:cNvSpPr>
            <a:spLocks noGrp="1"/>
          </p:cNvSpPr>
          <p:nvPr>
            <p:ph type="subTitle" idx="1"/>
          </p:nvPr>
        </p:nvSpPr>
        <p:spPr/>
        <p:txBody>
          <a:bodyPr rtlCol="0"/>
          <a:lstStyle/>
          <a:p>
            <a:pPr rtl="0"/>
            <a:r>
              <a:rPr lang="en-GB"/>
              <a:t>Evelyn Neudorf, 30.01.2025</a:t>
            </a:r>
            <a:endParaRPr lang="en-GB" dirty="0"/>
          </a:p>
          <a:p>
            <a:pPr rtl="0"/>
            <a:r>
              <a:rPr lang="en-GB" dirty="0">
                <a:hlinkClick r:id="rId3"/>
              </a:rPr>
              <a:t>Neudorf@tlu.ee</a:t>
            </a:r>
            <a:endParaRPr lang="en-GB" dirty="0"/>
          </a:p>
          <a:p>
            <a:pPr rtl="0"/>
            <a:endParaRPr lang="et-EE"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0BE-6936-7E3A-ECFD-C118F1F84F83}"/>
              </a:ext>
            </a:extLst>
          </p:cNvPr>
          <p:cNvSpPr>
            <a:spLocks noGrp="1"/>
          </p:cNvSpPr>
          <p:nvPr>
            <p:ph type="title"/>
          </p:nvPr>
        </p:nvSpPr>
        <p:spPr/>
        <p:txBody>
          <a:bodyPr/>
          <a:lstStyle/>
          <a:p>
            <a:endParaRPr lang="et-EE"/>
          </a:p>
        </p:txBody>
      </p:sp>
      <p:sp>
        <p:nvSpPr>
          <p:cNvPr id="3" name="Text Placeholder 2">
            <a:extLst>
              <a:ext uri="{FF2B5EF4-FFF2-40B4-BE49-F238E27FC236}">
                <a16:creationId xmlns:a16="http://schemas.microsoft.com/office/drawing/2014/main" id="{6FB01420-AC1F-3A34-5D9B-1EE63C0F75E2}"/>
              </a:ext>
            </a:extLst>
          </p:cNvPr>
          <p:cNvSpPr>
            <a:spLocks noGrp="1"/>
          </p:cNvSpPr>
          <p:nvPr>
            <p:ph type="body" idx="1"/>
          </p:nvPr>
        </p:nvSpPr>
        <p:spPr/>
        <p:txBody>
          <a:bodyPr/>
          <a:lstStyle/>
          <a:p>
            <a:endParaRPr lang="et-EE"/>
          </a:p>
        </p:txBody>
      </p:sp>
      <p:pic>
        <p:nvPicPr>
          <p:cNvPr id="5" name="Picture 4">
            <a:extLst>
              <a:ext uri="{FF2B5EF4-FFF2-40B4-BE49-F238E27FC236}">
                <a16:creationId xmlns:a16="http://schemas.microsoft.com/office/drawing/2014/main" id="{BBDE8EBA-3C69-CB71-6849-D315AD5D1E79}"/>
              </a:ext>
            </a:extLst>
          </p:cNvPr>
          <p:cNvPicPr>
            <a:picLocks noChangeAspect="1"/>
          </p:cNvPicPr>
          <p:nvPr/>
        </p:nvPicPr>
        <p:blipFill>
          <a:blip r:embed="rId2"/>
          <a:stretch>
            <a:fillRect/>
          </a:stretch>
        </p:blipFill>
        <p:spPr>
          <a:xfrm>
            <a:off x="909929" y="1411812"/>
            <a:ext cx="10360501" cy="3769786"/>
          </a:xfrm>
          <a:prstGeom prst="rect">
            <a:avLst/>
          </a:prstGeom>
        </p:spPr>
      </p:pic>
    </p:spTree>
    <p:extLst>
      <p:ext uri="{BB962C8B-B14F-4D97-AF65-F5344CB8AC3E}">
        <p14:creationId xmlns:p14="http://schemas.microsoft.com/office/powerpoint/2010/main" val="7429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43B5E77-8085-4156-8EBF-47AB7F8E1372}"/>
              </a:ext>
            </a:extLst>
          </p:cNvPr>
          <p:cNvSpPr>
            <a:spLocks noGrp="1"/>
          </p:cNvSpPr>
          <p:nvPr>
            <p:ph type="title"/>
          </p:nvPr>
        </p:nvSpPr>
        <p:spPr/>
        <p:txBody>
          <a:bodyPr/>
          <a:lstStyle/>
          <a:p>
            <a:r>
              <a:rPr lang="en-GB" dirty="0"/>
              <a:t>Kes </a:t>
            </a:r>
            <a:r>
              <a:rPr lang="en-GB" dirty="0" err="1"/>
              <a:t>töötavad</a:t>
            </a:r>
            <a:r>
              <a:rPr lang="en-GB" dirty="0"/>
              <a:t> </a:t>
            </a:r>
            <a:r>
              <a:rPr lang="en-GB" dirty="0" err="1"/>
              <a:t>meil</a:t>
            </a:r>
            <a:r>
              <a:rPr lang="en-GB" dirty="0"/>
              <a:t> </a:t>
            </a:r>
            <a:r>
              <a:rPr lang="en-GB" dirty="0" err="1"/>
              <a:t>üldhariduses</a:t>
            </a:r>
            <a:r>
              <a:rPr lang="en-GB" dirty="0"/>
              <a:t> </a:t>
            </a:r>
            <a:r>
              <a:rPr lang="en-GB" dirty="0" err="1"/>
              <a:t>õpetajatena</a:t>
            </a:r>
            <a:r>
              <a:rPr lang="en-GB" dirty="0"/>
              <a:t>? </a:t>
            </a:r>
            <a:endParaRPr lang="et-EE" dirty="0"/>
          </a:p>
        </p:txBody>
      </p:sp>
      <p:pic>
        <p:nvPicPr>
          <p:cNvPr id="5" name="Sisu kohatäide 4">
            <a:extLst>
              <a:ext uri="{FF2B5EF4-FFF2-40B4-BE49-F238E27FC236}">
                <a16:creationId xmlns:a16="http://schemas.microsoft.com/office/drawing/2014/main" id="{3D4E99B9-4945-4D8D-9C34-03287D30E3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309" y="1473200"/>
            <a:ext cx="5985215" cy="4987679"/>
          </a:xfrm>
        </p:spPr>
      </p:pic>
    </p:spTree>
    <p:extLst>
      <p:ext uri="{BB962C8B-B14F-4D97-AF65-F5344CB8AC3E}">
        <p14:creationId xmlns:p14="http://schemas.microsoft.com/office/powerpoint/2010/main" val="109013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E2F4AB-6DF9-BBD3-BDAB-C3D1ED6E7F77}"/>
              </a:ext>
            </a:extLst>
          </p:cNvPr>
          <p:cNvSpPr>
            <a:spLocks noGrp="1"/>
          </p:cNvSpPr>
          <p:nvPr>
            <p:ph type="body" idx="1"/>
          </p:nvPr>
        </p:nvSpPr>
        <p:spPr/>
        <p:txBody>
          <a:bodyPr/>
          <a:lstStyle/>
          <a:p>
            <a:pPr marL="63484" indent="0">
              <a:buNone/>
            </a:pPr>
            <a:endParaRPr lang="et-EE" dirty="0"/>
          </a:p>
        </p:txBody>
      </p:sp>
      <p:pic>
        <p:nvPicPr>
          <p:cNvPr id="5" name="Picture 4">
            <a:hlinkClick r:id="rId3"/>
            <a:extLst>
              <a:ext uri="{FF2B5EF4-FFF2-40B4-BE49-F238E27FC236}">
                <a16:creationId xmlns:a16="http://schemas.microsoft.com/office/drawing/2014/main" id="{B07C41D7-58FE-D2B0-15A7-E562A6EFC26C}"/>
              </a:ext>
            </a:extLst>
          </p:cNvPr>
          <p:cNvPicPr>
            <a:picLocks noChangeAspect="1"/>
          </p:cNvPicPr>
          <p:nvPr/>
        </p:nvPicPr>
        <p:blipFill>
          <a:blip r:embed="rId4"/>
          <a:stretch>
            <a:fillRect/>
          </a:stretch>
        </p:blipFill>
        <p:spPr>
          <a:xfrm>
            <a:off x="621804" y="1412776"/>
            <a:ext cx="10360501" cy="4606168"/>
          </a:xfrm>
          <a:prstGeom prst="rect">
            <a:avLst/>
          </a:prstGeom>
        </p:spPr>
      </p:pic>
      <p:pic>
        <p:nvPicPr>
          <p:cNvPr id="6" name="Picture 5">
            <a:extLst>
              <a:ext uri="{FF2B5EF4-FFF2-40B4-BE49-F238E27FC236}">
                <a16:creationId xmlns:a16="http://schemas.microsoft.com/office/drawing/2014/main" id="{FBF2D18D-95C8-7EBC-D8B6-0C15EECDF663}"/>
              </a:ext>
            </a:extLst>
          </p:cNvPr>
          <p:cNvPicPr>
            <a:picLocks noChangeAspect="1"/>
          </p:cNvPicPr>
          <p:nvPr/>
        </p:nvPicPr>
        <p:blipFill>
          <a:blip r:embed="rId5" cstate="print"/>
          <a:stretch>
            <a:fillRect/>
          </a:stretch>
        </p:blipFill>
        <p:spPr>
          <a:xfrm>
            <a:off x="4001382" y="7488832"/>
            <a:ext cx="8963093" cy="855032"/>
          </a:xfrm>
          <a:prstGeom prst="rect">
            <a:avLst/>
          </a:prstGeom>
        </p:spPr>
      </p:pic>
      <p:pic>
        <p:nvPicPr>
          <p:cNvPr id="7" name="Picture 6">
            <a:extLst>
              <a:ext uri="{FF2B5EF4-FFF2-40B4-BE49-F238E27FC236}">
                <a16:creationId xmlns:a16="http://schemas.microsoft.com/office/drawing/2014/main" id="{08766D9B-083E-2684-34DF-60407F22EA3C}"/>
              </a:ext>
            </a:extLst>
          </p:cNvPr>
          <p:cNvPicPr>
            <a:picLocks noChangeAspect="1"/>
          </p:cNvPicPr>
          <p:nvPr/>
        </p:nvPicPr>
        <p:blipFill>
          <a:blip r:embed="rId5" cstate="print"/>
          <a:stretch>
            <a:fillRect/>
          </a:stretch>
        </p:blipFill>
        <p:spPr>
          <a:xfrm>
            <a:off x="4204529" y="7691979"/>
            <a:ext cx="8963093" cy="855032"/>
          </a:xfrm>
          <a:prstGeom prst="rect">
            <a:avLst/>
          </a:prstGeom>
        </p:spPr>
      </p:pic>
      <p:sp>
        <p:nvSpPr>
          <p:cNvPr id="8" name="Pealkiri 7">
            <a:extLst>
              <a:ext uri="{FF2B5EF4-FFF2-40B4-BE49-F238E27FC236}">
                <a16:creationId xmlns:a16="http://schemas.microsoft.com/office/drawing/2014/main" id="{E5BD09D6-AC60-4EF4-B587-74DF7E4682EB}"/>
              </a:ext>
            </a:extLst>
          </p:cNvPr>
          <p:cNvSpPr>
            <a:spLocks noGrp="1"/>
          </p:cNvSpPr>
          <p:nvPr>
            <p:ph type="title"/>
          </p:nvPr>
        </p:nvSpPr>
        <p:spPr/>
        <p:txBody>
          <a:bodyPr/>
          <a:lstStyle/>
          <a:p>
            <a:endParaRPr lang="et-EE"/>
          </a:p>
        </p:txBody>
      </p:sp>
    </p:spTree>
    <p:extLst>
      <p:ext uri="{BB962C8B-B14F-4D97-AF65-F5344CB8AC3E}">
        <p14:creationId xmlns:p14="http://schemas.microsoft.com/office/powerpoint/2010/main" val="339846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5F37345-20EF-40C0-8411-AE2CE567ECCC}"/>
              </a:ext>
            </a:extLst>
          </p:cNvPr>
          <p:cNvSpPr>
            <a:spLocks noGrp="1"/>
          </p:cNvSpPr>
          <p:nvPr>
            <p:ph type="title"/>
          </p:nvPr>
        </p:nvSpPr>
        <p:spPr/>
        <p:txBody>
          <a:bodyPr/>
          <a:lstStyle/>
          <a:p>
            <a:endParaRPr lang="et-EE"/>
          </a:p>
        </p:txBody>
      </p:sp>
      <p:sp>
        <p:nvSpPr>
          <p:cNvPr id="3" name="Sisu kohatäide 2">
            <a:extLst>
              <a:ext uri="{FF2B5EF4-FFF2-40B4-BE49-F238E27FC236}">
                <a16:creationId xmlns:a16="http://schemas.microsoft.com/office/drawing/2014/main" id="{E5F3B047-2697-422F-B185-11A8EC3D7DF4}"/>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r>
              <a:rPr lang="en-GB" dirty="0" err="1"/>
              <a:t>Arutlege</a:t>
            </a:r>
            <a:r>
              <a:rPr lang="en-GB" dirty="0"/>
              <a:t>, </a:t>
            </a:r>
            <a:r>
              <a:rPr lang="en-GB" dirty="0" err="1"/>
              <a:t>mida</a:t>
            </a:r>
            <a:r>
              <a:rPr lang="en-GB" dirty="0"/>
              <a:t> </a:t>
            </a:r>
            <a:r>
              <a:rPr lang="en-GB" dirty="0" err="1"/>
              <a:t>võiks</a:t>
            </a:r>
            <a:r>
              <a:rPr lang="en-GB" dirty="0"/>
              <a:t> </a:t>
            </a:r>
            <a:r>
              <a:rPr lang="en-GB" dirty="0" err="1"/>
              <a:t>teha</a:t>
            </a:r>
            <a:r>
              <a:rPr lang="en-GB" dirty="0"/>
              <a:t> </a:t>
            </a:r>
            <a:r>
              <a:rPr lang="en-GB" dirty="0" err="1"/>
              <a:t>selleks</a:t>
            </a:r>
            <a:r>
              <a:rPr lang="en-GB" dirty="0"/>
              <a:t>, et </a:t>
            </a:r>
            <a:r>
              <a:rPr lang="en-GB" dirty="0" err="1"/>
              <a:t>meil</a:t>
            </a:r>
            <a:r>
              <a:rPr lang="en-GB" dirty="0"/>
              <a:t> </a:t>
            </a:r>
            <a:r>
              <a:rPr lang="en-GB" dirty="0" err="1"/>
              <a:t>oleks</a:t>
            </a:r>
            <a:r>
              <a:rPr lang="en-GB" dirty="0"/>
              <a:t> </a:t>
            </a:r>
            <a:r>
              <a:rPr lang="en-GB" dirty="0" err="1"/>
              <a:t>rohkem</a:t>
            </a:r>
            <a:r>
              <a:rPr lang="en-GB" dirty="0"/>
              <a:t> </a:t>
            </a:r>
            <a:r>
              <a:rPr lang="en-GB" dirty="0" err="1"/>
              <a:t>mehi</a:t>
            </a:r>
            <a:r>
              <a:rPr lang="en-GB" dirty="0"/>
              <a:t> </a:t>
            </a:r>
            <a:r>
              <a:rPr lang="en-GB" dirty="0" err="1"/>
              <a:t>hariduses</a:t>
            </a:r>
            <a:r>
              <a:rPr lang="en-GB" dirty="0"/>
              <a: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50115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72E506C-901B-4CFF-A1DA-FDB0B8A9BD4B}"/>
              </a:ext>
            </a:extLst>
          </p:cNvPr>
          <p:cNvSpPr>
            <a:spLocks noGrp="1"/>
          </p:cNvSpPr>
          <p:nvPr>
            <p:ph type="title"/>
          </p:nvPr>
        </p:nvSpPr>
        <p:spPr/>
        <p:txBody>
          <a:bodyPr/>
          <a:lstStyle/>
          <a:p>
            <a:endParaRPr lang="et-EE" dirty="0"/>
          </a:p>
        </p:txBody>
      </p:sp>
      <p:sp>
        <p:nvSpPr>
          <p:cNvPr id="3" name="Sisu kohatäide 2">
            <a:extLst>
              <a:ext uri="{FF2B5EF4-FFF2-40B4-BE49-F238E27FC236}">
                <a16:creationId xmlns:a16="http://schemas.microsoft.com/office/drawing/2014/main" id="{AB20D058-8E73-4662-BCB4-231E23A20593}"/>
              </a:ext>
            </a:extLst>
          </p:cNvPr>
          <p:cNvSpPr>
            <a:spLocks noGrp="1"/>
          </p:cNvSpPr>
          <p:nvPr>
            <p:ph idx="1"/>
          </p:nvPr>
        </p:nvSpPr>
        <p:spPr/>
        <p:txBody>
          <a:bodyPr/>
          <a:lstStyle/>
          <a:p>
            <a:pPr marL="0" indent="0">
              <a:buNone/>
            </a:pPr>
            <a:endParaRPr lang="en-GB" dirty="0"/>
          </a:p>
          <a:p>
            <a:pPr marL="0" indent="0">
              <a:buNone/>
            </a:pPr>
            <a:r>
              <a:rPr lang="en-GB" dirty="0" err="1"/>
              <a:t>Soostereotüüpe</a:t>
            </a:r>
            <a:r>
              <a:rPr lang="en-GB" dirty="0"/>
              <a:t> </a:t>
            </a:r>
            <a:r>
              <a:rPr lang="en-GB" dirty="0" err="1"/>
              <a:t>leiab</a:t>
            </a:r>
            <a:r>
              <a:rPr lang="en-GB" dirty="0"/>
              <a:t> ka </a:t>
            </a:r>
            <a:r>
              <a:rPr lang="en-GB" dirty="0" err="1"/>
              <a:t>hulgaliselt</a:t>
            </a:r>
            <a:r>
              <a:rPr lang="en-GB" dirty="0"/>
              <a:t> </a:t>
            </a:r>
            <a:r>
              <a:rPr lang="en-GB" dirty="0" err="1"/>
              <a:t>õpikutest</a:t>
            </a:r>
            <a:r>
              <a:rPr lang="en-GB" dirty="0"/>
              <a:t>, </a:t>
            </a:r>
            <a:r>
              <a:rPr lang="en-GB" dirty="0" err="1"/>
              <a:t>mida</a:t>
            </a:r>
            <a:r>
              <a:rPr lang="en-GB" dirty="0"/>
              <a:t> </a:t>
            </a:r>
            <a:r>
              <a:rPr lang="en-GB" dirty="0" err="1"/>
              <a:t>koolid</a:t>
            </a:r>
            <a:r>
              <a:rPr lang="en-GB" dirty="0"/>
              <a:t> </a:t>
            </a:r>
            <a:r>
              <a:rPr lang="en-GB" dirty="0" err="1"/>
              <a:t>kasutavad</a:t>
            </a:r>
            <a:r>
              <a:rPr lang="en-GB" dirty="0"/>
              <a:t> (Papp, 2024). </a:t>
            </a:r>
          </a:p>
          <a:p>
            <a:pPr marL="0" indent="0">
              <a:buNone/>
            </a:pPr>
            <a:endParaRPr lang="en-GB" dirty="0"/>
          </a:p>
          <a:p>
            <a:pPr marL="0" indent="0">
              <a:buNone/>
            </a:pPr>
            <a:r>
              <a:rPr lang="en-US" sz="2400" dirty="0" err="1">
                <a:ea typeface="+mj-ea"/>
                <a:cs typeface="+mj-cs"/>
              </a:rPr>
              <a:t>Õpikute</a:t>
            </a:r>
            <a:r>
              <a:rPr lang="en-US" sz="2400" dirty="0">
                <a:ea typeface="+mj-ea"/>
                <a:cs typeface="+mj-cs"/>
              </a:rPr>
              <a:t> ja </a:t>
            </a:r>
            <a:r>
              <a:rPr lang="en-US" sz="2400" dirty="0" err="1">
                <a:ea typeface="+mj-ea"/>
                <a:cs typeface="+mj-cs"/>
              </a:rPr>
              <a:t>õppematerjalide</a:t>
            </a:r>
            <a:r>
              <a:rPr lang="en-US" sz="2400" dirty="0">
                <a:ea typeface="+mj-ea"/>
                <a:cs typeface="+mj-cs"/>
              </a:rPr>
              <a:t> </a:t>
            </a:r>
            <a:r>
              <a:rPr lang="en-US" sz="2400" dirty="0" err="1">
                <a:ea typeface="+mj-ea"/>
                <a:cs typeface="+mj-cs"/>
              </a:rPr>
              <a:t>kaudu</a:t>
            </a:r>
            <a:r>
              <a:rPr lang="en-US" sz="2400" dirty="0">
                <a:ea typeface="+mj-ea"/>
                <a:cs typeface="+mj-cs"/>
              </a:rPr>
              <a:t> </a:t>
            </a:r>
            <a:r>
              <a:rPr lang="en-US" sz="2400" dirty="0" err="1">
                <a:ea typeface="+mj-ea"/>
                <a:cs typeface="+mj-cs"/>
              </a:rPr>
              <a:t>saab</a:t>
            </a:r>
            <a:r>
              <a:rPr lang="en-US" sz="2400" dirty="0">
                <a:ea typeface="+mj-ea"/>
                <a:cs typeface="+mj-cs"/>
              </a:rPr>
              <a:t> </a:t>
            </a:r>
            <a:r>
              <a:rPr lang="en-US" sz="2400" dirty="0" err="1">
                <a:ea typeface="+mj-ea"/>
                <a:cs typeface="+mj-cs"/>
              </a:rPr>
              <a:t>soostereotüüpe</a:t>
            </a:r>
            <a:r>
              <a:rPr lang="en-US" sz="2400" dirty="0">
                <a:ea typeface="+mj-ea"/>
                <a:cs typeface="+mj-cs"/>
              </a:rPr>
              <a:t> </a:t>
            </a:r>
            <a:r>
              <a:rPr lang="en-US" sz="2400" dirty="0" err="1">
                <a:ea typeface="+mj-ea"/>
                <a:cs typeface="+mj-cs"/>
              </a:rPr>
              <a:t>nii</a:t>
            </a:r>
            <a:r>
              <a:rPr lang="en-US" sz="2400" dirty="0">
                <a:ea typeface="+mj-ea"/>
                <a:cs typeface="+mj-cs"/>
              </a:rPr>
              <a:t> </a:t>
            </a:r>
            <a:r>
              <a:rPr lang="en-US" sz="2400" dirty="0" err="1">
                <a:ea typeface="+mj-ea"/>
                <a:cs typeface="+mj-cs"/>
              </a:rPr>
              <a:t>kinnistada</a:t>
            </a:r>
            <a:r>
              <a:rPr lang="en-US" sz="2400" dirty="0">
                <a:ea typeface="+mj-ea"/>
                <a:cs typeface="+mj-cs"/>
              </a:rPr>
              <a:t> </a:t>
            </a:r>
            <a:r>
              <a:rPr lang="en-US" sz="2400" dirty="0" err="1">
                <a:ea typeface="+mj-ea"/>
                <a:cs typeface="+mj-cs"/>
              </a:rPr>
              <a:t>kui</a:t>
            </a:r>
            <a:r>
              <a:rPr lang="en-US" sz="2400" dirty="0">
                <a:ea typeface="+mj-ea"/>
                <a:cs typeface="+mj-cs"/>
              </a:rPr>
              <a:t> </a:t>
            </a:r>
            <a:r>
              <a:rPr lang="en-US" sz="2400" dirty="0" err="1">
                <a:ea typeface="+mj-ea"/>
                <a:cs typeface="+mj-cs"/>
              </a:rPr>
              <a:t>kummutada</a:t>
            </a:r>
            <a:r>
              <a:rPr lang="en-US" sz="2400" dirty="0">
                <a:ea typeface="+mj-ea"/>
                <a:cs typeface="+mj-cs"/>
              </a:rPr>
              <a:t> (</a:t>
            </a:r>
            <a:r>
              <a:rPr lang="en-US" sz="2400" dirty="0" err="1">
                <a:ea typeface="+mj-ea"/>
                <a:cs typeface="+mj-cs"/>
              </a:rPr>
              <a:t>Kütt</a:t>
            </a:r>
            <a:r>
              <a:rPr lang="en-US" sz="2400" dirty="0">
                <a:ea typeface="+mj-ea"/>
                <a:cs typeface="+mj-cs"/>
              </a:rPr>
              <a:t>, 2024). </a:t>
            </a:r>
          </a:p>
          <a:p>
            <a:pPr marL="0" indent="0">
              <a:buNone/>
            </a:pPr>
            <a:endParaRPr lang="en-GB" dirty="0"/>
          </a:p>
          <a:p>
            <a:pPr marL="0" indent="0">
              <a:buNone/>
            </a:pPr>
            <a:endParaRPr lang="et-EE" dirty="0"/>
          </a:p>
        </p:txBody>
      </p:sp>
    </p:spTree>
    <p:extLst>
      <p:ext uri="{BB962C8B-B14F-4D97-AF65-F5344CB8AC3E}">
        <p14:creationId xmlns:p14="http://schemas.microsoft.com/office/powerpoint/2010/main" val="256706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CF2339C-2885-4726-9FF1-619102F36FEF}"/>
              </a:ext>
            </a:extLst>
          </p:cNvPr>
          <p:cNvSpPr>
            <a:spLocks noGrp="1"/>
          </p:cNvSpPr>
          <p:nvPr>
            <p:ph type="title"/>
          </p:nvPr>
        </p:nvSpPr>
        <p:spPr>
          <a:xfrm>
            <a:off x="1125860" y="735856"/>
            <a:ext cx="10157354" cy="1397000"/>
          </a:xfrm>
        </p:spPr>
        <p:txBody>
          <a:bodyPr>
            <a:normAutofit fontScale="90000"/>
          </a:bodyPr>
          <a:lstStyle/>
          <a:p>
            <a:r>
              <a:rPr lang="et-EE" b="1" dirty="0">
                <a:solidFill>
                  <a:schemeClr val="accent1">
                    <a:lumMod val="75000"/>
                  </a:schemeClr>
                </a:solidFill>
              </a:rPr>
              <a:t>Rahvusvaheliste uuringute põhijäreldused, olenemata riigist, haridussüsteemist</a:t>
            </a:r>
          </a:p>
        </p:txBody>
      </p:sp>
      <p:pic>
        <p:nvPicPr>
          <p:cNvPr id="4" name="Sisu kohatäide 3">
            <a:extLst>
              <a:ext uri="{FF2B5EF4-FFF2-40B4-BE49-F238E27FC236}">
                <a16:creationId xmlns:a16="http://schemas.microsoft.com/office/drawing/2014/main" id="{D72416D7-D60D-7E47-7565-14BCBC5F885B}"/>
              </a:ext>
            </a:extLst>
          </p:cNvPr>
          <p:cNvPicPr>
            <a:picLocks noGrp="1" noChangeAspect="1"/>
          </p:cNvPicPr>
          <p:nvPr>
            <p:ph idx="1"/>
          </p:nvPr>
        </p:nvPicPr>
        <p:blipFill>
          <a:blip r:embed="rId2"/>
          <a:stretch>
            <a:fillRect/>
          </a:stretch>
        </p:blipFill>
        <p:spPr>
          <a:xfrm>
            <a:off x="2830535" y="1826042"/>
            <a:ext cx="6527754" cy="4350205"/>
          </a:xfrm>
          <a:prstGeom prst="rect">
            <a:avLst/>
          </a:prstGeom>
        </p:spPr>
      </p:pic>
      <p:pic>
        <p:nvPicPr>
          <p:cNvPr id="5" name="Pilt 4">
            <a:extLst>
              <a:ext uri="{FF2B5EF4-FFF2-40B4-BE49-F238E27FC236}">
                <a16:creationId xmlns:a16="http://schemas.microsoft.com/office/drawing/2014/main" id="{F4CF261E-4236-44EC-6276-1395EA95FD53}"/>
              </a:ext>
            </a:extLst>
          </p:cNvPr>
          <p:cNvPicPr>
            <a:picLocks noChangeAspect="1"/>
          </p:cNvPicPr>
          <p:nvPr/>
        </p:nvPicPr>
        <p:blipFill>
          <a:blip r:embed="rId3"/>
          <a:stretch>
            <a:fillRect/>
          </a:stretch>
        </p:blipFill>
        <p:spPr>
          <a:xfrm>
            <a:off x="752127" y="2712065"/>
            <a:ext cx="1858957" cy="2578160"/>
          </a:xfrm>
          <a:prstGeom prst="rect">
            <a:avLst/>
          </a:prstGeom>
        </p:spPr>
      </p:pic>
    </p:spTree>
    <p:extLst>
      <p:ext uri="{BB962C8B-B14F-4D97-AF65-F5344CB8AC3E}">
        <p14:creationId xmlns:p14="http://schemas.microsoft.com/office/powerpoint/2010/main" val="365664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2FEF974-FDFC-7B12-5508-F12C3C60D8D3}"/>
              </a:ext>
            </a:extLst>
          </p:cNvPr>
          <p:cNvSpPr>
            <a:spLocks noGrp="1"/>
          </p:cNvSpPr>
          <p:nvPr>
            <p:ph type="title"/>
          </p:nvPr>
        </p:nvSpPr>
        <p:spPr>
          <a:xfrm>
            <a:off x="909836" y="452631"/>
            <a:ext cx="10157354" cy="1397000"/>
          </a:xfrm>
        </p:spPr>
        <p:txBody>
          <a:bodyPr>
            <a:normAutofit fontScale="90000"/>
          </a:bodyPr>
          <a:lstStyle/>
          <a:p>
            <a:br>
              <a:rPr lang="et-EE" dirty="0"/>
            </a:br>
            <a:r>
              <a:rPr lang="et-EE" b="1" dirty="0">
                <a:solidFill>
                  <a:schemeClr val="accent1">
                    <a:lumMod val="75000"/>
                  </a:schemeClr>
                </a:solidFill>
              </a:rPr>
              <a:t>1.-4.kl. digiõpikud: Piltidel ja fotodel kokku 1808 nais- ja 2638 meessoost isikut</a:t>
            </a:r>
            <a:r>
              <a:rPr lang="en-GB" b="1" dirty="0">
                <a:solidFill>
                  <a:schemeClr val="accent1">
                    <a:lumMod val="75000"/>
                  </a:schemeClr>
                </a:solidFill>
              </a:rPr>
              <a:t> (Papp, 2024)</a:t>
            </a:r>
            <a:r>
              <a:rPr lang="et-EE" b="1" dirty="0">
                <a:solidFill>
                  <a:schemeClr val="accent1">
                    <a:lumMod val="75000"/>
                  </a:schemeClr>
                </a:solidFill>
              </a:rPr>
              <a:t>.</a:t>
            </a:r>
          </a:p>
        </p:txBody>
      </p:sp>
      <p:pic>
        <p:nvPicPr>
          <p:cNvPr id="4" name="Sisu kohatäide 3">
            <a:extLst>
              <a:ext uri="{FF2B5EF4-FFF2-40B4-BE49-F238E27FC236}">
                <a16:creationId xmlns:a16="http://schemas.microsoft.com/office/drawing/2014/main" id="{1EDD8AC5-41A2-583F-2C30-53AFB8485E18}"/>
              </a:ext>
            </a:extLst>
          </p:cNvPr>
          <p:cNvPicPr>
            <a:picLocks noGrp="1" noChangeAspect="1"/>
          </p:cNvPicPr>
          <p:nvPr>
            <p:ph idx="1"/>
          </p:nvPr>
        </p:nvPicPr>
        <p:blipFill>
          <a:blip r:embed="rId2"/>
          <a:stretch>
            <a:fillRect/>
          </a:stretch>
        </p:blipFill>
        <p:spPr>
          <a:xfrm>
            <a:off x="1885856" y="1849631"/>
            <a:ext cx="8417113" cy="4303028"/>
          </a:xfrm>
          <a:prstGeom prst="rect">
            <a:avLst/>
          </a:prstGeom>
        </p:spPr>
      </p:pic>
    </p:spTree>
    <p:extLst>
      <p:ext uri="{BB962C8B-B14F-4D97-AF65-F5344CB8AC3E}">
        <p14:creationId xmlns:p14="http://schemas.microsoft.com/office/powerpoint/2010/main" val="111314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C5B3005-B973-2FAC-2449-3A24366B2E2E}"/>
              </a:ext>
            </a:extLst>
          </p:cNvPr>
          <p:cNvSpPr>
            <a:spLocks noGrp="1"/>
          </p:cNvSpPr>
          <p:nvPr>
            <p:ph type="title"/>
          </p:nvPr>
        </p:nvSpPr>
        <p:spPr/>
        <p:txBody>
          <a:bodyPr/>
          <a:lstStyle/>
          <a:p>
            <a:r>
              <a:rPr lang="et-EE" b="1" dirty="0">
                <a:solidFill>
                  <a:schemeClr val="accent1">
                    <a:lumMod val="75000"/>
                  </a:schemeClr>
                </a:solidFill>
              </a:rPr>
              <a:t>Sugude osakaalud klasside ja õppeainete lõikes</a:t>
            </a:r>
            <a:r>
              <a:rPr lang="en-GB" b="1" dirty="0">
                <a:solidFill>
                  <a:schemeClr val="accent1">
                    <a:lumMod val="75000"/>
                  </a:schemeClr>
                </a:solidFill>
              </a:rPr>
              <a:t> (Papp, 2024)</a:t>
            </a:r>
            <a:endParaRPr lang="et-EE" b="1" dirty="0">
              <a:solidFill>
                <a:schemeClr val="accent1">
                  <a:lumMod val="75000"/>
                </a:schemeClr>
              </a:solidFill>
            </a:endParaRPr>
          </a:p>
        </p:txBody>
      </p:sp>
      <p:sp>
        <p:nvSpPr>
          <p:cNvPr id="3" name="Teksti kohatäide 2">
            <a:extLst>
              <a:ext uri="{FF2B5EF4-FFF2-40B4-BE49-F238E27FC236}">
                <a16:creationId xmlns:a16="http://schemas.microsoft.com/office/drawing/2014/main" id="{E30C3482-4D6F-AD25-0268-3C6FF0A47231}"/>
              </a:ext>
            </a:extLst>
          </p:cNvPr>
          <p:cNvSpPr>
            <a:spLocks noGrp="1"/>
          </p:cNvSpPr>
          <p:nvPr>
            <p:ph type="body" idx="1"/>
          </p:nvPr>
        </p:nvSpPr>
        <p:spPr/>
        <p:txBody>
          <a:bodyPr>
            <a:normAutofit fontScale="55000" lnSpcReduction="20000"/>
          </a:bodyPr>
          <a:lstStyle/>
          <a:p>
            <a:r>
              <a:rPr lang="et-EE" sz="2399" b="0" dirty="0"/>
              <a:t>Eri soo- ja vanusegruppidesse kuuluvate isikute kujutiste osakaal kõigist </a:t>
            </a:r>
            <a:r>
              <a:rPr lang="et-EE" sz="2399" dirty="0"/>
              <a:t>vastava klassi </a:t>
            </a:r>
            <a:r>
              <a:rPr lang="et-EE" sz="2399" b="0" dirty="0"/>
              <a:t>õpikutel kujutatud isikutest</a:t>
            </a:r>
            <a:endParaRPr lang="et-EE" b="0" dirty="0"/>
          </a:p>
        </p:txBody>
      </p:sp>
      <p:sp>
        <p:nvSpPr>
          <p:cNvPr id="5" name="Teksti kohatäide 4">
            <a:extLst>
              <a:ext uri="{FF2B5EF4-FFF2-40B4-BE49-F238E27FC236}">
                <a16:creationId xmlns:a16="http://schemas.microsoft.com/office/drawing/2014/main" id="{4FFFDAB0-72D4-F41E-65A9-5D8C6FD26C13}"/>
              </a:ext>
            </a:extLst>
          </p:cNvPr>
          <p:cNvSpPr>
            <a:spLocks noGrp="1"/>
          </p:cNvSpPr>
          <p:nvPr>
            <p:ph type="body" sz="quarter" idx="3"/>
          </p:nvPr>
        </p:nvSpPr>
        <p:spPr/>
        <p:txBody>
          <a:bodyPr>
            <a:normAutofit fontScale="55000" lnSpcReduction="20000"/>
          </a:bodyPr>
          <a:lstStyle/>
          <a:p>
            <a:r>
              <a:rPr lang="et-EE" sz="2399" b="0" dirty="0"/>
              <a:t>Eri soo- ja vanusegruppidesse kuuluvate isikute kujutiste osakaal kõigist </a:t>
            </a:r>
            <a:r>
              <a:rPr lang="et-EE" sz="2399" dirty="0"/>
              <a:t>vastava õppeaine </a:t>
            </a:r>
            <a:r>
              <a:rPr lang="et-EE" sz="2399" b="0" dirty="0"/>
              <a:t>õpikutes kujutatud isikutest</a:t>
            </a:r>
            <a:endParaRPr lang="et-EE" b="0" dirty="0"/>
          </a:p>
        </p:txBody>
      </p:sp>
      <p:pic>
        <p:nvPicPr>
          <p:cNvPr id="9" name="Sisu kohatäide 8">
            <a:extLst>
              <a:ext uri="{FF2B5EF4-FFF2-40B4-BE49-F238E27FC236}">
                <a16:creationId xmlns:a16="http://schemas.microsoft.com/office/drawing/2014/main" id="{59184DA1-3414-0DAC-DC4F-D22AC7B544F8}"/>
              </a:ext>
            </a:extLst>
          </p:cNvPr>
          <p:cNvPicPr>
            <a:picLocks noGrp="1" noChangeAspect="1"/>
          </p:cNvPicPr>
          <p:nvPr>
            <p:ph sz="quarter" idx="4"/>
          </p:nvPr>
        </p:nvPicPr>
        <p:blipFill>
          <a:blip r:embed="rId2"/>
          <a:stretch>
            <a:fillRect/>
          </a:stretch>
        </p:blipFill>
        <p:spPr>
          <a:xfrm>
            <a:off x="5950396" y="2492896"/>
            <a:ext cx="6157559" cy="3384376"/>
          </a:xfrm>
          <a:prstGeom prst="rect">
            <a:avLst/>
          </a:prstGeom>
        </p:spPr>
      </p:pic>
      <p:graphicFrame>
        <p:nvGraphicFramePr>
          <p:cNvPr id="7" name="Sisu kohatäide 3">
            <a:extLst>
              <a:ext uri="{FF2B5EF4-FFF2-40B4-BE49-F238E27FC236}">
                <a16:creationId xmlns:a16="http://schemas.microsoft.com/office/drawing/2014/main" id="{79758D2F-BF13-0D23-D1A3-0603553BB37A}"/>
              </a:ext>
            </a:extLst>
          </p:cNvPr>
          <p:cNvGraphicFramePr>
            <a:graphicFrameLocks noGrp="1"/>
          </p:cNvGraphicFramePr>
          <p:nvPr>
            <p:ph sz="half" idx="2"/>
            <p:extLst>
              <p:ext uri="{D42A27DB-BD31-4B8C-83A1-F6EECF244321}">
                <p14:modId xmlns:p14="http://schemas.microsoft.com/office/powerpoint/2010/main" val="354892068"/>
              </p:ext>
            </p:extLst>
          </p:nvPr>
        </p:nvGraphicFramePr>
        <p:xfrm>
          <a:off x="827898" y="2492896"/>
          <a:ext cx="5626554" cy="367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257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b="1" dirty="0">
                <a:solidFill>
                  <a:schemeClr val="accent1">
                    <a:lumMod val="75000"/>
                  </a:schemeClr>
                </a:solidFill>
              </a:rPr>
              <a:t>Aabitsad </a:t>
            </a:r>
            <a:br>
              <a:rPr lang="et-EE" b="1" dirty="0">
                <a:solidFill>
                  <a:schemeClr val="accent1">
                    <a:lumMod val="75000"/>
                  </a:schemeClr>
                </a:solidFill>
              </a:rPr>
            </a:br>
            <a:r>
              <a:rPr lang="et-EE" b="1" dirty="0">
                <a:solidFill>
                  <a:schemeClr val="accent1">
                    <a:lumMod val="75000"/>
                  </a:schemeClr>
                </a:solidFill>
              </a:rPr>
              <a:t>N 34,3%; M 65,7% </a:t>
            </a:r>
          </a:p>
        </p:txBody>
      </p:sp>
      <p:graphicFrame>
        <p:nvGraphicFramePr>
          <p:cNvPr id="4" name="Sisu kohatäide 3"/>
          <p:cNvGraphicFramePr>
            <a:graphicFrameLocks noGrp="1"/>
          </p:cNvGraphicFramePr>
          <p:nvPr>
            <p:ph idx="1"/>
          </p:nvPr>
        </p:nvGraphicFramePr>
        <p:xfrm>
          <a:off x="1980684" y="1600678"/>
          <a:ext cx="8227457" cy="452478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lt 4" descr="https://astrablobs.blob.core.windows.net/kitcontent/327d0210-8fa7-4630-ac37-4546ce2b5e62/019a7e02-d74c-489d-b958-2448c20d49c2/66521121-10cc-4ca9-8b00-547781e4b933_s.jpg"/>
          <p:cNvPicPr/>
          <p:nvPr/>
        </p:nvPicPr>
        <p:blipFill>
          <a:blip r:embed="rId3" cstate="print"/>
          <a:srcRect/>
          <a:stretch>
            <a:fillRect/>
          </a:stretch>
        </p:blipFill>
        <p:spPr bwMode="auto">
          <a:xfrm>
            <a:off x="8110112" y="117495"/>
            <a:ext cx="934056" cy="1223817"/>
          </a:xfrm>
          <a:prstGeom prst="rect">
            <a:avLst/>
          </a:prstGeom>
          <a:noFill/>
          <a:ln w="9525">
            <a:noFill/>
            <a:miter lim="800000"/>
            <a:headEnd/>
            <a:tailEnd/>
          </a:ln>
        </p:spPr>
      </p:pic>
      <p:pic>
        <p:nvPicPr>
          <p:cNvPr id="6" name="Pilt 5" descr="https://astrablobs.blob.core.windows.net/kitcontent/6889e5dd-6e42-471e-8150-1d71ae12c174/a4dad94b-91d3-4caf-883d-4b5d58a8a3c3/1eb7c320-bdfc-4846-8cb7-97a5e5a82ce3_s.jpg"/>
          <p:cNvPicPr/>
          <p:nvPr/>
        </p:nvPicPr>
        <p:blipFill>
          <a:blip r:embed="rId4" cstate="print"/>
          <a:srcRect/>
          <a:stretch>
            <a:fillRect/>
          </a:stretch>
        </p:blipFill>
        <p:spPr bwMode="auto">
          <a:xfrm>
            <a:off x="9405917" y="117497"/>
            <a:ext cx="863871" cy="122381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C4B6171-D146-7C47-7256-35BBABE1810F}"/>
              </a:ext>
            </a:extLst>
          </p:cNvPr>
          <p:cNvSpPr>
            <a:spLocks noGrp="1"/>
          </p:cNvSpPr>
          <p:nvPr>
            <p:ph type="title"/>
          </p:nvPr>
        </p:nvSpPr>
        <p:spPr>
          <a:xfrm>
            <a:off x="1117309" y="22934"/>
            <a:ext cx="10157354" cy="1397000"/>
          </a:xfrm>
        </p:spPr>
        <p:txBody>
          <a:bodyPr>
            <a:normAutofit fontScale="90000"/>
          </a:bodyPr>
          <a:lstStyle/>
          <a:p>
            <a:r>
              <a:rPr lang="et-EE" sz="3599" b="1" dirty="0">
                <a:solidFill>
                  <a:schemeClr val="accent1">
                    <a:lumMod val="75000"/>
                  </a:schemeClr>
                </a:solidFill>
              </a:rPr>
              <a:t>Eesti põhikooli I astme õpikute illustratsioonides  peegelduvad soolised eelarvamused ja soonormid</a:t>
            </a:r>
            <a:r>
              <a:rPr lang="en-GB" sz="3599" b="1" dirty="0">
                <a:solidFill>
                  <a:schemeClr val="accent1">
                    <a:lumMod val="75000"/>
                  </a:schemeClr>
                </a:solidFill>
              </a:rPr>
              <a:t> (</a:t>
            </a:r>
            <a:r>
              <a:rPr lang="en-GB" sz="3600" b="1" dirty="0">
                <a:solidFill>
                  <a:schemeClr val="accent1">
                    <a:lumMod val="75000"/>
                  </a:schemeClr>
                </a:solidFill>
              </a:rPr>
              <a:t>Papp, 2024)</a:t>
            </a:r>
            <a:endParaRPr lang="et-EE" sz="3599" b="1" dirty="0">
              <a:solidFill>
                <a:schemeClr val="accent1">
                  <a:lumMod val="75000"/>
                </a:schemeClr>
              </a:solidFill>
            </a:endParaRPr>
          </a:p>
        </p:txBody>
      </p:sp>
      <p:graphicFrame>
        <p:nvGraphicFramePr>
          <p:cNvPr id="4" name="Sisu kohatäide 3">
            <a:extLst>
              <a:ext uri="{FF2B5EF4-FFF2-40B4-BE49-F238E27FC236}">
                <a16:creationId xmlns:a16="http://schemas.microsoft.com/office/drawing/2014/main" id="{3C5B4237-3A3C-A494-E056-C8C24823F489}"/>
              </a:ext>
            </a:extLst>
          </p:cNvPr>
          <p:cNvGraphicFramePr>
            <a:graphicFrameLocks noGrp="1"/>
          </p:cNvGraphicFramePr>
          <p:nvPr>
            <p:ph idx="1"/>
          </p:nvPr>
        </p:nvGraphicFramePr>
        <p:xfrm>
          <a:off x="837981" y="1826042"/>
          <a:ext cx="10512862" cy="4350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92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alkiri 12"/>
          <p:cNvSpPr>
            <a:spLocks noGrp="1"/>
          </p:cNvSpPr>
          <p:nvPr>
            <p:ph type="title"/>
          </p:nvPr>
        </p:nvSpPr>
        <p:spPr/>
        <p:txBody>
          <a:bodyPr rtlCol="0"/>
          <a:lstStyle/>
          <a:p>
            <a:pPr rtl="0"/>
            <a:r>
              <a:rPr lang="en-GB" dirty="0" err="1"/>
              <a:t>Millest</a:t>
            </a:r>
            <a:r>
              <a:rPr lang="en-GB" dirty="0"/>
              <a:t> </a:t>
            </a:r>
            <a:r>
              <a:rPr lang="en-GB" dirty="0" err="1"/>
              <a:t>täna</a:t>
            </a:r>
            <a:r>
              <a:rPr lang="en-GB" dirty="0"/>
              <a:t> </a:t>
            </a:r>
            <a:r>
              <a:rPr lang="en-GB" dirty="0" err="1"/>
              <a:t>räägime</a:t>
            </a:r>
            <a:r>
              <a:rPr lang="en-GB" dirty="0"/>
              <a:t>?</a:t>
            </a:r>
            <a:endParaRPr lang="et-EE" dirty="0"/>
          </a:p>
        </p:txBody>
      </p:sp>
      <p:sp>
        <p:nvSpPr>
          <p:cNvPr id="14" name="Sisu kohatäide 13"/>
          <p:cNvSpPr>
            <a:spLocks noGrp="1"/>
          </p:cNvSpPr>
          <p:nvPr>
            <p:ph idx="1"/>
          </p:nvPr>
        </p:nvSpPr>
        <p:spPr/>
        <p:txBody>
          <a:bodyPr rtlCol="0"/>
          <a:lstStyle/>
          <a:p>
            <a:r>
              <a:rPr lang="en-GB" dirty="0" err="1"/>
              <a:t>Põhimõisted</a:t>
            </a:r>
            <a:r>
              <a:rPr lang="en-GB" dirty="0"/>
              <a:t> – </a:t>
            </a:r>
            <a:r>
              <a:rPr lang="en-GB" dirty="0" err="1"/>
              <a:t>sooline</a:t>
            </a:r>
            <a:r>
              <a:rPr lang="en-GB" dirty="0"/>
              <a:t> </a:t>
            </a:r>
            <a:r>
              <a:rPr lang="en-GB" dirty="0" err="1"/>
              <a:t>võrdõiguslikkus</a:t>
            </a:r>
            <a:r>
              <a:rPr lang="en-GB" dirty="0"/>
              <a:t> </a:t>
            </a:r>
            <a:r>
              <a:rPr lang="en-GB" dirty="0" err="1"/>
              <a:t>ja</a:t>
            </a:r>
            <a:r>
              <a:rPr lang="en-GB" dirty="0"/>
              <a:t> </a:t>
            </a:r>
            <a:r>
              <a:rPr lang="en-GB" dirty="0" err="1"/>
              <a:t>milles</a:t>
            </a:r>
            <a:r>
              <a:rPr lang="en-GB" dirty="0"/>
              <a:t> see </a:t>
            </a:r>
            <a:r>
              <a:rPr lang="en-GB" dirty="0" err="1"/>
              <a:t>väljendub</a:t>
            </a:r>
            <a:endParaRPr lang="en-GB" dirty="0"/>
          </a:p>
          <a:p>
            <a:r>
              <a:rPr lang="en-GB" dirty="0" err="1"/>
              <a:t>Soosterotüübid</a:t>
            </a:r>
            <a:endParaRPr lang="en-GB" dirty="0"/>
          </a:p>
          <a:p>
            <a:r>
              <a:rPr lang="en-GB" dirty="0" err="1"/>
              <a:t>Soostereotüübid</a:t>
            </a:r>
            <a:r>
              <a:rPr lang="en-GB" dirty="0"/>
              <a:t> </a:t>
            </a:r>
            <a:r>
              <a:rPr lang="en-GB" dirty="0" err="1"/>
              <a:t>õpikutes</a:t>
            </a:r>
            <a:endParaRPr lang="en-GB" dirty="0"/>
          </a:p>
          <a:p>
            <a:endParaRPr lang="en-GB" dirty="0"/>
          </a:p>
          <a:p>
            <a:pPr marL="0" indent="0" rtl="0">
              <a:buNone/>
            </a:pPr>
            <a:endParaRPr lang="et-EE"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98FFE-5875-81C7-4828-0F65BCB1B133}"/>
              </a:ext>
            </a:extLst>
          </p:cNvPr>
          <p:cNvSpPr>
            <a:spLocks noGrp="1"/>
          </p:cNvSpPr>
          <p:nvPr>
            <p:ph type="title"/>
          </p:nvPr>
        </p:nvSpPr>
        <p:spPr>
          <a:xfrm>
            <a:off x="837981" y="32356"/>
            <a:ext cx="10512862" cy="1325218"/>
          </a:xfrm>
        </p:spPr>
        <p:txBody>
          <a:bodyPr>
            <a:normAutofit fontScale="90000"/>
          </a:bodyPr>
          <a:lstStyle/>
          <a:p>
            <a:r>
              <a:rPr lang="et-EE" sz="4799" b="1" dirty="0">
                <a:latin typeface="Abadi" panose="020B0604020104020204" pitchFamily="34" charset="0"/>
              </a:rPr>
              <a:t>Kinnistame või kummutame soostereotüüpe? </a:t>
            </a:r>
            <a:r>
              <a:rPr lang="en-GB" sz="4799" b="1" dirty="0">
                <a:latin typeface="Abadi" panose="020B0604020104020204" pitchFamily="34" charset="0"/>
              </a:rPr>
              <a:t>(</a:t>
            </a:r>
            <a:r>
              <a:rPr lang="en-GB" sz="4799" b="1" dirty="0" err="1">
                <a:latin typeface="Abadi" panose="020B0604020104020204" pitchFamily="34" charset="0"/>
              </a:rPr>
              <a:t>Kütt</a:t>
            </a:r>
            <a:r>
              <a:rPr lang="en-GB" sz="4799" b="1" dirty="0">
                <a:latin typeface="Abadi" panose="020B0604020104020204" pitchFamily="34" charset="0"/>
              </a:rPr>
              <a:t>, 2024)</a:t>
            </a:r>
            <a:endParaRPr lang="et-EE" sz="4799" b="1" dirty="0">
              <a:latin typeface="Abadi" panose="020B0604020104020204" pitchFamily="34" charset="0"/>
            </a:endParaRPr>
          </a:p>
        </p:txBody>
      </p:sp>
      <p:pic>
        <p:nvPicPr>
          <p:cNvPr id="4" name="Picture 3" descr="A group of children in a classroom&#10;&#10;Description automatically generated">
            <a:extLst>
              <a:ext uri="{FF2B5EF4-FFF2-40B4-BE49-F238E27FC236}">
                <a16:creationId xmlns:a16="http://schemas.microsoft.com/office/drawing/2014/main" id="{8FAF3E5E-0604-F0C9-A7A3-CDB944D856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572" y="5016347"/>
            <a:ext cx="1185504" cy="1475731"/>
          </a:xfrm>
          <a:prstGeom prst="rect">
            <a:avLst/>
          </a:prstGeom>
        </p:spPr>
      </p:pic>
      <p:pic>
        <p:nvPicPr>
          <p:cNvPr id="5" name="Picture 4">
            <a:extLst>
              <a:ext uri="{FF2B5EF4-FFF2-40B4-BE49-F238E27FC236}">
                <a16:creationId xmlns:a16="http://schemas.microsoft.com/office/drawing/2014/main" id="{FA44F49D-EB4E-A0D6-AEBE-2E5ACC20E49B}"/>
              </a:ext>
            </a:extLst>
          </p:cNvPr>
          <p:cNvPicPr>
            <a:picLocks noChangeAspect="1"/>
          </p:cNvPicPr>
          <p:nvPr/>
        </p:nvPicPr>
        <p:blipFill>
          <a:blip r:embed="rId3"/>
          <a:stretch>
            <a:fillRect/>
          </a:stretch>
        </p:blipFill>
        <p:spPr>
          <a:xfrm>
            <a:off x="5933474" y="1270044"/>
            <a:ext cx="3915808" cy="5386697"/>
          </a:xfrm>
          <a:prstGeom prst="rect">
            <a:avLst/>
          </a:prstGeom>
        </p:spPr>
      </p:pic>
      <p:pic>
        <p:nvPicPr>
          <p:cNvPr id="8" name="Picture 7">
            <a:extLst>
              <a:ext uri="{FF2B5EF4-FFF2-40B4-BE49-F238E27FC236}">
                <a16:creationId xmlns:a16="http://schemas.microsoft.com/office/drawing/2014/main" id="{A79C8EA9-94A5-92EB-A1A7-C206E0E3A91A}"/>
              </a:ext>
            </a:extLst>
          </p:cNvPr>
          <p:cNvPicPr>
            <a:picLocks noChangeAspect="1"/>
          </p:cNvPicPr>
          <p:nvPr/>
        </p:nvPicPr>
        <p:blipFill>
          <a:blip r:embed="rId4"/>
          <a:stretch>
            <a:fillRect/>
          </a:stretch>
        </p:blipFill>
        <p:spPr>
          <a:xfrm>
            <a:off x="837982" y="1270045"/>
            <a:ext cx="4243158" cy="5471440"/>
          </a:xfrm>
          <a:prstGeom prst="rect">
            <a:avLst/>
          </a:prstGeom>
        </p:spPr>
      </p:pic>
    </p:spTree>
    <p:extLst>
      <p:ext uri="{BB962C8B-B14F-4D97-AF65-F5344CB8AC3E}">
        <p14:creationId xmlns:p14="http://schemas.microsoft.com/office/powerpoint/2010/main" val="365785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F443-7FAA-82AA-1082-20F660862F78}"/>
              </a:ext>
            </a:extLst>
          </p:cNvPr>
          <p:cNvSpPr>
            <a:spLocks noGrp="1"/>
          </p:cNvSpPr>
          <p:nvPr>
            <p:ph type="title"/>
          </p:nvPr>
        </p:nvSpPr>
        <p:spPr/>
        <p:txBody>
          <a:bodyPr>
            <a:normAutofit/>
          </a:bodyPr>
          <a:lstStyle/>
          <a:p>
            <a:r>
              <a:rPr lang="et-EE" sz="4199" b="1" dirty="0">
                <a:latin typeface="Abadi" panose="020B0604020104020204" pitchFamily="34" charset="0"/>
              </a:rPr>
              <a:t>Kinnistame või kummutame soostereotüüpe?</a:t>
            </a:r>
            <a:r>
              <a:rPr lang="en-GB" sz="4199" b="1" dirty="0">
                <a:latin typeface="Abadi" panose="020B0604020104020204" pitchFamily="34" charset="0"/>
              </a:rPr>
              <a:t> </a:t>
            </a:r>
            <a:r>
              <a:rPr lang="en-GB" sz="4400" b="1" dirty="0">
                <a:latin typeface="Abadi" panose="020B0604020104020204" pitchFamily="34" charset="0"/>
              </a:rPr>
              <a:t>(</a:t>
            </a:r>
            <a:r>
              <a:rPr lang="en-GB" sz="4400" b="1" dirty="0" err="1">
                <a:latin typeface="Abadi" panose="020B0604020104020204" pitchFamily="34" charset="0"/>
              </a:rPr>
              <a:t>Kütt</a:t>
            </a:r>
            <a:r>
              <a:rPr lang="en-GB" sz="4400" b="1" dirty="0">
                <a:latin typeface="Abadi" panose="020B0604020104020204" pitchFamily="34" charset="0"/>
              </a:rPr>
              <a:t>, 2024)</a:t>
            </a:r>
            <a:endParaRPr lang="et-EE" sz="4199" b="1" dirty="0">
              <a:latin typeface="Abadi" panose="020B0604020104020204" pitchFamily="34" charset="0"/>
            </a:endParaRPr>
          </a:p>
        </p:txBody>
      </p:sp>
      <p:pic>
        <p:nvPicPr>
          <p:cNvPr id="3" name="Picture 2">
            <a:extLst>
              <a:ext uri="{FF2B5EF4-FFF2-40B4-BE49-F238E27FC236}">
                <a16:creationId xmlns:a16="http://schemas.microsoft.com/office/drawing/2014/main" id="{C2DA6EFA-7273-AA67-E98D-0F825CE96981}"/>
              </a:ext>
            </a:extLst>
          </p:cNvPr>
          <p:cNvPicPr>
            <a:picLocks noChangeAspect="1"/>
          </p:cNvPicPr>
          <p:nvPr/>
        </p:nvPicPr>
        <p:blipFill>
          <a:blip r:embed="rId2"/>
          <a:stretch>
            <a:fillRect/>
          </a:stretch>
        </p:blipFill>
        <p:spPr>
          <a:xfrm>
            <a:off x="1851976" y="1485805"/>
            <a:ext cx="4429157" cy="5389053"/>
          </a:xfrm>
          <a:prstGeom prst="rect">
            <a:avLst/>
          </a:prstGeom>
        </p:spPr>
      </p:pic>
      <p:pic>
        <p:nvPicPr>
          <p:cNvPr id="7" name="Picture 6">
            <a:extLst>
              <a:ext uri="{FF2B5EF4-FFF2-40B4-BE49-F238E27FC236}">
                <a16:creationId xmlns:a16="http://schemas.microsoft.com/office/drawing/2014/main" id="{007CA285-0949-A50D-9BC3-533383C77CA1}"/>
              </a:ext>
            </a:extLst>
          </p:cNvPr>
          <p:cNvPicPr>
            <a:picLocks noChangeAspect="1"/>
          </p:cNvPicPr>
          <p:nvPr/>
        </p:nvPicPr>
        <p:blipFill>
          <a:blip r:embed="rId3"/>
          <a:stretch>
            <a:fillRect/>
          </a:stretch>
        </p:blipFill>
        <p:spPr>
          <a:xfrm>
            <a:off x="6841702" y="1691142"/>
            <a:ext cx="3319234" cy="4423210"/>
          </a:xfrm>
          <a:prstGeom prst="rect">
            <a:avLst/>
          </a:prstGeom>
        </p:spPr>
      </p:pic>
      <p:sp>
        <p:nvSpPr>
          <p:cNvPr id="8" name="TextBox 7">
            <a:extLst>
              <a:ext uri="{FF2B5EF4-FFF2-40B4-BE49-F238E27FC236}">
                <a16:creationId xmlns:a16="http://schemas.microsoft.com/office/drawing/2014/main" id="{19833352-0E6F-B022-E0F8-0195FA209A84}"/>
              </a:ext>
            </a:extLst>
          </p:cNvPr>
          <p:cNvSpPr txBox="1"/>
          <p:nvPr/>
        </p:nvSpPr>
        <p:spPr>
          <a:xfrm>
            <a:off x="6741944" y="6390504"/>
            <a:ext cx="4923143" cy="615265"/>
          </a:xfrm>
          <a:prstGeom prst="rect">
            <a:avLst/>
          </a:prstGeom>
          <a:noFill/>
        </p:spPr>
        <p:txBody>
          <a:bodyPr wrap="square" rtlCol="0">
            <a:spAutoFit/>
          </a:bodyPr>
          <a:lstStyle/>
          <a:p>
            <a:r>
              <a:rPr lang="et-EE" sz="1000" dirty="0">
                <a:hlinkClick r:id="rId4"/>
              </a:rPr>
              <a:t>https://www.opiq.ee/Kit/Details/140</a:t>
            </a:r>
            <a:endParaRPr lang="et-EE" sz="1000" dirty="0"/>
          </a:p>
          <a:p>
            <a:endParaRPr lang="et-EE" sz="2399" dirty="0"/>
          </a:p>
        </p:txBody>
      </p:sp>
    </p:spTree>
    <p:extLst>
      <p:ext uri="{BB962C8B-B14F-4D97-AF65-F5344CB8AC3E}">
        <p14:creationId xmlns:p14="http://schemas.microsoft.com/office/powerpoint/2010/main" val="239679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647786B-9268-487E-82DF-D0FF13148D12}"/>
              </a:ext>
            </a:extLst>
          </p:cNvPr>
          <p:cNvSpPr>
            <a:spLocks noGrp="1"/>
          </p:cNvSpPr>
          <p:nvPr>
            <p:ph type="title"/>
          </p:nvPr>
        </p:nvSpPr>
        <p:spPr/>
        <p:txBody>
          <a:bodyPr/>
          <a:lstStyle/>
          <a:p>
            <a:endParaRPr lang="et-EE"/>
          </a:p>
        </p:txBody>
      </p:sp>
      <p:sp>
        <p:nvSpPr>
          <p:cNvPr id="3" name="Sisu kohatäide 2">
            <a:extLst>
              <a:ext uri="{FF2B5EF4-FFF2-40B4-BE49-F238E27FC236}">
                <a16:creationId xmlns:a16="http://schemas.microsoft.com/office/drawing/2014/main" id="{99B70E74-3E30-4D84-83B8-C79F6C26EF26}"/>
              </a:ext>
            </a:extLst>
          </p:cNvPr>
          <p:cNvSpPr>
            <a:spLocks noGrp="1"/>
          </p:cNvSpPr>
          <p:nvPr>
            <p:ph idx="1"/>
          </p:nvPr>
        </p:nvSpPr>
        <p:spPr/>
        <p:txBody>
          <a:bodyPr/>
          <a:lstStyle/>
          <a:p>
            <a:pPr marL="0" indent="0">
              <a:buNone/>
            </a:pPr>
            <a:r>
              <a:rPr lang="et-EE" sz="3200" dirty="0">
                <a:latin typeface="Abadi" panose="020B0604020104020204" pitchFamily="34" charset="0"/>
              </a:rPr>
              <a:t>Piiravatest soostereotüüpidest vabad õpikud ja õppematerjalid avardavad tüdrukute ja poiste aine-, karjääri- ja eluvalikuid, aitades kaasa soolise ebavõrdsuse, tööturu soolise segregatsiooni, soolise palgalõhe, soolise vägivalla jne vähendamisele.</a:t>
            </a:r>
            <a:r>
              <a:rPr lang="en-GB" sz="3200" dirty="0">
                <a:latin typeface="Abadi" panose="020B0604020104020204" pitchFamily="34" charset="0"/>
              </a:rPr>
              <a:t> </a:t>
            </a:r>
            <a:r>
              <a:rPr lang="en-GB" sz="3200" b="1" dirty="0">
                <a:latin typeface="Abadi" panose="020B0604020104020204" pitchFamily="34" charset="0"/>
              </a:rPr>
              <a:t>(</a:t>
            </a:r>
            <a:r>
              <a:rPr lang="en-GB" sz="3200" b="1" dirty="0" err="1">
                <a:latin typeface="Abadi" panose="020B0604020104020204" pitchFamily="34" charset="0"/>
              </a:rPr>
              <a:t>Kütt</a:t>
            </a:r>
            <a:r>
              <a:rPr lang="en-GB" sz="3200" b="1" dirty="0">
                <a:latin typeface="Abadi" panose="020B0604020104020204" pitchFamily="34" charset="0"/>
              </a:rPr>
              <a:t>, 2024)</a:t>
            </a:r>
            <a:endParaRPr lang="et-EE" sz="3200" dirty="0">
              <a:latin typeface="Abadi" panose="020B0604020104020204" pitchFamily="34" charset="0"/>
            </a:endParaRPr>
          </a:p>
          <a:p>
            <a:pPr marL="0" indent="0">
              <a:buNone/>
            </a:pPr>
            <a:endParaRPr lang="et-EE" dirty="0"/>
          </a:p>
        </p:txBody>
      </p:sp>
    </p:spTree>
    <p:extLst>
      <p:ext uri="{BB962C8B-B14F-4D97-AF65-F5344CB8AC3E}">
        <p14:creationId xmlns:p14="http://schemas.microsoft.com/office/powerpoint/2010/main" val="132243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E60492C-816F-49A6-9C66-91F79738FC05}"/>
              </a:ext>
            </a:extLst>
          </p:cNvPr>
          <p:cNvSpPr>
            <a:spLocks noGrp="1"/>
          </p:cNvSpPr>
          <p:nvPr>
            <p:ph type="title"/>
          </p:nvPr>
        </p:nvSpPr>
        <p:spPr/>
        <p:txBody>
          <a:bodyPr/>
          <a:lstStyle/>
          <a:p>
            <a:endParaRPr lang="et-EE"/>
          </a:p>
        </p:txBody>
      </p:sp>
      <p:sp>
        <p:nvSpPr>
          <p:cNvPr id="3" name="Sisu kohatäide 2">
            <a:extLst>
              <a:ext uri="{FF2B5EF4-FFF2-40B4-BE49-F238E27FC236}">
                <a16:creationId xmlns:a16="http://schemas.microsoft.com/office/drawing/2014/main" id="{9735B9A7-1902-4113-A57D-4CDDB529B73C}"/>
              </a:ext>
            </a:extLst>
          </p:cNvPr>
          <p:cNvSpPr>
            <a:spLocks noGrp="1"/>
          </p:cNvSpPr>
          <p:nvPr>
            <p:ph idx="1"/>
          </p:nvPr>
        </p:nvSpPr>
        <p:spPr/>
        <p:txBody>
          <a:bodyPr/>
          <a:lstStyle/>
          <a:p>
            <a:pPr marL="0" indent="0">
              <a:buNone/>
            </a:pPr>
            <a:endParaRPr lang="en-GB" dirty="0"/>
          </a:p>
          <a:p>
            <a:pPr marL="0" indent="0">
              <a:buNone/>
            </a:pPr>
            <a:endParaRPr lang="en-GB" dirty="0"/>
          </a:p>
          <a:p>
            <a:pPr marL="0" indent="0">
              <a:lnSpc>
                <a:spcPct val="150000"/>
              </a:lnSpc>
              <a:buNone/>
            </a:pPr>
            <a:r>
              <a:rPr lang="en-GB" b="1" dirty="0" err="1"/>
              <a:t>Arutage</a:t>
            </a:r>
            <a:r>
              <a:rPr lang="en-GB" dirty="0"/>
              <a:t> </a:t>
            </a:r>
            <a:r>
              <a:rPr lang="en-GB" dirty="0" err="1"/>
              <a:t>omavahel</a:t>
            </a:r>
            <a:r>
              <a:rPr lang="en-GB" dirty="0"/>
              <a:t>, kas </a:t>
            </a:r>
            <a:r>
              <a:rPr lang="en-GB" dirty="0" err="1"/>
              <a:t>olete</a:t>
            </a:r>
            <a:r>
              <a:rPr lang="en-GB" dirty="0"/>
              <a:t> </a:t>
            </a:r>
            <a:r>
              <a:rPr lang="en-GB" dirty="0" err="1"/>
              <a:t>ise</a:t>
            </a:r>
            <a:r>
              <a:rPr lang="en-GB" dirty="0"/>
              <a:t> ka </a:t>
            </a:r>
            <a:r>
              <a:rPr lang="en-GB" dirty="0" err="1"/>
              <a:t>märganud</a:t>
            </a:r>
            <a:r>
              <a:rPr lang="en-GB" dirty="0"/>
              <a:t> </a:t>
            </a:r>
            <a:r>
              <a:rPr lang="en-GB" dirty="0" err="1"/>
              <a:t>õpikutes</a:t>
            </a:r>
            <a:r>
              <a:rPr lang="en-GB" dirty="0"/>
              <a:t> </a:t>
            </a:r>
            <a:r>
              <a:rPr lang="en-GB" dirty="0" err="1"/>
              <a:t>või</a:t>
            </a:r>
            <a:r>
              <a:rPr lang="en-GB" dirty="0"/>
              <a:t> </a:t>
            </a:r>
            <a:r>
              <a:rPr lang="en-GB" dirty="0" err="1"/>
              <a:t>raamatutes</a:t>
            </a:r>
            <a:r>
              <a:rPr lang="en-GB" dirty="0"/>
              <a:t> </a:t>
            </a:r>
            <a:r>
              <a:rPr lang="en-GB" dirty="0" err="1"/>
              <a:t>soostereotüüpe</a:t>
            </a:r>
            <a:r>
              <a:rPr lang="en-GB" dirty="0"/>
              <a:t>, mis </a:t>
            </a:r>
            <a:r>
              <a:rPr lang="en-GB" dirty="0" err="1"/>
              <a:t>piiravad</a:t>
            </a:r>
            <a:r>
              <a:rPr lang="en-GB" dirty="0"/>
              <a:t>. </a:t>
            </a:r>
            <a:r>
              <a:rPr lang="en-GB" dirty="0" err="1"/>
              <a:t>Oskad</a:t>
            </a:r>
            <a:r>
              <a:rPr lang="en-GB" dirty="0"/>
              <a:t> </a:t>
            </a:r>
            <a:r>
              <a:rPr lang="en-GB" dirty="0" err="1"/>
              <a:t>ehk</a:t>
            </a:r>
            <a:r>
              <a:rPr lang="en-GB" dirty="0"/>
              <a:t> </a:t>
            </a:r>
            <a:r>
              <a:rPr lang="en-GB" dirty="0" err="1"/>
              <a:t>mõne</a:t>
            </a:r>
            <a:r>
              <a:rPr lang="en-GB" dirty="0"/>
              <a:t> </a:t>
            </a:r>
            <a:r>
              <a:rPr lang="en-GB" dirty="0" err="1"/>
              <a:t>näite</a:t>
            </a:r>
            <a:r>
              <a:rPr lang="en-GB" dirty="0"/>
              <a:t> </a:t>
            </a:r>
            <a:r>
              <a:rPr lang="en-GB" dirty="0" err="1"/>
              <a:t>tuua</a:t>
            </a:r>
            <a:r>
              <a:rPr lang="en-GB" dirty="0"/>
              <a:t>, </a:t>
            </a:r>
            <a:r>
              <a:rPr lang="en-GB" dirty="0" err="1"/>
              <a:t>kus</a:t>
            </a:r>
            <a:r>
              <a:rPr lang="en-GB" dirty="0"/>
              <a:t> </a:t>
            </a:r>
            <a:r>
              <a:rPr lang="en-GB" dirty="0" err="1"/>
              <a:t>raamatus</a:t>
            </a:r>
            <a:r>
              <a:rPr lang="en-GB" dirty="0"/>
              <a:t> </a:t>
            </a:r>
            <a:r>
              <a:rPr lang="en-GB" dirty="0" err="1"/>
              <a:t>võib</a:t>
            </a:r>
            <a:r>
              <a:rPr lang="en-GB" dirty="0"/>
              <a:t> olla </a:t>
            </a:r>
            <a:r>
              <a:rPr lang="en-GB" dirty="0" err="1"/>
              <a:t>tegelane</a:t>
            </a:r>
            <a:r>
              <a:rPr lang="en-GB" dirty="0"/>
              <a:t>, </a:t>
            </a:r>
            <a:r>
              <a:rPr lang="en-GB" dirty="0" err="1"/>
              <a:t>kes</a:t>
            </a:r>
            <a:r>
              <a:rPr lang="en-GB" dirty="0"/>
              <a:t> </a:t>
            </a:r>
            <a:r>
              <a:rPr lang="en-GB" dirty="0" err="1"/>
              <a:t>käitub</a:t>
            </a:r>
            <a:r>
              <a:rPr lang="en-GB" dirty="0"/>
              <a:t> </a:t>
            </a:r>
            <a:r>
              <a:rPr lang="en-GB" dirty="0" err="1"/>
              <a:t>vastupidiselt</a:t>
            </a:r>
            <a:r>
              <a:rPr lang="en-GB" dirty="0"/>
              <a:t> </a:t>
            </a:r>
            <a:r>
              <a:rPr lang="en-GB" dirty="0" err="1"/>
              <a:t>soorollile</a:t>
            </a:r>
            <a:r>
              <a:rPr lang="en-GB" dirty="0"/>
              <a: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75288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03FD1AE-392A-4FD5-8BDC-902E8B3EBE2E}"/>
              </a:ext>
            </a:extLst>
          </p:cNvPr>
          <p:cNvSpPr>
            <a:spLocks noGrp="1"/>
          </p:cNvSpPr>
          <p:nvPr>
            <p:ph type="title"/>
          </p:nvPr>
        </p:nvSpPr>
        <p:spPr/>
        <p:txBody>
          <a:bodyPr/>
          <a:lstStyle/>
          <a:p>
            <a:r>
              <a:rPr lang="en-GB" dirty="0" err="1"/>
              <a:t>Lõpetuseks</a:t>
            </a:r>
            <a:endParaRPr lang="et-EE" dirty="0"/>
          </a:p>
        </p:txBody>
      </p:sp>
      <p:sp>
        <p:nvSpPr>
          <p:cNvPr id="3" name="Sisu kohatäide 2">
            <a:extLst>
              <a:ext uri="{FF2B5EF4-FFF2-40B4-BE49-F238E27FC236}">
                <a16:creationId xmlns:a16="http://schemas.microsoft.com/office/drawing/2014/main" id="{F134AE6B-B459-4266-A73C-4E8FA9D8FDD3}"/>
              </a:ext>
            </a:extLst>
          </p:cNvPr>
          <p:cNvSpPr>
            <a:spLocks noGrp="1"/>
          </p:cNvSpPr>
          <p:nvPr>
            <p:ph idx="1"/>
          </p:nvPr>
        </p:nvSpPr>
        <p:spPr/>
        <p:txBody>
          <a:bodyPr>
            <a:normAutofit lnSpcReduction="10000"/>
          </a:bodyPr>
          <a:lstStyle/>
          <a:p>
            <a:pPr marL="0" indent="0">
              <a:buNone/>
            </a:pPr>
            <a:r>
              <a:rPr lang="en-GB" dirty="0"/>
              <a:t>Ole </a:t>
            </a:r>
            <a:r>
              <a:rPr lang="en-GB" dirty="0" err="1"/>
              <a:t>hea</a:t>
            </a:r>
            <a:r>
              <a:rPr lang="en-GB" dirty="0"/>
              <a:t> </a:t>
            </a:r>
            <a:r>
              <a:rPr lang="en-GB" dirty="0" err="1"/>
              <a:t>ja</a:t>
            </a:r>
            <a:r>
              <a:rPr lang="en-GB" dirty="0"/>
              <a:t> </a:t>
            </a:r>
            <a:r>
              <a:rPr lang="en-GB" dirty="0" err="1"/>
              <a:t>vasta</a:t>
            </a:r>
            <a:r>
              <a:rPr lang="en-GB" dirty="0"/>
              <a:t> 3 </a:t>
            </a:r>
            <a:r>
              <a:rPr lang="en-GB" dirty="0" err="1"/>
              <a:t>küsimusele</a:t>
            </a:r>
            <a:r>
              <a:rPr lang="en-GB" dirty="0"/>
              <a:t>:</a:t>
            </a:r>
          </a:p>
          <a:p>
            <a:pPr marL="457200" indent="-457200">
              <a:buAutoNum type="arabicPeriod"/>
            </a:pPr>
            <a:r>
              <a:rPr lang="en-GB" dirty="0"/>
              <a:t>Kas </a:t>
            </a:r>
            <a:r>
              <a:rPr lang="en-GB" dirty="0" err="1"/>
              <a:t>sul</a:t>
            </a:r>
            <a:r>
              <a:rPr lang="en-GB" dirty="0"/>
              <a:t> on </a:t>
            </a:r>
            <a:r>
              <a:rPr lang="en-GB" dirty="0" err="1"/>
              <a:t>jäänud</a:t>
            </a:r>
            <a:r>
              <a:rPr lang="en-GB" dirty="0"/>
              <a:t> </a:t>
            </a:r>
            <a:r>
              <a:rPr lang="en-GB" dirty="0" err="1"/>
              <a:t>midagi</a:t>
            </a:r>
            <a:r>
              <a:rPr lang="en-GB" dirty="0"/>
              <a:t> </a:t>
            </a:r>
            <a:r>
              <a:rPr lang="en-GB" dirty="0" err="1"/>
              <a:t>tegemata</a:t>
            </a:r>
            <a:r>
              <a:rPr lang="en-GB" dirty="0"/>
              <a:t> </a:t>
            </a:r>
            <a:r>
              <a:rPr lang="en-GB" dirty="0" err="1"/>
              <a:t>koolis</a:t>
            </a:r>
            <a:r>
              <a:rPr lang="en-GB" dirty="0"/>
              <a:t> </a:t>
            </a:r>
            <a:r>
              <a:rPr lang="en-GB" dirty="0" err="1"/>
              <a:t>sellepärast</a:t>
            </a:r>
            <a:r>
              <a:rPr lang="en-GB" dirty="0"/>
              <a:t>, et </a:t>
            </a:r>
            <a:r>
              <a:rPr lang="en-GB" dirty="0" err="1"/>
              <a:t>sa</a:t>
            </a:r>
            <a:r>
              <a:rPr lang="en-GB" dirty="0"/>
              <a:t> </a:t>
            </a:r>
            <a:r>
              <a:rPr lang="en-GB" dirty="0" err="1"/>
              <a:t>oled</a:t>
            </a:r>
            <a:r>
              <a:rPr lang="en-GB" dirty="0"/>
              <a:t> </a:t>
            </a:r>
            <a:r>
              <a:rPr lang="en-GB" dirty="0" err="1"/>
              <a:t>poiss</a:t>
            </a:r>
            <a:r>
              <a:rPr lang="en-GB" dirty="0"/>
              <a:t> </a:t>
            </a:r>
            <a:r>
              <a:rPr lang="en-GB" dirty="0" err="1"/>
              <a:t>või</a:t>
            </a:r>
            <a:r>
              <a:rPr lang="en-GB" dirty="0"/>
              <a:t> </a:t>
            </a:r>
            <a:r>
              <a:rPr lang="en-GB" dirty="0" err="1"/>
              <a:t>tüdruk</a:t>
            </a:r>
            <a:r>
              <a:rPr lang="en-GB" dirty="0"/>
              <a:t>? (</a:t>
            </a:r>
            <a:r>
              <a:rPr lang="en-GB" dirty="0" err="1"/>
              <a:t>nt</a:t>
            </a:r>
            <a:r>
              <a:rPr lang="en-GB" dirty="0"/>
              <a:t> </a:t>
            </a:r>
            <a:r>
              <a:rPr lang="en-GB" dirty="0" err="1"/>
              <a:t>ei</a:t>
            </a:r>
            <a:r>
              <a:rPr lang="en-GB" dirty="0"/>
              <a:t> </a:t>
            </a:r>
            <a:r>
              <a:rPr lang="en-GB" dirty="0" err="1"/>
              <a:t>saanud</a:t>
            </a:r>
            <a:r>
              <a:rPr lang="en-GB" dirty="0"/>
              <a:t> </a:t>
            </a:r>
            <a:r>
              <a:rPr lang="en-GB" dirty="0" err="1"/>
              <a:t>minna</a:t>
            </a:r>
            <a:r>
              <a:rPr lang="en-GB" dirty="0"/>
              <a:t> </a:t>
            </a:r>
            <a:r>
              <a:rPr lang="en-GB" dirty="0" err="1"/>
              <a:t>jalgpalli</a:t>
            </a:r>
            <a:r>
              <a:rPr lang="en-GB" dirty="0"/>
              <a:t> </a:t>
            </a:r>
            <a:r>
              <a:rPr lang="en-GB" dirty="0" err="1"/>
              <a:t>mängima</a:t>
            </a:r>
            <a:r>
              <a:rPr lang="en-GB" dirty="0"/>
              <a:t> </a:t>
            </a:r>
            <a:r>
              <a:rPr lang="en-GB" dirty="0" err="1"/>
              <a:t>või</a:t>
            </a:r>
            <a:r>
              <a:rPr lang="en-GB" dirty="0"/>
              <a:t> </a:t>
            </a:r>
            <a:r>
              <a:rPr lang="en-GB" dirty="0" err="1"/>
              <a:t>tanstima</a:t>
            </a:r>
            <a:r>
              <a:rPr lang="en-GB" dirty="0"/>
              <a:t>?)</a:t>
            </a:r>
          </a:p>
          <a:p>
            <a:pPr marL="457200" indent="-457200">
              <a:buAutoNum type="arabicPeriod"/>
            </a:pPr>
            <a:r>
              <a:rPr lang="en-GB" dirty="0"/>
              <a:t>Kas </a:t>
            </a:r>
            <a:r>
              <a:rPr lang="en-GB" dirty="0" err="1"/>
              <a:t>sulle</a:t>
            </a:r>
            <a:r>
              <a:rPr lang="en-GB" dirty="0"/>
              <a:t> on </a:t>
            </a:r>
            <a:r>
              <a:rPr lang="en-GB" dirty="0" err="1"/>
              <a:t>öeldud</a:t>
            </a:r>
            <a:r>
              <a:rPr lang="en-GB" dirty="0"/>
              <a:t>, et “</a:t>
            </a:r>
            <a:r>
              <a:rPr lang="en-GB" dirty="0" err="1"/>
              <a:t>tüdrukud</a:t>
            </a:r>
            <a:r>
              <a:rPr lang="en-GB" dirty="0"/>
              <a:t> </a:t>
            </a:r>
            <a:r>
              <a:rPr lang="en-GB" dirty="0" err="1"/>
              <a:t>nii</a:t>
            </a:r>
            <a:r>
              <a:rPr lang="en-GB" dirty="0"/>
              <a:t> </a:t>
            </a:r>
            <a:r>
              <a:rPr lang="en-GB" dirty="0" err="1"/>
              <a:t>ei</a:t>
            </a:r>
            <a:r>
              <a:rPr lang="en-GB" dirty="0"/>
              <a:t> </a:t>
            </a:r>
            <a:r>
              <a:rPr lang="en-GB" dirty="0" err="1"/>
              <a:t>käitu</a:t>
            </a:r>
            <a:r>
              <a:rPr lang="en-GB" dirty="0"/>
              <a:t>” </a:t>
            </a:r>
            <a:r>
              <a:rPr lang="en-GB" dirty="0" err="1"/>
              <a:t>või</a:t>
            </a:r>
            <a:r>
              <a:rPr lang="en-GB" dirty="0"/>
              <a:t> “</a:t>
            </a:r>
            <a:r>
              <a:rPr lang="en-GB" dirty="0" err="1"/>
              <a:t>poisid</a:t>
            </a:r>
            <a:r>
              <a:rPr lang="en-GB" dirty="0"/>
              <a:t> </a:t>
            </a:r>
            <a:r>
              <a:rPr lang="en-GB" dirty="0" err="1"/>
              <a:t>ei</a:t>
            </a:r>
            <a:r>
              <a:rPr lang="en-GB" dirty="0"/>
              <a:t> </a:t>
            </a:r>
            <a:r>
              <a:rPr lang="en-GB" dirty="0" err="1"/>
              <a:t>nuta</a:t>
            </a:r>
            <a:r>
              <a:rPr lang="en-GB" dirty="0"/>
              <a:t>”</a:t>
            </a:r>
          </a:p>
          <a:p>
            <a:pPr marL="457200" indent="-457200">
              <a:buAutoNum type="arabicPeriod"/>
            </a:pPr>
            <a:r>
              <a:rPr lang="en-GB" dirty="0"/>
              <a:t>Mis </a:t>
            </a:r>
            <a:r>
              <a:rPr lang="en-GB" dirty="0" err="1"/>
              <a:t>sa</a:t>
            </a:r>
            <a:r>
              <a:rPr lang="en-GB" dirty="0"/>
              <a:t> </a:t>
            </a:r>
            <a:r>
              <a:rPr lang="en-GB" dirty="0" err="1"/>
              <a:t>arvad</a:t>
            </a:r>
            <a:r>
              <a:rPr lang="en-GB" dirty="0"/>
              <a:t>, kas …</a:t>
            </a:r>
          </a:p>
          <a:p>
            <a:pPr marL="883845" lvl="1" indent="-457200">
              <a:buAutoNum type="arabicPeriod"/>
            </a:pPr>
            <a:r>
              <a:rPr lang="en-GB" dirty="0" err="1"/>
              <a:t>Mehed</a:t>
            </a:r>
            <a:r>
              <a:rPr lang="en-GB" dirty="0"/>
              <a:t> </a:t>
            </a:r>
            <a:r>
              <a:rPr lang="en-GB" dirty="0" err="1"/>
              <a:t>oskavad</a:t>
            </a:r>
            <a:r>
              <a:rPr lang="en-GB" dirty="0"/>
              <a:t> </a:t>
            </a:r>
            <a:r>
              <a:rPr lang="en-GB" dirty="0" err="1"/>
              <a:t>autoga</a:t>
            </a:r>
            <a:r>
              <a:rPr lang="en-GB" dirty="0"/>
              <a:t> </a:t>
            </a:r>
            <a:r>
              <a:rPr lang="en-GB" dirty="0" err="1"/>
              <a:t>paremini</a:t>
            </a:r>
            <a:r>
              <a:rPr lang="en-GB" dirty="0"/>
              <a:t> </a:t>
            </a:r>
            <a:r>
              <a:rPr lang="en-GB" dirty="0" err="1"/>
              <a:t>sõita</a:t>
            </a:r>
            <a:r>
              <a:rPr lang="en-GB" dirty="0"/>
              <a:t> </a:t>
            </a:r>
            <a:r>
              <a:rPr lang="en-GB" dirty="0" err="1"/>
              <a:t>kui</a:t>
            </a:r>
            <a:r>
              <a:rPr lang="en-GB" dirty="0"/>
              <a:t> </a:t>
            </a:r>
            <a:r>
              <a:rPr lang="en-GB" dirty="0" err="1"/>
              <a:t>naised</a:t>
            </a:r>
            <a:endParaRPr lang="en-GB" dirty="0"/>
          </a:p>
          <a:p>
            <a:pPr marL="883845" lvl="1" indent="-457200">
              <a:buAutoNum type="arabicPeriod"/>
            </a:pPr>
            <a:r>
              <a:rPr lang="en-GB" dirty="0" err="1"/>
              <a:t>Naised</a:t>
            </a:r>
            <a:r>
              <a:rPr lang="en-GB" dirty="0"/>
              <a:t> </a:t>
            </a:r>
            <a:r>
              <a:rPr lang="en-GB" dirty="0" err="1"/>
              <a:t>oskavad</a:t>
            </a:r>
            <a:r>
              <a:rPr lang="en-GB" dirty="0"/>
              <a:t> </a:t>
            </a:r>
            <a:r>
              <a:rPr lang="en-GB" dirty="0" err="1"/>
              <a:t>autoga</a:t>
            </a:r>
            <a:r>
              <a:rPr lang="en-GB" dirty="0"/>
              <a:t> </a:t>
            </a:r>
            <a:r>
              <a:rPr lang="en-GB" dirty="0" err="1"/>
              <a:t>sama</a:t>
            </a:r>
            <a:r>
              <a:rPr lang="en-GB" dirty="0"/>
              <a:t> </a:t>
            </a:r>
            <a:r>
              <a:rPr lang="en-GB" dirty="0" err="1"/>
              <a:t>hästi</a:t>
            </a:r>
            <a:r>
              <a:rPr lang="en-GB" dirty="0"/>
              <a:t> </a:t>
            </a:r>
            <a:r>
              <a:rPr lang="en-GB" dirty="0" err="1"/>
              <a:t>sõita</a:t>
            </a:r>
            <a:r>
              <a:rPr lang="en-GB" dirty="0"/>
              <a:t> </a:t>
            </a:r>
            <a:r>
              <a:rPr lang="en-GB" dirty="0" err="1"/>
              <a:t>kui</a:t>
            </a:r>
            <a:r>
              <a:rPr lang="en-GB" dirty="0"/>
              <a:t> </a:t>
            </a:r>
            <a:r>
              <a:rPr lang="en-GB" dirty="0" err="1"/>
              <a:t>mehed</a:t>
            </a:r>
            <a:endParaRPr lang="en-GB" dirty="0"/>
          </a:p>
          <a:p>
            <a:pPr marL="426645" lvl="1" indent="0">
              <a:buNone/>
            </a:pPr>
            <a:endParaRPr lang="en-GB" dirty="0"/>
          </a:p>
          <a:p>
            <a:pPr marL="426645" lvl="1" indent="0">
              <a:buNone/>
            </a:pPr>
            <a:r>
              <a:rPr lang="en-GB" dirty="0"/>
              <a:t>TULEMUSED JÄRGMISTEL SLAIDIDLE</a:t>
            </a:r>
          </a:p>
        </p:txBody>
      </p:sp>
    </p:spTree>
    <p:extLst>
      <p:ext uri="{BB962C8B-B14F-4D97-AF65-F5344CB8AC3E}">
        <p14:creationId xmlns:p14="http://schemas.microsoft.com/office/powerpoint/2010/main" val="156065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5E7656B-2918-419C-8E30-2DC1C3723C20}"/>
              </a:ext>
            </a:extLst>
          </p:cNvPr>
          <p:cNvSpPr>
            <a:spLocks noGrp="1"/>
          </p:cNvSpPr>
          <p:nvPr>
            <p:ph type="title"/>
          </p:nvPr>
        </p:nvSpPr>
        <p:spPr/>
        <p:txBody>
          <a:bodyPr/>
          <a:lstStyle/>
          <a:p>
            <a:endParaRPr lang="et-EE"/>
          </a:p>
        </p:txBody>
      </p:sp>
      <p:pic>
        <p:nvPicPr>
          <p:cNvPr id="5" name="Sisu kohatäide 4">
            <a:extLst>
              <a:ext uri="{FF2B5EF4-FFF2-40B4-BE49-F238E27FC236}">
                <a16:creationId xmlns:a16="http://schemas.microsoft.com/office/drawing/2014/main" id="{37558986-C1DF-420F-9479-E563C815B6E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2324" y="1701800"/>
            <a:ext cx="7947377" cy="4470400"/>
          </a:xfrm>
        </p:spPr>
      </p:pic>
    </p:spTree>
    <p:extLst>
      <p:ext uri="{BB962C8B-B14F-4D97-AF65-F5344CB8AC3E}">
        <p14:creationId xmlns:p14="http://schemas.microsoft.com/office/powerpoint/2010/main" val="301447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F73C739-1712-4084-A852-40D5C26D54F8}"/>
              </a:ext>
            </a:extLst>
          </p:cNvPr>
          <p:cNvSpPr>
            <a:spLocks noGrp="1"/>
          </p:cNvSpPr>
          <p:nvPr>
            <p:ph type="title"/>
          </p:nvPr>
        </p:nvSpPr>
        <p:spPr/>
        <p:txBody>
          <a:bodyPr/>
          <a:lstStyle/>
          <a:p>
            <a:endParaRPr lang="et-EE"/>
          </a:p>
        </p:txBody>
      </p:sp>
      <p:pic>
        <p:nvPicPr>
          <p:cNvPr id="5" name="Sisu kohatäide 4">
            <a:extLst>
              <a:ext uri="{FF2B5EF4-FFF2-40B4-BE49-F238E27FC236}">
                <a16:creationId xmlns:a16="http://schemas.microsoft.com/office/drawing/2014/main" id="{D8D2BD05-876B-4FF2-9465-579FC9862E9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2324" y="1701800"/>
            <a:ext cx="7947377" cy="4470400"/>
          </a:xfrm>
        </p:spPr>
      </p:pic>
    </p:spTree>
    <p:extLst>
      <p:ext uri="{BB962C8B-B14F-4D97-AF65-F5344CB8AC3E}">
        <p14:creationId xmlns:p14="http://schemas.microsoft.com/office/powerpoint/2010/main" val="2300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E57ACED-5D7B-4B0E-8CA6-1070200C1BC3}"/>
              </a:ext>
            </a:extLst>
          </p:cNvPr>
          <p:cNvSpPr>
            <a:spLocks noGrp="1"/>
          </p:cNvSpPr>
          <p:nvPr>
            <p:ph type="title"/>
          </p:nvPr>
        </p:nvSpPr>
        <p:spPr/>
        <p:txBody>
          <a:bodyPr/>
          <a:lstStyle/>
          <a:p>
            <a:endParaRPr lang="et-EE"/>
          </a:p>
        </p:txBody>
      </p:sp>
      <p:pic>
        <p:nvPicPr>
          <p:cNvPr id="5" name="Sisu kohatäide 4">
            <a:extLst>
              <a:ext uri="{FF2B5EF4-FFF2-40B4-BE49-F238E27FC236}">
                <a16:creationId xmlns:a16="http://schemas.microsoft.com/office/drawing/2014/main" id="{72048301-58BC-4A41-A64C-86E8866FAD5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2324" y="1701800"/>
            <a:ext cx="7947377" cy="4470400"/>
          </a:xfrm>
        </p:spPr>
      </p:pic>
    </p:spTree>
    <p:extLst>
      <p:ext uri="{BB962C8B-B14F-4D97-AF65-F5344CB8AC3E}">
        <p14:creationId xmlns:p14="http://schemas.microsoft.com/office/powerpoint/2010/main" val="222831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6F727F6-F4B3-4F6B-9063-E848734E85BC}"/>
              </a:ext>
            </a:extLst>
          </p:cNvPr>
          <p:cNvSpPr>
            <a:spLocks noGrp="1"/>
          </p:cNvSpPr>
          <p:nvPr>
            <p:ph type="title"/>
          </p:nvPr>
        </p:nvSpPr>
        <p:spPr/>
        <p:txBody>
          <a:bodyPr/>
          <a:lstStyle/>
          <a:p>
            <a:endParaRPr lang="et-EE"/>
          </a:p>
        </p:txBody>
      </p:sp>
      <p:sp>
        <p:nvSpPr>
          <p:cNvPr id="3" name="Sisu kohatäide 2">
            <a:extLst>
              <a:ext uri="{FF2B5EF4-FFF2-40B4-BE49-F238E27FC236}">
                <a16:creationId xmlns:a16="http://schemas.microsoft.com/office/drawing/2014/main" id="{C470453B-CB7D-4008-8D1D-C4D207DCF0D6}"/>
              </a:ext>
            </a:extLst>
          </p:cNvPr>
          <p:cNvSpPr>
            <a:spLocks noGrp="1"/>
          </p:cNvSpPr>
          <p:nvPr>
            <p:ph idx="1"/>
          </p:nvPr>
        </p:nvSpPr>
        <p:spPr>
          <a:xfrm>
            <a:off x="1117309" y="1700808"/>
            <a:ext cx="10157354" cy="4470400"/>
          </a:xfrm>
        </p:spPr>
        <p:txBody>
          <a:bodyPr/>
          <a:lstStyle/>
          <a:p>
            <a:pPr marL="0" indent="0">
              <a:buNone/>
            </a:pPr>
            <a:r>
              <a:rPr lang="en-GB" b="1" dirty="0" err="1"/>
              <a:t>Ärge</a:t>
            </a:r>
            <a:r>
              <a:rPr lang="en-GB" b="1" dirty="0"/>
              <a:t> </a:t>
            </a:r>
            <a:r>
              <a:rPr lang="en-GB" b="1" dirty="0" err="1"/>
              <a:t>unustage</a:t>
            </a:r>
            <a:r>
              <a:rPr lang="en-GB" b="1" dirty="0"/>
              <a:t>, et </a:t>
            </a:r>
            <a:r>
              <a:rPr lang="en-GB" b="1" dirty="0" err="1"/>
              <a:t>muutus</a:t>
            </a:r>
            <a:r>
              <a:rPr lang="en-GB" b="1" dirty="0"/>
              <a:t> </a:t>
            </a:r>
            <a:r>
              <a:rPr lang="en-GB" b="1" dirty="0" err="1"/>
              <a:t>hakkab</a:t>
            </a:r>
            <a:r>
              <a:rPr lang="en-GB" b="1" dirty="0"/>
              <a:t> </a:t>
            </a:r>
            <a:r>
              <a:rPr lang="en-GB" b="1" dirty="0" err="1"/>
              <a:t>teist</a:t>
            </a:r>
            <a:r>
              <a:rPr lang="en-GB" b="1" dirty="0"/>
              <a:t> </a:t>
            </a:r>
            <a:r>
              <a:rPr lang="en-GB" b="1" dirty="0" err="1"/>
              <a:t>endast</a:t>
            </a:r>
            <a:r>
              <a:rPr lang="en-GB" b="1" dirty="0"/>
              <a:t>!</a:t>
            </a:r>
          </a:p>
          <a:p>
            <a:pPr marL="0" indent="0">
              <a:buNone/>
            </a:pPr>
            <a:endParaRPr lang="en-GB" b="1" dirty="0"/>
          </a:p>
          <a:p>
            <a:pPr marL="0" indent="0">
              <a:buNone/>
            </a:pPr>
            <a:r>
              <a:rPr lang="en-GB" b="1" dirty="0" err="1"/>
              <a:t>Aitäh</a:t>
            </a:r>
            <a:r>
              <a:rPr lang="en-GB" b="1" dirty="0"/>
              <a:t>!</a:t>
            </a:r>
          </a:p>
          <a:p>
            <a:pPr marL="0" indent="0">
              <a:buNone/>
            </a:pPr>
            <a:endParaRPr lang="en-GB" b="1" dirty="0"/>
          </a:p>
          <a:p>
            <a:pPr marL="0" indent="0">
              <a:buNone/>
            </a:pPr>
            <a:endParaRPr lang="en-GB" dirty="0"/>
          </a:p>
          <a:p>
            <a:pPr marL="0" indent="0">
              <a:buNone/>
            </a:pPr>
            <a:endParaRPr lang="et-EE" dirty="0"/>
          </a:p>
        </p:txBody>
      </p:sp>
    </p:spTree>
    <p:extLst>
      <p:ext uri="{BB962C8B-B14F-4D97-AF65-F5344CB8AC3E}">
        <p14:creationId xmlns:p14="http://schemas.microsoft.com/office/powerpoint/2010/main" val="9792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a:extLst>
              <a:ext uri="{FF2B5EF4-FFF2-40B4-BE49-F238E27FC236}">
                <a16:creationId xmlns:a16="http://schemas.microsoft.com/office/drawing/2014/main" id="{941136C1-2B06-4D08-9B1A-1405E9128242}"/>
              </a:ext>
            </a:extLst>
          </p:cNvPr>
          <p:cNvSpPr>
            <a:spLocks noGrp="1"/>
          </p:cNvSpPr>
          <p:nvPr>
            <p:ph idx="1"/>
          </p:nvPr>
        </p:nvSpPr>
        <p:spPr/>
        <p:txBody>
          <a:bodyPr>
            <a:normAutofit fontScale="92500" lnSpcReduction="20000"/>
          </a:bodyPr>
          <a:lstStyle/>
          <a:p>
            <a:pPr marL="47625" indent="0">
              <a:buNone/>
            </a:pPr>
            <a:r>
              <a:rPr lang="et-EE" b="1" dirty="0">
                <a:solidFill>
                  <a:srgbClr val="FF0000"/>
                </a:solidFill>
              </a:rPr>
              <a:t>Mis on sooline võrdõiguslikkus?</a:t>
            </a:r>
          </a:p>
          <a:p>
            <a:pPr marL="47625" indent="0" algn="l">
              <a:buNone/>
            </a:pPr>
            <a:r>
              <a:rPr lang="en-GB" b="1" i="0" u="none" strike="noStrike" dirty="0">
                <a:solidFill>
                  <a:srgbClr val="222222"/>
                </a:solidFill>
                <a:effectLst/>
                <a:latin typeface="Helvetica Neue" panose="02000503000000020004" pitchFamily="2" charset="0"/>
              </a:rPr>
              <a:t>- (e. </a:t>
            </a:r>
            <a:r>
              <a:rPr lang="en-GB" b="1" i="0" u="none" strike="noStrike" dirty="0" err="1">
                <a:solidFill>
                  <a:srgbClr val="222222"/>
                </a:solidFill>
                <a:effectLst/>
                <a:latin typeface="Helvetica Neue" panose="02000503000000020004" pitchFamily="2" charset="0"/>
              </a:rPr>
              <a:t>sooline</a:t>
            </a:r>
            <a:r>
              <a:rPr lang="en-GB" b="1" i="0" u="none" strike="noStrike" dirty="0">
                <a:solidFill>
                  <a:srgbClr val="222222"/>
                </a:solidFill>
                <a:effectLst/>
                <a:latin typeface="Helvetica Neue" panose="02000503000000020004" pitchFamily="2" charset="0"/>
              </a:rPr>
              <a:t> </a:t>
            </a:r>
            <a:r>
              <a:rPr lang="en-GB" b="1" i="0" u="none" strike="noStrike" dirty="0" err="1">
                <a:solidFill>
                  <a:srgbClr val="222222"/>
                </a:solidFill>
                <a:effectLst/>
                <a:latin typeface="Helvetica Neue" panose="02000503000000020004" pitchFamily="2" charset="0"/>
              </a:rPr>
              <a:t>võrdsus</a:t>
            </a:r>
            <a:r>
              <a:rPr lang="en-GB" b="1" i="0" u="none" strike="noStrike" dirty="0">
                <a:solidFill>
                  <a:srgbClr val="222222"/>
                </a:solidFill>
                <a:effectLst/>
                <a:latin typeface="Helvetica Neue" panose="02000503000000020004" pitchFamily="2" charset="0"/>
              </a:rPr>
              <a:t>)</a:t>
            </a:r>
            <a:r>
              <a:rPr lang="en-GB" b="0" i="0" u="none" strike="noStrike" dirty="0">
                <a:solidFill>
                  <a:srgbClr val="222222"/>
                </a:solidFill>
                <a:effectLst/>
                <a:latin typeface="Helvetica Neue" panose="02000503000000020004" pitchFamily="2" charset="0"/>
              </a:rPr>
              <a:t>  – </a:t>
            </a:r>
            <a:r>
              <a:rPr lang="en-GB" b="0" i="0" u="none" strike="noStrike" dirty="0" err="1">
                <a:solidFill>
                  <a:srgbClr val="222222"/>
                </a:solidFill>
                <a:effectLst/>
                <a:latin typeface="Helvetica Neue" panose="02000503000000020004" pitchFamily="2" charset="0"/>
              </a:rPr>
              <a:t>ühiskonna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arengueesmärk</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kus</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naistel</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ja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meestel</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kui</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kahel</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kõige</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suuremal</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sotsiaalsel</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grupil</a:t>
            </a:r>
            <a:r>
              <a:rPr lang="en-GB" b="0" i="0" u="none" strike="noStrike" dirty="0">
                <a:solidFill>
                  <a:srgbClr val="222222"/>
                </a:solidFill>
                <a:effectLst/>
                <a:latin typeface="Helvetica Neue" panose="02000503000000020004" pitchFamily="2" charset="0"/>
              </a:rPr>
              <a:t> on </a:t>
            </a:r>
            <a:r>
              <a:rPr lang="en-GB" b="0" i="0" u="none" strike="noStrike" dirty="0" err="1">
                <a:solidFill>
                  <a:srgbClr val="222222"/>
                </a:solidFill>
                <a:effectLst/>
                <a:latin typeface="Helvetica Neue" panose="02000503000000020004" pitchFamily="2" charset="0"/>
              </a:rPr>
              <a:t>tööelus</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hariduse</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omandamisel</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ja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teistes</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ühiskonnaelu</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valdkondades</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osalemisel</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võrdsed</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õigused</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kohustused</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võimalused</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ja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vastutus</a:t>
            </a:r>
            <a:r>
              <a:rPr lang="en-GB" b="0" i="0" u="none" strike="noStrike" dirty="0">
                <a:solidFill>
                  <a:srgbClr val="222222"/>
                </a:solidFill>
                <a:effectLst/>
                <a:latin typeface="Helvetica Neue" panose="02000503000000020004" pitchFamily="2" charset="0"/>
              </a:rPr>
              <a:t>.</a:t>
            </a:r>
          </a:p>
          <a:p>
            <a:pPr marL="47625" indent="0">
              <a:buNone/>
            </a:pPr>
            <a:endParaRPr lang="en-GB" b="1" i="0" u="none" strike="noStrike" dirty="0">
              <a:solidFill>
                <a:srgbClr val="222222"/>
              </a:solidFill>
              <a:effectLst/>
              <a:latin typeface="Helvetica Neue" panose="02000503000000020004" pitchFamily="2" charset="0"/>
            </a:endParaRPr>
          </a:p>
          <a:p>
            <a:pPr marL="47625" indent="0">
              <a:buNone/>
            </a:pPr>
            <a:r>
              <a:rPr lang="en-GB" b="1" i="0" u="none" strike="noStrike" dirty="0" err="1">
                <a:solidFill>
                  <a:srgbClr val="222222"/>
                </a:solidFill>
                <a:effectLst/>
                <a:latin typeface="Helvetica Neue" panose="02000503000000020004" pitchFamily="2" charset="0"/>
              </a:rPr>
              <a:t>Soolise</a:t>
            </a:r>
            <a:r>
              <a:rPr lang="en-GB" b="1" i="0" u="none" strike="noStrike" dirty="0">
                <a:solidFill>
                  <a:srgbClr val="222222"/>
                </a:solidFill>
                <a:effectLst/>
                <a:latin typeface="Helvetica Neue" panose="02000503000000020004" pitchFamily="2" charset="0"/>
              </a:rPr>
              <a:t> </a:t>
            </a:r>
            <a:r>
              <a:rPr lang="en-GB" b="1" i="0" u="none" strike="noStrike" dirty="0" err="1">
                <a:solidFill>
                  <a:srgbClr val="222222"/>
                </a:solidFill>
                <a:effectLst/>
                <a:latin typeface="Helvetica Neue" panose="02000503000000020004" pitchFamily="2" charset="0"/>
              </a:rPr>
              <a:t>võrdõiguslikkuse</a:t>
            </a:r>
            <a:r>
              <a:rPr lang="en-GB" b="1" i="0" u="none" strike="noStrike" dirty="0">
                <a:solidFill>
                  <a:srgbClr val="222222"/>
                </a:solidFill>
                <a:effectLst/>
                <a:latin typeface="Helvetica Neue" panose="02000503000000020004" pitchFamily="2" charset="0"/>
              </a:rPr>
              <a:t> </a:t>
            </a:r>
            <a:r>
              <a:rPr lang="en-GB" b="1" i="0" u="none" strike="noStrike" dirty="0" err="1">
                <a:solidFill>
                  <a:srgbClr val="222222"/>
                </a:solidFill>
                <a:effectLst/>
                <a:latin typeface="Helvetica Neue" panose="02000503000000020004" pitchFamily="2" charset="0"/>
              </a:rPr>
              <a:t>vastandiks</a:t>
            </a:r>
            <a:r>
              <a:rPr lang="en-GB" b="1" i="0" u="none" strike="noStrike" dirty="0">
                <a:solidFill>
                  <a:srgbClr val="222222"/>
                </a:solidFill>
                <a:effectLst/>
                <a:latin typeface="Helvetica Neue" panose="02000503000000020004" pitchFamily="2" charset="0"/>
              </a:rPr>
              <a:t> on </a:t>
            </a:r>
            <a:r>
              <a:rPr lang="en-GB" b="1" i="0" u="none" strike="noStrike" dirty="0" err="1">
                <a:solidFill>
                  <a:srgbClr val="222222"/>
                </a:solidFill>
                <a:effectLst/>
                <a:latin typeface="Helvetica Neue" panose="02000503000000020004" pitchFamily="2" charset="0"/>
              </a:rPr>
              <a:t>sooline</a:t>
            </a:r>
            <a:r>
              <a:rPr lang="en-GB" b="1" i="0" u="none" strike="noStrike" dirty="0">
                <a:solidFill>
                  <a:srgbClr val="222222"/>
                </a:solidFill>
                <a:effectLst/>
                <a:latin typeface="Helvetica Neue" panose="02000503000000020004" pitchFamily="2" charset="0"/>
              </a:rPr>
              <a:t> </a:t>
            </a:r>
            <a:r>
              <a:rPr lang="en-GB" b="1" i="0" u="none" strike="noStrike" dirty="0" err="1">
                <a:solidFill>
                  <a:srgbClr val="222222"/>
                </a:solidFill>
                <a:effectLst/>
                <a:latin typeface="Helvetica Neue" panose="02000503000000020004" pitchFamily="2" charset="0"/>
              </a:rPr>
              <a:t>ebavõrdsus</a:t>
            </a:r>
            <a:r>
              <a:rPr lang="en-GB" b="1" i="0" u="none" strike="noStrike" dirty="0">
                <a:solidFill>
                  <a:srgbClr val="222222"/>
                </a:solidFill>
                <a:effectLst/>
                <a:latin typeface="Helvetica Neue" panose="02000503000000020004" pitchFamily="2" charset="0"/>
              </a:rPr>
              <a:t>, </a:t>
            </a:r>
            <a:r>
              <a:rPr lang="en-GB" b="1" i="0" u="none" strike="noStrike" dirty="0" err="1">
                <a:solidFill>
                  <a:srgbClr val="222222"/>
                </a:solidFill>
                <a:effectLst/>
                <a:latin typeface="Helvetica Neue" panose="02000503000000020004" pitchFamily="2" charset="0"/>
              </a:rPr>
              <a:t>mitte</a:t>
            </a:r>
            <a:r>
              <a:rPr lang="en-GB" b="1" i="0" u="none" strike="noStrike" dirty="0">
                <a:solidFill>
                  <a:srgbClr val="222222"/>
                </a:solidFill>
                <a:effectLst/>
                <a:latin typeface="Helvetica Neue" panose="02000503000000020004" pitchFamily="2" charset="0"/>
              </a:rPr>
              <a:t> </a:t>
            </a:r>
            <a:r>
              <a:rPr lang="en-GB" b="1" i="0" u="none" strike="noStrike" dirty="0" err="1">
                <a:solidFill>
                  <a:srgbClr val="222222"/>
                </a:solidFill>
                <a:effectLst/>
                <a:latin typeface="Helvetica Neue" panose="02000503000000020004" pitchFamily="2" charset="0"/>
              </a:rPr>
              <a:t>sooline</a:t>
            </a:r>
            <a:r>
              <a:rPr lang="en-GB" b="1" i="0" u="none" strike="noStrike" dirty="0">
                <a:solidFill>
                  <a:srgbClr val="222222"/>
                </a:solidFill>
                <a:effectLst/>
                <a:latin typeface="Helvetica Neue" panose="02000503000000020004" pitchFamily="2" charset="0"/>
              </a:rPr>
              <a:t> </a:t>
            </a:r>
            <a:r>
              <a:rPr lang="en-GB" b="1" i="0" u="none" strike="noStrike" dirty="0" err="1">
                <a:solidFill>
                  <a:srgbClr val="222222"/>
                </a:solidFill>
                <a:effectLst/>
                <a:latin typeface="Helvetica Neue" panose="02000503000000020004" pitchFamily="2" charset="0"/>
              </a:rPr>
              <a:t>erinevus</a:t>
            </a:r>
            <a:r>
              <a:rPr lang="en-GB" b="1"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Soolise</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võrdsuse</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põhimõtte</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kohaselt</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peab</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kõigil</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inimestel</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olema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võimalus</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vabalt</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välja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arendada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oma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individuaalseid</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võimeid</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ning</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teha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soorollide</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ja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stereotüüpide</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seatud</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piiranguteta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valikuid</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Selle</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põhimõtte</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kohaselt</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tuleb</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naiste</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ja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meeste</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erinevat</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käitumist</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püüdlusi</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ja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vajadusi</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käsitleda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väärtustada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ning</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hinnata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võrdselt</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ja</a:t>
            </a:r>
            <a:r>
              <a:rPr lang="en-GB" b="0" i="0" u="none" strike="noStrike" dirty="0">
                <a:solidFill>
                  <a:srgbClr val="222222"/>
                </a:solidFill>
                <a:effectLst/>
                <a:latin typeface="Helvetica Neue" panose="02000503000000020004" pitchFamily="2" charset="0"/>
              </a:rPr>
              <a:t> </a:t>
            </a:r>
            <a:r>
              <a:rPr lang="en-GB" b="0" i="0" u="none" strike="noStrike" dirty="0" err="1">
                <a:solidFill>
                  <a:srgbClr val="222222"/>
                </a:solidFill>
                <a:effectLst/>
                <a:latin typeface="Helvetica Neue" panose="02000503000000020004" pitchFamily="2" charset="0"/>
              </a:rPr>
              <a:t>õiglaselt</a:t>
            </a:r>
            <a:r>
              <a:rPr lang="en-GB" b="0" i="0" u="none" strike="noStrike" dirty="0">
                <a:solidFill>
                  <a:srgbClr val="222222"/>
                </a:solidFill>
                <a:effectLst/>
                <a:latin typeface="Helvetica Neue" panose="02000503000000020004" pitchFamily="2" charset="0"/>
              </a:rPr>
              <a:t>. </a:t>
            </a:r>
            <a:br>
              <a:rPr lang="en-GB" dirty="0"/>
            </a:br>
            <a:endParaRPr lang="et-EE" dirty="0"/>
          </a:p>
          <a:p>
            <a:endParaRPr lang="et-EE" dirty="0"/>
          </a:p>
        </p:txBody>
      </p:sp>
    </p:spTree>
    <p:extLst>
      <p:ext uri="{BB962C8B-B14F-4D97-AF65-F5344CB8AC3E}">
        <p14:creationId xmlns:p14="http://schemas.microsoft.com/office/powerpoint/2010/main" val="257448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a:extLst>
              <a:ext uri="{FF2B5EF4-FFF2-40B4-BE49-F238E27FC236}">
                <a16:creationId xmlns:a16="http://schemas.microsoft.com/office/drawing/2014/main" id="{96FD0B37-E6FA-4EB8-B40E-242073240A45}"/>
              </a:ext>
            </a:extLst>
          </p:cNvPr>
          <p:cNvSpPr>
            <a:spLocks noGrp="1"/>
          </p:cNvSpPr>
          <p:nvPr>
            <p:ph idx="1"/>
          </p:nvPr>
        </p:nvSpPr>
        <p:spPr>
          <a:xfrm>
            <a:off x="1117309" y="404664"/>
            <a:ext cx="10157354" cy="5767536"/>
          </a:xfrm>
        </p:spPr>
        <p:txBody>
          <a:bodyPr>
            <a:normAutofit fontScale="85000" lnSpcReduction="10000"/>
          </a:bodyPr>
          <a:lstStyle/>
          <a:p>
            <a:pPr marL="0" indent="0" algn="l" fontAlgn="base">
              <a:buNone/>
            </a:pPr>
            <a:r>
              <a:rPr lang="et-EE" b="1" i="0" dirty="0">
                <a:solidFill>
                  <a:srgbClr val="000000"/>
                </a:solidFill>
                <a:effectLst/>
                <a:latin typeface="Open Sans" panose="020B0606030504020204" pitchFamily="34" charset="0"/>
              </a:rPr>
              <a:t>Mida tähendab sooline võrdõiguslikkus hariduses?</a:t>
            </a:r>
          </a:p>
          <a:p>
            <a:pPr marL="0" indent="0" algn="l" fontAlgn="base">
              <a:buNone/>
            </a:pPr>
            <a:r>
              <a:rPr lang="et-EE" b="0" i="0" dirty="0">
                <a:solidFill>
                  <a:srgbClr val="000000"/>
                </a:solidFill>
                <a:effectLst/>
                <a:latin typeface="Open Sans" panose="020B0606030504020204" pitchFamily="34" charset="0"/>
              </a:rPr>
              <a:t>Sooline võrdõiguslikkus  hariduses tähendab võrdset juurdepääsu kõikidele haridusastmetele ja -valdkondadele, mis loob tüdrukutele ja poistele/ meestele ja naistele võrdsed võimalused saada formaalset ja mitteformaalset haridust.</a:t>
            </a:r>
          </a:p>
          <a:p>
            <a:pPr marL="0" indent="0">
              <a:buNone/>
            </a:pPr>
            <a:endParaRPr lang="en-GB" dirty="0"/>
          </a:p>
          <a:p>
            <a:pPr marL="0" indent="0" fontAlgn="base">
              <a:buNone/>
            </a:pPr>
            <a:r>
              <a:rPr lang="et-EE" b="1" dirty="0"/>
              <a:t>Võrdsed võimalused hariduses tähendavad, et:</a:t>
            </a:r>
            <a:endParaRPr lang="et-EE" dirty="0"/>
          </a:p>
          <a:p>
            <a:pPr fontAlgn="base"/>
            <a:r>
              <a:rPr lang="et-EE" dirty="0"/>
              <a:t>tüdrukud ja poisid/mehed ja naised õpivad sama õppekava alusel samu aineid ja oskusi ning neile esitatakse ühesuguseid nõudmisi ja soostereotüüpidest vabu ootusi;</a:t>
            </a:r>
          </a:p>
          <a:p>
            <a:pPr fontAlgn="base"/>
            <a:r>
              <a:rPr lang="et-EE" dirty="0"/>
              <a:t>sugude lõikes ei ole suuri erinevusi õppesuundade ja valikkursuste valikutes;</a:t>
            </a:r>
          </a:p>
          <a:p>
            <a:pPr fontAlgn="base"/>
            <a:r>
              <a:rPr lang="et-EE" dirty="0"/>
              <a:t>kasutatakse õppemeetodeid ja -materjale, </a:t>
            </a:r>
            <a:r>
              <a:rPr lang="et-EE" b="1" dirty="0"/>
              <a:t>mis on vabad soolistest stereotüüpidest;</a:t>
            </a:r>
          </a:p>
          <a:p>
            <a:pPr fontAlgn="base"/>
            <a:r>
              <a:rPr lang="et-EE" dirty="0"/>
              <a:t>arvestatakse õpilaste eripäradega õpistiilides (individualiseeritus) ja toetatakse mitmekesist mehelikkuse ja naiselikkuse käsitlust.</a:t>
            </a:r>
          </a:p>
          <a:p>
            <a:pPr marL="0" indent="0">
              <a:buNone/>
            </a:pPr>
            <a:endParaRPr lang="et-EE" dirty="0"/>
          </a:p>
        </p:txBody>
      </p:sp>
    </p:spTree>
    <p:extLst>
      <p:ext uri="{BB962C8B-B14F-4D97-AF65-F5344CB8AC3E}">
        <p14:creationId xmlns:p14="http://schemas.microsoft.com/office/powerpoint/2010/main" val="90122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935DA44-A397-418C-898E-1CD828B60F38}"/>
              </a:ext>
            </a:extLst>
          </p:cNvPr>
          <p:cNvSpPr>
            <a:spLocks noGrp="1"/>
          </p:cNvSpPr>
          <p:nvPr>
            <p:ph type="title"/>
          </p:nvPr>
        </p:nvSpPr>
        <p:spPr/>
        <p:txBody>
          <a:bodyPr/>
          <a:lstStyle/>
          <a:p>
            <a:r>
              <a:rPr lang="en-GB" dirty="0" err="1"/>
              <a:t>Sooline</a:t>
            </a:r>
            <a:r>
              <a:rPr lang="en-GB" dirty="0"/>
              <a:t> </a:t>
            </a:r>
            <a:r>
              <a:rPr lang="en-GB" dirty="0" err="1"/>
              <a:t>ebavõrdsus</a:t>
            </a:r>
            <a:r>
              <a:rPr lang="en-GB" dirty="0"/>
              <a:t> </a:t>
            </a:r>
            <a:r>
              <a:rPr lang="en-GB" dirty="0" err="1"/>
              <a:t>hariduses</a:t>
            </a:r>
            <a:endParaRPr lang="et-EE" dirty="0"/>
          </a:p>
        </p:txBody>
      </p:sp>
      <p:sp>
        <p:nvSpPr>
          <p:cNvPr id="3" name="Sisu kohatäide 2">
            <a:extLst>
              <a:ext uri="{FF2B5EF4-FFF2-40B4-BE49-F238E27FC236}">
                <a16:creationId xmlns:a16="http://schemas.microsoft.com/office/drawing/2014/main" id="{92B0097E-B113-4C48-9BF1-3B307B3C5FDF}"/>
              </a:ext>
            </a:extLst>
          </p:cNvPr>
          <p:cNvSpPr>
            <a:spLocks noGrp="1"/>
          </p:cNvSpPr>
          <p:nvPr>
            <p:ph idx="1"/>
          </p:nvPr>
        </p:nvSpPr>
        <p:spPr/>
        <p:txBody>
          <a:bodyPr>
            <a:normAutofit fontScale="92500"/>
          </a:bodyPr>
          <a:lstStyle/>
          <a:p>
            <a:pPr marL="0" indent="0">
              <a:buNone/>
            </a:pPr>
            <a:r>
              <a:rPr lang="et-EE" dirty="0"/>
              <a:t>Eesti paistab soolise ebavõrdsuse võtmes mitmes mõttes silma nii hariduses, oskustes kui ka hilisemas konkurentsivõimes tööturul. Poiste ja tüdrukute vahe hariduses (nii õpingute pikkus, katkestamine kui ka tulemused) on tüdrukute kasuks.</a:t>
            </a:r>
            <a:endParaRPr lang="en-GB" dirty="0"/>
          </a:p>
          <a:p>
            <a:pPr>
              <a:lnSpc>
                <a:spcPct val="107000"/>
              </a:lnSpc>
              <a:spcAft>
                <a:spcPts val="800"/>
              </a:spcAft>
            </a:pPr>
            <a:r>
              <a:rPr lang="et-EE" sz="1800" dirty="0">
                <a:effectLst/>
                <a:latin typeface="Calibri" panose="020F0502020204030204" pitchFamily="34" charset="0"/>
                <a:ea typeface="Calibri" panose="020F0502020204030204" pitchFamily="34" charset="0"/>
                <a:cs typeface="Times New Roman" panose="02020603050405020304" pitchFamily="18" charset="0"/>
              </a:rPr>
              <a:t> Poiste väljalangevus põhikoolist on võrreldes tüdrukutega kaks korda suurem. Eestis katkestab põhikooli III kooliastmes ca 0,5% noortest (ca 150–200 noort aastas) </a:t>
            </a:r>
          </a:p>
          <a:p>
            <a:pPr>
              <a:lnSpc>
                <a:spcPct val="107000"/>
              </a:lnSpc>
              <a:spcAft>
                <a:spcPts val="800"/>
              </a:spcAft>
            </a:pPr>
            <a:r>
              <a:rPr lang="et-EE" sz="1800" dirty="0">
                <a:effectLst/>
                <a:latin typeface="Calibri" panose="020F0502020204030204" pitchFamily="34" charset="0"/>
                <a:ea typeface="Calibri" panose="020F0502020204030204" pitchFamily="34" charset="0"/>
                <a:cs typeface="Times New Roman" panose="02020603050405020304" pitchFamily="18" charset="0"/>
              </a:rPr>
              <a:t>Põhihariduse või madalama haridustasemega mitteõppivate noorte (18–24) hulgas on noormehi traditsiooniliselt olnud kuni kaks korda rohkem. </a:t>
            </a:r>
          </a:p>
          <a:p>
            <a:pPr>
              <a:lnSpc>
                <a:spcPct val="107000"/>
              </a:lnSpc>
              <a:spcAft>
                <a:spcPts val="800"/>
              </a:spcAft>
            </a:pPr>
            <a:r>
              <a:rPr lang="et-EE" sz="1800" dirty="0">
                <a:effectLst/>
                <a:latin typeface="Calibri" panose="020F0502020204030204" pitchFamily="34" charset="0"/>
                <a:ea typeface="Calibri" panose="020F0502020204030204" pitchFamily="34" charset="0"/>
                <a:cs typeface="Times New Roman" panose="02020603050405020304" pitchFamily="18" charset="0"/>
              </a:rPr>
              <a:t>PISA tulemuste järgi on tüdrukud Eestis paremad lugejad kui poisid, kuid teistes oskustes ei ole rahvusvahelises võrdluses soolised lõhed Eestis suured. Üheks läbivaks  soolise ebavõrdsuse probleemiks PISA tulemustes peetakse veel tipptasemel tüdrukute vähesust matemaatikas ja loodusteadustes.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Valk</a:t>
            </a:r>
            <a:r>
              <a:rPr lang="en-GB" sz="1800" dirty="0">
                <a:effectLst/>
                <a:latin typeface="Calibri" panose="020F0502020204030204" pitchFamily="34" charset="0"/>
                <a:ea typeface="Calibri" panose="020F0502020204030204" pitchFamily="34" charset="0"/>
                <a:cs typeface="Times New Roman" panose="02020603050405020304" pitchFamily="18" charset="0"/>
              </a:rPr>
              <a:t>, 2016). </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indent="0">
              <a:buNone/>
            </a:pPr>
            <a:endParaRPr lang="et-EE" dirty="0"/>
          </a:p>
        </p:txBody>
      </p:sp>
    </p:spTree>
    <p:extLst>
      <p:ext uri="{BB962C8B-B14F-4D97-AF65-F5344CB8AC3E}">
        <p14:creationId xmlns:p14="http://schemas.microsoft.com/office/powerpoint/2010/main" val="322078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5568FDA-BA81-40A9-8F9D-25B106B87412}"/>
              </a:ext>
            </a:extLst>
          </p:cNvPr>
          <p:cNvSpPr>
            <a:spLocks noGrp="1"/>
          </p:cNvSpPr>
          <p:nvPr>
            <p:ph type="title"/>
          </p:nvPr>
        </p:nvSpPr>
        <p:spPr/>
        <p:txBody>
          <a:bodyPr/>
          <a:lstStyle/>
          <a:p>
            <a:endParaRPr lang="et-EE"/>
          </a:p>
        </p:txBody>
      </p:sp>
      <p:pic>
        <p:nvPicPr>
          <p:cNvPr id="5" name="Sisu kohatäide 4">
            <a:extLst>
              <a:ext uri="{FF2B5EF4-FFF2-40B4-BE49-F238E27FC236}">
                <a16:creationId xmlns:a16="http://schemas.microsoft.com/office/drawing/2014/main" id="{6DF78BD0-E8EB-45BC-9705-4487DC0DE46B}"/>
              </a:ext>
            </a:extLst>
          </p:cNvPr>
          <p:cNvPicPr>
            <a:picLocks noGrp="1" noChangeAspect="1"/>
          </p:cNvPicPr>
          <p:nvPr>
            <p:ph idx="1"/>
          </p:nvPr>
        </p:nvPicPr>
        <p:blipFill>
          <a:blip r:embed="rId2"/>
          <a:stretch>
            <a:fillRect/>
          </a:stretch>
        </p:blipFill>
        <p:spPr>
          <a:xfrm>
            <a:off x="1269876" y="-13382"/>
            <a:ext cx="7568869" cy="7184751"/>
          </a:xfrm>
        </p:spPr>
      </p:pic>
    </p:spTree>
    <p:extLst>
      <p:ext uri="{BB962C8B-B14F-4D97-AF65-F5344CB8AC3E}">
        <p14:creationId xmlns:p14="http://schemas.microsoft.com/office/powerpoint/2010/main" val="352436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27FF958-4E32-4083-8E4C-8CBB1571A0C3}"/>
              </a:ext>
            </a:extLst>
          </p:cNvPr>
          <p:cNvSpPr>
            <a:spLocks noGrp="1"/>
          </p:cNvSpPr>
          <p:nvPr>
            <p:ph type="title"/>
          </p:nvPr>
        </p:nvSpPr>
        <p:spPr/>
        <p:txBody>
          <a:bodyPr/>
          <a:lstStyle/>
          <a:p>
            <a:endParaRPr lang="et-EE"/>
          </a:p>
        </p:txBody>
      </p:sp>
      <p:sp>
        <p:nvSpPr>
          <p:cNvPr id="3" name="Sisu kohatäide 2">
            <a:extLst>
              <a:ext uri="{FF2B5EF4-FFF2-40B4-BE49-F238E27FC236}">
                <a16:creationId xmlns:a16="http://schemas.microsoft.com/office/drawing/2014/main" id="{5F263A71-E9D7-48E2-9757-CBF099673A4E}"/>
              </a:ext>
            </a:extLst>
          </p:cNvPr>
          <p:cNvSpPr>
            <a:spLocks noGrp="1"/>
          </p:cNvSpPr>
          <p:nvPr>
            <p:ph idx="1"/>
          </p:nvPr>
        </p:nvSpPr>
        <p:spPr/>
        <p:txBody>
          <a:bodyPr>
            <a:normAutofit lnSpcReduction="10000"/>
          </a:bodyPr>
          <a:lstStyle/>
          <a:p>
            <a:pPr marL="0" indent="0">
              <a:buNone/>
            </a:pPr>
            <a:r>
              <a:rPr lang="en-GB" b="1" i="0" u="none" strike="noStrike" dirty="0" err="1">
                <a:solidFill>
                  <a:srgbClr val="202122"/>
                </a:solidFill>
                <a:effectLst/>
                <a:latin typeface="Arial" panose="020B0604020202020204" pitchFamily="34" charset="0"/>
              </a:rPr>
              <a:t>Sooroll</a:t>
            </a:r>
            <a:r>
              <a:rPr lang="en-GB" b="0" i="0" u="none" strike="noStrike" dirty="0">
                <a:solidFill>
                  <a:srgbClr val="202122"/>
                </a:solidFill>
                <a:effectLst/>
                <a:latin typeface="Arial" panose="020B0604020202020204" pitchFamily="34" charset="0"/>
              </a:rPr>
              <a:t> on </a:t>
            </a:r>
            <a:r>
              <a:rPr lang="en-GB" b="0" i="0" u="none" strike="noStrike" dirty="0" err="1">
                <a:solidFill>
                  <a:srgbClr val="202122"/>
                </a:solidFill>
                <a:effectLst/>
                <a:latin typeface="Arial" panose="020B0604020202020204" pitchFamily="34" charset="0"/>
              </a:rPr>
              <a:t>teatud</a:t>
            </a:r>
            <a:r>
              <a:rPr lang="en-GB" b="0" i="0" u="none" strike="noStrike" dirty="0">
                <a:solidFill>
                  <a:srgbClr val="202122"/>
                </a:solidFill>
                <a:effectLst/>
                <a:latin typeface="Arial" panose="020B0604020202020204" pitchFamily="34" charset="0"/>
              </a:rPr>
              <a:t> </a:t>
            </a:r>
            <a:r>
              <a:rPr lang="en-GB" b="0" i="0" u="none" strike="noStrike" dirty="0" err="1">
                <a:solidFill>
                  <a:srgbClr val="795CB2"/>
                </a:solidFill>
                <a:effectLst/>
                <a:latin typeface="Arial" panose="020B0604020202020204" pitchFamily="34" charset="0"/>
                <a:hlinkClick r:id="rId2" tooltip="Sotsiaalne norm"/>
              </a:rPr>
              <a:t>normide</a:t>
            </a:r>
            <a:r>
              <a:rPr lang="en-GB" b="0" i="0" u="none" strike="noStrike" dirty="0">
                <a:solidFill>
                  <a:srgbClr val="202122"/>
                </a:solidFill>
                <a:effectLst/>
                <a:latin typeface="Arial" panose="020B0604020202020204" pitchFamily="34" charset="0"/>
              </a:rPr>
              <a:t> </a:t>
            </a:r>
            <a:r>
              <a:rPr lang="en-GB" b="0" i="0" u="none" strike="noStrike" dirty="0" err="1">
                <a:solidFill>
                  <a:srgbClr val="202122"/>
                </a:solidFill>
                <a:effectLst/>
                <a:latin typeface="Arial" panose="020B0604020202020204" pitchFamily="34" charset="0"/>
              </a:rPr>
              <a:t>kogum</a:t>
            </a:r>
            <a:r>
              <a:rPr lang="en-GB" b="0" i="0" u="none" strike="noStrike" dirty="0">
                <a:solidFill>
                  <a:srgbClr val="202122"/>
                </a:solidFill>
                <a:effectLst/>
                <a:latin typeface="Arial" panose="020B0604020202020204" pitchFamily="34" charset="0"/>
              </a:rPr>
              <a:t>, </a:t>
            </a:r>
            <a:r>
              <a:rPr lang="en-GB" b="0" i="0" u="none" strike="noStrike" dirty="0" err="1">
                <a:solidFill>
                  <a:srgbClr val="202122"/>
                </a:solidFill>
                <a:effectLst/>
                <a:latin typeface="Arial" panose="020B0604020202020204" pitchFamily="34" charset="0"/>
              </a:rPr>
              <a:t>mida</a:t>
            </a:r>
            <a:r>
              <a:rPr lang="en-GB" b="0" i="0" u="none" strike="noStrike" dirty="0">
                <a:solidFill>
                  <a:srgbClr val="202122"/>
                </a:solidFill>
                <a:effectLst/>
                <a:latin typeface="Arial" panose="020B0604020202020204" pitchFamily="34" charset="0"/>
              </a:rPr>
              <a:t> </a:t>
            </a:r>
            <a:r>
              <a:rPr lang="en-GB" b="0" i="0" u="none" strike="noStrike" dirty="0" err="1">
                <a:solidFill>
                  <a:srgbClr val="202122"/>
                </a:solidFill>
                <a:effectLst/>
                <a:latin typeface="Arial" panose="020B0604020202020204" pitchFamily="34" charset="0"/>
              </a:rPr>
              <a:t>sõltuvalt</a:t>
            </a:r>
            <a:r>
              <a:rPr lang="en-GB" b="0" i="0" u="none" strike="noStrike" dirty="0">
                <a:solidFill>
                  <a:srgbClr val="202122"/>
                </a:solidFill>
                <a:effectLst/>
                <a:latin typeface="Arial" panose="020B0604020202020204" pitchFamily="34" charset="0"/>
              </a:rPr>
              <a:t> </a:t>
            </a:r>
            <a:r>
              <a:rPr lang="en-GB" b="0" i="0" u="none" strike="noStrike" dirty="0" err="1">
                <a:solidFill>
                  <a:srgbClr val="202122"/>
                </a:solidFill>
                <a:effectLst/>
                <a:latin typeface="Arial" panose="020B0604020202020204" pitchFamily="34" charset="0"/>
              </a:rPr>
              <a:t>kultuurilistest</a:t>
            </a:r>
            <a:r>
              <a:rPr lang="en-GB" b="0" i="0" u="none" strike="noStrike" dirty="0">
                <a:solidFill>
                  <a:srgbClr val="202122"/>
                </a:solidFill>
                <a:effectLst/>
                <a:latin typeface="Arial" panose="020B0604020202020204" pitchFamily="34" charset="0"/>
              </a:rPr>
              <a:t> </a:t>
            </a:r>
            <a:r>
              <a:rPr lang="en-GB" b="0" i="0" u="none" strike="noStrike" dirty="0" err="1">
                <a:solidFill>
                  <a:srgbClr val="795CB2"/>
                </a:solidFill>
                <a:effectLst/>
                <a:latin typeface="Arial" panose="020B0604020202020204" pitchFamily="34" charset="0"/>
                <a:hlinkClick r:id="rId3" tooltip="Traditsioon"/>
              </a:rPr>
              <a:t>traditsioonidest</a:t>
            </a:r>
            <a:r>
              <a:rPr lang="en-GB" b="0" i="0" u="none" strike="noStrike" dirty="0">
                <a:solidFill>
                  <a:srgbClr val="202122"/>
                </a:solidFill>
                <a:effectLst/>
                <a:latin typeface="Arial" panose="020B0604020202020204" pitchFamily="34" charset="0"/>
              </a:rPr>
              <a:t> </a:t>
            </a:r>
            <a:r>
              <a:rPr lang="en-GB" b="0" i="0" u="none" strike="noStrike" dirty="0" err="1">
                <a:solidFill>
                  <a:srgbClr val="202122"/>
                </a:solidFill>
                <a:effectLst/>
                <a:latin typeface="Arial" panose="020B0604020202020204" pitchFamily="34" charset="0"/>
              </a:rPr>
              <a:t>omistatakse</a:t>
            </a:r>
            <a:r>
              <a:rPr lang="en-GB" b="0" i="0" u="none" strike="noStrike" dirty="0">
                <a:solidFill>
                  <a:srgbClr val="202122"/>
                </a:solidFill>
                <a:effectLst/>
                <a:latin typeface="Arial" panose="020B0604020202020204" pitchFamily="34" charset="0"/>
              </a:rPr>
              <a:t> </a:t>
            </a:r>
            <a:r>
              <a:rPr lang="en-GB" b="0" i="0" u="none" strike="noStrike" dirty="0" err="1">
                <a:solidFill>
                  <a:srgbClr val="202122"/>
                </a:solidFill>
                <a:effectLst/>
                <a:latin typeface="Arial" panose="020B0604020202020204" pitchFamily="34" charset="0"/>
              </a:rPr>
              <a:t>üksikisikule</a:t>
            </a:r>
            <a:r>
              <a:rPr lang="en-GB" b="0" i="0" u="none" strike="noStrike" dirty="0">
                <a:solidFill>
                  <a:srgbClr val="202122"/>
                </a:solidFill>
                <a:effectLst/>
                <a:latin typeface="Arial" panose="020B0604020202020204" pitchFamily="34" charset="0"/>
              </a:rPr>
              <a:t> </a:t>
            </a:r>
            <a:r>
              <a:rPr lang="en-GB" b="0" i="0" u="none" strike="noStrike" dirty="0" err="1">
                <a:solidFill>
                  <a:srgbClr val="202122"/>
                </a:solidFill>
                <a:effectLst/>
                <a:latin typeface="Arial" panose="020B0604020202020204" pitchFamily="34" charset="0"/>
              </a:rPr>
              <a:t>või</a:t>
            </a:r>
            <a:r>
              <a:rPr lang="en-GB" b="0" i="0" u="none" strike="noStrike" dirty="0">
                <a:solidFill>
                  <a:srgbClr val="202122"/>
                </a:solidFill>
                <a:effectLst/>
                <a:latin typeface="Arial" panose="020B0604020202020204" pitchFamily="34" charset="0"/>
              </a:rPr>
              <a:t> </a:t>
            </a:r>
            <a:r>
              <a:rPr lang="en-GB" b="0" i="0" u="none" strike="noStrike" dirty="0" err="1">
                <a:solidFill>
                  <a:srgbClr val="202122"/>
                </a:solidFill>
                <a:effectLst/>
                <a:latin typeface="Arial" panose="020B0604020202020204" pitchFamily="34" charset="0"/>
              </a:rPr>
              <a:t>inimeste</a:t>
            </a:r>
            <a:r>
              <a:rPr lang="en-GB" b="0" i="0" u="none" strike="noStrike" dirty="0">
                <a:solidFill>
                  <a:srgbClr val="202122"/>
                </a:solidFill>
                <a:effectLst/>
                <a:latin typeface="Arial" panose="020B0604020202020204" pitchFamily="34" charset="0"/>
              </a:rPr>
              <a:t> </a:t>
            </a:r>
            <a:r>
              <a:rPr lang="en-GB" b="0" i="0" u="none" strike="noStrike" dirty="0" err="1">
                <a:solidFill>
                  <a:srgbClr val="202122"/>
                </a:solidFill>
                <a:effectLst/>
                <a:latin typeface="Arial" panose="020B0604020202020204" pitchFamily="34" charset="0"/>
              </a:rPr>
              <a:t>grupile</a:t>
            </a:r>
            <a:r>
              <a:rPr lang="en-GB" b="0" i="0" u="none" strike="noStrike" dirty="0">
                <a:solidFill>
                  <a:srgbClr val="202122"/>
                </a:solidFill>
                <a:effectLst/>
                <a:latin typeface="Arial" panose="020B0604020202020204" pitchFamily="34" charset="0"/>
              </a:rPr>
              <a:t> </a:t>
            </a:r>
            <a:r>
              <a:rPr lang="en-GB" b="0" i="0" u="none" strike="noStrike" dirty="0" err="1">
                <a:solidFill>
                  <a:srgbClr val="202122"/>
                </a:solidFill>
                <a:effectLst/>
                <a:latin typeface="Arial" panose="020B0604020202020204" pitchFamily="34" charset="0"/>
              </a:rPr>
              <a:t>vastavalt</a:t>
            </a:r>
            <a:r>
              <a:rPr lang="en-GB" b="0" i="0" u="none" strike="noStrike" dirty="0">
                <a:solidFill>
                  <a:srgbClr val="202122"/>
                </a:solidFill>
                <a:effectLst/>
                <a:latin typeface="Arial" panose="020B0604020202020204" pitchFamily="34" charset="0"/>
              </a:rPr>
              <a:t> </a:t>
            </a:r>
            <a:r>
              <a:rPr lang="en-GB" b="0" i="0" u="none" strike="noStrike" dirty="0" err="1">
                <a:solidFill>
                  <a:srgbClr val="202122"/>
                </a:solidFill>
                <a:effectLst/>
                <a:latin typeface="Arial" panose="020B0604020202020204" pitchFamily="34" charset="0"/>
              </a:rPr>
              <a:t>sellele</a:t>
            </a:r>
            <a:r>
              <a:rPr lang="en-GB" b="0" i="0" u="none" strike="noStrike" dirty="0">
                <a:solidFill>
                  <a:srgbClr val="202122"/>
                </a:solidFill>
                <a:effectLst/>
                <a:latin typeface="Arial" panose="020B0604020202020204" pitchFamily="34" charset="0"/>
              </a:rPr>
              <a:t>, kas </a:t>
            </a:r>
            <a:r>
              <a:rPr lang="en-GB" b="0" i="0" u="none" strike="noStrike" dirty="0" err="1">
                <a:solidFill>
                  <a:srgbClr val="202122"/>
                </a:solidFill>
                <a:effectLst/>
                <a:latin typeface="Arial" panose="020B0604020202020204" pitchFamily="34" charset="0"/>
              </a:rPr>
              <a:t>nad</a:t>
            </a:r>
            <a:r>
              <a:rPr lang="en-GB" b="0" i="0" u="none" strike="noStrike" dirty="0">
                <a:solidFill>
                  <a:srgbClr val="202122"/>
                </a:solidFill>
                <a:effectLst/>
                <a:latin typeface="Arial" panose="020B0604020202020204" pitchFamily="34" charset="0"/>
              </a:rPr>
              <a:t> on </a:t>
            </a:r>
            <a:r>
              <a:rPr lang="en-GB" b="0" i="0" u="none" strike="noStrike" dirty="0" err="1">
                <a:solidFill>
                  <a:srgbClr val="795CB2"/>
                </a:solidFill>
                <a:effectLst/>
                <a:latin typeface="Arial" panose="020B0604020202020204" pitchFamily="34" charset="0"/>
                <a:hlinkClick r:id="rId4" tooltip="Mees"/>
              </a:rPr>
              <a:t>meessoost</a:t>
            </a:r>
            <a:r>
              <a:rPr lang="en-GB" b="0" i="0" u="none" strike="noStrike" dirty="0">
                <a:solidFill>
                  <a:srgbClr val="202122"/>
                </a:solidFill>
                <a:effectLst/>
                <a:latin typeface="Arial" panose="020B0604020202020204" pitchFamily="34" charset="0"/>
              </a:rPr>
              <a:t> </a:t>
            </a:r>
            <a:r>
              <a:rPr lang="en-GB" b="0" i="0" u="none" strike="noStrike" dirty="0" err="1">
                <a:solidFill>
                  <a:srgbClr val="202122"/>
                </a:solidFill>
                <a:effectLst/>
                <a:latin typeface="Arial" panose="020B0604020202020204" pitchFamily="34" charset="0"/>
              </a:rPr>
              <a:t>või</a:t>
            </a:r>
            <a:r>
              <a:rPr lang="en-GB" b="0" i="0" u="none" strike="noStrike" dirty="0">
                <a:solidFill>
                  <a:srgbClr val="202122"/>
                </a:solidFill>
                <a:effectLst/>
                <a:latin typeface="Arial" panose="020B0604020202020204" pitchFamily="34" charset="0"/>
              </a:rPr>
              <a:t> </a:t>
            </a:r>
            <a:r>
              <a:rPr lang="en-GB" b="0" i="0" u="none" strike="noStrike" dirty="0" err="1">
                <a:solidFill>
                  <a:srgbClr val="795CB2"/>
                </a:solidFill>
                <a:effectLst/>
                <a:latin typeface="Arial" panose="020B0604020202020204" pitchFamily="34" charset="0"/>
                <a:hlinkClick r:id="rId5" tooltip="Naine"/>
              </a:rPr>
              <a:t>naissoost</a:t>
            </a:r>
            <a:r>
              <a:rPr lang="en-GB" b="0" i="0" u="none" strike="noStrike" dirty="0">
                <a:solidFill>
                  <a:srgbClr val="202122"/>
                </a:solidFill>
                <a:effectLst/>
                <a:latin typeface="Arial" panose="020B0604020202020204" pitchFamily="34" charset="0"/>
              </a:rPr>
              <a:t>. </a:t>
            </a:r>
          </a:p>
          <a:p>
            <a:pPr marL="47625" indent="0">
              <a:buNone/>
            </a:pPr>
            <a:endParaRPr lang="en-GB" dirty="0">
              <a:solidFill>
                <a:srgbClr val="202122"/>
              </a:solidFill>
              <a:latin typeface="Arial" panose="020B0604020202020204" pitchFamily="34" charset="0"/>
            </a:endParaRPr>
          </a:p>
          <a:p>
            <a:pPr marL="47625" indent="0">
              <a:buNone/>
            </a:pPr>
            <a:r>
              <a:rPr lang="en-GB" b="0" i="0" strike="noStrike" dirty="0" err="1">
                <a:solidFill>
                  <a:schemeClr val="tx1"/>
                </a:solidFill>
                <a:effectLst/>
                <a:latin typeface="Arial" panose="020B0604020202020204" pitchFamily="34" charset="0"/>
              </a:rPr>
              <a:t>Paljudes</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riikides</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paneb</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ühiskond</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isadele</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ja</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emadele</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erinevaid</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ootusi</a:t>
            </a:r>
            <a:r>
              <a:rPr lang="en-GB" b="0" i="0" strike="noStrike" dirty="0">
                <a:solidFill>
                  <a:schemeClr val="tx1"/>
                </a:solidFill>
                <a:effectLst/>
                <a:latin typeface="Arial" panose="020B0604020202020204" pitchFamily="34" charset="0"/>
              </a:rPr>
              <a:t>. Isa </a:t>
            </a:r>
            <a:r>
              <a:rPr lang="en-GB" b="0" i="0" strike="noStrike" dirty="0" err="1">
                <a:solidFill>
                  <a:schemeClr val="tx1"/>
                </a:solidFill>
                <a:effectLst/>
                <a:latin typeface="Arial" panose="020B0604020202020204" pitchFamily="34" charset="0"/>
              </a:rPr>
              <a:t>esmakohustuseks</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peetakse</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perekonna</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rahalist</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kindlustamist</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ja</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emalt</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oodatakse</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pigem</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emotsionaalset</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osalust</a:t>
            </a:r>
            <a:r>
              <a:rPr lang="en-GB" dirty="0">
                <a:solidFill>
                  <a:schemeClr val="tx1"/>
                </a:solidFill>
                <a:latin typeface="Arial" panose="020B0604020202020204" pitchFamily="34" charset="0"/>
              </a:rPr>
              <a:t>.</a:t>
            </a:r>
          </a:p>
          <a:p>
            <a:pPr marL="47625" indent="0">
              <a:buNone/>
            </a:pPr>
            <a:endParaRPr lang="en-GB" dirty="0">
              <a:solidFill>
                <a:schemeClr val="tx1"/>
              </a:solidFill>
              <a:latin typeface="Arial" panose="020B0604020202020204" pitchFamily="34" charset="0"/>
            </a:endParaRPr>
          </a:p>
          <a:p>
            <a:pPr marL="47625" indent="0">
              <a:buNone/>
            </a:pPr>
            <a:r>
              <a:rPr lang="en-GB" b="0" i="0" strike="noStrike" dirty="0" err="1">
                <a:solidFill>
                  <a:schemeClr val="tx1"/>
                </a:solidFill>
                <a:effectLst/>
                <a:latin typeface="Arial" panose="020B0604020202020204" pitchFamily="34" charset="0"/>
              </a:rPr>
              <a:t>Täiskasvanud</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suunatakse</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pidama</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erinevaid</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ameteid</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lähtuvalt</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arusaamadest</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naiselike</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ja</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mehelike</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elukutsete</a:t>
            </a:r>
            <a:r>
              <a:rPr lang="en-GB" b="0" i="0" strike="noStrike" dirty="0">
                <a:solidFill>
                  <a:schemeClr val="tx1"/>
                </a:solidFill>
                <a:effectLst/>
                <a:latin typeface="Arial" panose="020B0604020202020204" pitchFamily="34" charset="0"/>
              </a:rPr>
              <a:t> </a:t>
            </a:r>
            <a:r>
              <a:rPr lang="en-GB" b="0" i="0" strike="noStrike" dirty="0" err="1">
                <a:solidFill>
                  <a:schemeClr val="tx1"/>
                </a:solidFill>
                <a:effectLst/>
                <a:latin typeface="Arial" panose="020B0604020202020204" pitchFamily="34" charset="0"/>
              </a:rPr>
              <a:t>kohta</a:t>
            </a:r>
            <a:r>
              <a:rPr lang="en-GB" b="0" i="0" strike="noStrike" dirty="0">
                <a:solidFill>
                  <a:schemeClr val="tx1"/>
                </a:solidFill>
                <a:effectLst/>
                <a:latin typeface="Arial" panose="020B0604020202020204" pitchFamily="34" charset="0"/>
              </a:rPr>
              <a:t>.</a:t>
            </a:r>
            <a:endParaRPr lang="et-EE" dirty="0">
              <a:solidFill>
                <a:schemeClr val="tx1"/>
              </a:solidFill>
            </a:endParaRPr>
          </a:p>
          <a:p>
            <a:pPr marL="0" indent="0">
              <a:buNone/>
            </a:pPr>
            <a:endParaRPr lang="et-EE" dirty="0"/>
          </a:p>
        </p:txBody>
      </p:sp>
    </p:spTree>
    <p:extLst>
      <p:ext uri="{BB962C8B-B14F-4D97-AF65-F5344CB8AC3E}">
        <p14:creationId xmlns:p14="http://schemas.microsoft.com/office/powerpoint/2010/main" val="353090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236432F-0C4D-4C90-AAEB-56280117498C}"/>
              </a:ext>
            </a:extLst>
          </p:cNvPr>
          <p:cNvSpPr>
            <a:spLocks noGrp="1"/>
          </p:cNvSpPr>
          <p:nvPr>
            <p:ph type="title"/>
          </p:nvPr>
        </p:nvSpPr>
        <p:spPr/>
        <p:txBody>
          <a:bodyPr/>
          <a:lstStyle/>
          <a:p>
            <a:endParaRPr lang="et-EE" dirty="0"/>
          </a:p>
        </p:txBody>
      </p:sp>
      <p:sp>
        <p:nvSpPr>
          <p:cNvPr id="3" name="Sisu kohatäide 2">
            <a:extLst>
              <a:ext uri="{FF2B5EF4-FFF2-40B4-BE49-F238E27FC236}">
                <a16:creationId xmlns:a16="http://schemas.microsoft.com/office/drawing/2014/main" id="{BD9163A2-BD34-4379-945F-6C1F8B3ECEEF}"/>
              </a:ext>
            </a:extLst>
          </p:cNvPr>
          <p:cNvSpPr>
            <a:spLocks noGrp="1"/>
          </p:cNvSpPr>
          <p:nvPr>
            <p:ph idx="1"/>
          </p:nvPr>
        </p:nvSpPr>
        <p:spPr/>
        <p:txBody>
          <a:bodyPr>
            <a:normAutofit fontScale="92500" lnSpcReduction="20000"/>
          </a:bodyPr>
          <a:lstStyle/>
          <a:p>
            <a:pPr marL="47625" indent="0">
              <a:buNone/>
            </a:pPr>
            <a:r>
              <a:rPr lang="en-GB" sz="2400" dirty="0" err="1">
                <a:latin typeface="Arial" panose="020B0604020202020204" pitchFamily="34" charset="0"/>
                <a:cs typeface="Arial" panose="020B0604020202020204" pitchFamily="34" charset="0"/>
              </a:rPr>
              <a:t>S</a:t>
            </a:r>
            <a:r>
              <a:rPr lang="en-GB" sz="2400" dirty="0" err="1">
                <a:effectLst/>
                <a:latin typeface="Arial" panose="020B0604020202020204" pitchFamily="34" charset="0"/>
                <a:cs typeface="Arial" panose="020B0604020202020204" pitchFamily="34" charset="0"/>
              </a:rPr>
              <a:t>oostereotüüpide</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levik</a:t>
            </a:r>
            <a:r>
              <a:rPr lang="en-GB" sz="2400" dirty="0">
                <a:effectLst/>
                <a:latin typeface="Arial" panose="020B0604020202020204" pitchFamily="34" charset="0"/>
                <a:cs typeface="Arial" panose="020B0604020202020204" pitchFamily="34" charset="0"/>
              </a:rPr>
              <a:t> on </a:t>
            </a:r>
            <a:r>
              <a:rPr lang="en-GB" sz="2400" dirty="0" err="1">
                <a:effectLst/>
                <a:latin typeface="Arial" panose="020B0604020202020204" pitchFamily="34" charset="0"/>
                <a:cs typeface="Arial" panose="020B0604020202020204" pitchFamily="34" charset="0"/>
              </a:rPr>
              <a:t>üheks</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peamiseks</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soolise</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ebavõrdsuse</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allikaks</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Võrdõiguslikkuse</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liit</a:t>
            </a:r>
            <a:r>
              <a:rPr lang="en-GB" sz="2400" dirty="0">
                <a:effectLst/>
                <a:latin typeface="Arial" panose="020B0604020202020204" pitchFamily="34" charset="0"/>
                <a:cs typeface="Arial" panose="020B0604020202020204" pitchFamily="34" charset="0"/>
              </a:rPr>
              <a:t>, 2020). </a:t>
            </a:r>
          </a:p>
          <a:p>
            <a:pPr marL="47625" indent="0">
              <a:buNone/>
            </a:pPr>
            <a:endParaRPr lang="en-GB" sz="2400" dirty="0">
              <a:latin typeface="Arial" panose="020B0604020202020204" pitchFamily="34" charset="0"/>
              <a:cs typeface="Arial" panose="020B0604020202020204" pitchFamily="34" charset="0"/>
            </a:endParaRPr>
          </a:p>
          <a:p>
            <a:pPr marL="47625" indent="0">
              <a:buNone/>
            </a:pPr>
            <a:r>
              <a:rPr lang="en-GB" sz="2400" dirty="0" err="1">
                <a:latin typeface="Arial" panose="020B0604020202020204" pitchFamily="34" charset="0"/>
                <a:cs typeface="Arial" panose="020B0604020202020204" pitchFamily="34" charset="0"/>
              </a:rPr>
              <a:t>S</a:t>
            </a:r>
            <a:r>
              <a:rPr lang="en-GB" sz="2400" dirty="0" err="1">
                <a:effectLst/>
                <a:latin typeface="Arial" panose="020B0604020202020204" pitchFamily="34" charset="0"/>
                <a:cs typeface="Arial" panose="020B0604020202020204" pitchFamily="34" charset="0"/>
              </a:rPr>
              <a:t>oostereotüüpsete</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teadmistega</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ei</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sünnita</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vaid</a:t>
            </a:r>
            <a:r>
              <a:rPr lang="en-GB" sz="2400" dirty="0">
                <a:effectLst/>
                <a:latin typeface="Arial" panose="020B0604020202020204" pitchFamily="34" charset="0"/>
                <a:cs typeface="Arial" panose="020B0604020202020204" pitchFamily="34" charset="0"/>
              </a:rPr>
              <a:t> need „</a:t>
            </a:r>
            <a:r>
              <a:rPr lang="en-GB" sz="2400" dirty="0" err="1">
                <a:effectLst/>
                <a:latin typeface="Arial" panose="020B0604020202020204" pitchFamily="34" charset="0"/>
                <a:cs typeface="Arial" panose="020B0604020202020204" pitchFamily="34" charset="0"/>
              </a:rPr>
              <a:t>antakse</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lapsele</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edasi</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tema</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sündimise</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hetkest</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tema</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vanemate</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hiljem</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õpetajate</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meedia</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jt</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mõjutajate</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poolt</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Seega</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soostereotüüpsed</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hoiakud</a:t>
            </a:r>
            <a:r>
              <a:rPr lang="en-GB" sz="2400" dirty="0">
                <a:effectLst/>
                <a:latin typeface="Arial" panose="020B0604020202020204" pitchFamily="34" charset="0"/>
                <a:cs typeface="Arial" panose="020B0604020202020204" pitchFamily="34" charset="0"/>
              </a:rPr>
              <a:t> on </a:t>
            </a:r>
            <a:r>
              <a:rPr lang="en-GB" sz="2400" dirty="0" err="1">
                <a:effectLst/>
                <a:latin typeface="Arial" panose="020B0604020202020204" pitchFamily="34" charset="0"/>
                <a:cs typeface="Arial" panose="020B0604020202020204" pitchFamily="34" charset="0"/>
              </a:rPr>
              <a:t>osa</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kultuurist</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millega</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hoitakse</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alal</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kehtivaid</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võimusuhteid</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Kollmayer</a:t>
            </a:r>
            <a:r>
              <a:rPr lang="en-GB" sz="2400" dirty="0">
                <a:effectLst/>
                <a:latin typeface="Arial" panose="020B0604020202020204" pitchFamily="34" charset="0"/>
                <a:cs typeface="Arial" panose="020B0604020202020204" pitchFamily="34" charset="0"/>
              </a:rPr>
              <a:t> </a:t>
            </a:r>
            <a:r>
              <a:rPr lang="en-GB" sz="2400" i="1" dirty="0">
                <a:effectLst/>
                <a:latin typeface="Arial" panose="020B0604020202020204" pitchFamily="34" charset="0"/>
                <a:cs typeface="Arial" panose="020B0604020202020204" pitchFamily="34" charset="0"/>
              </a:rPr>
              <a:t>et al</a:t>
            </a:r>
            <a:r>
              <a:rPr lang="en-GB" sz="2400" dirty="0">
                <a:effectLst/>
                <a:latin typeface="Arial" panose="020B0604020202020204" pitchFamily="34" charset="0"/>
                <a:cs typeface="Arial" panose="020B0604020202020204" pitchFamily="34" charset="0"/>
              </a:rPr>
              <a:t>., 2016) </a:t>
            </a:r>
          </a:p>
          <a:p>
            <a:pPr marL="47625" indent="0">
              <a:buNone/>
            </a:pPr>
            <a:endParaRPr lang="en-GB" sz="2400" dirty="0">
              <a:effectLst/>
              <a:latin typeface="Arial" panose="020B0604020202020204" pitchFamily="34" charset="0"/>
              <a:cs typeface="Arial" panose="020B0604020202020204" pitchFamily="34" charset="0"/>
            </a:endParaRPr>
          </a:p>
          <a:p>
            <a:pPr marL="47625" indent="0">
              <a:buNone/>
            </a:pPr>
            <a:r>
              <a:rPr lang="en-GB" sz="2400" b="1" dirty="0" err="1">
                <a:effectLst/>
                <a:latin typeface="Arial" panose="020B0604020202020204" pitchFamily="34" charset="0"/>
                <a:cs typeface="Arial" panose="020B0604020202020204" pitchFamily="34" charset="0"/>
              </a:rPr>
              <a:t>Soostereotüübid</a:t>
            </a:r>
            <a:r>
              <a:rPr lang="en-GB" sz="2400" dirty="0">
                <a:effectLst/>
                <a:latin typeface="Arial" panose="020B0604020202020204" pitchFamily="34" charset="0"/>
                <a:cs typeface="Arial" panose="020B0604020202020204" pitchFamily="34" charset="0"/>
              </a:rPr>
              <a:t> on </a:t>
            </a:r>
            <a:r>
              <a:rPr lang="en-GB" sz="2400" dirty="0" err="1">
                <a:effectLst/>
                <a:latin typeface="Arial" panose="020B0604020202020204" pitchFamily="34" charset="0"/>
                <a:cs typeface="Arial" panose="020B0604020202020204" pitchFamily="34" charset="0"/>
              </a:rPr>
              <a:t>lihtsustavad</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ning</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liigselt</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üldistavad</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kuid</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ühiskonnas</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sügavalt</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juurdunud</a:t>
            </a:r>
            <a:r>
              <a:rPr lang="en-GB" sz="2400"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uskumused</a:t>
            </a:r>
            <a:r>
              <a:rPr lang="en-GB" sz="2400" b="1"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ja</a:t>
            </a:r>
            <a:r>
              <a:rPr lang="en-GB" sz="2400" b="1"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hoiakud</a:t>
            </a:r>
            <a:r>
              <a:rPr lang="en-GB" sz="2400" b="1"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naiste</a:t>
            </a:r>
            <a:r>
              <a:rPr lang="en-GB" sz="2400" b="1"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ja</a:t>
            </a:r>
            <a:r>
              <a:rPr lang="en-GB" sz="2400" b="1"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meeste</a:t>
            </a:r>
            <a:r>
              <a:rPr lang="en-GB" sz="2400" b="1"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erinevuste</a:t>
            </a:r>
            <a:r>
              <a:rPr lang="en-GB" sz="2400" b="1"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iseloomuomaduste</a:t>
            </a:r>
            <a:r>
              <a:rPr lang="en-GB" sz="2400" b="1"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neile</a:t>
            </a:r>
            <a:r>
              <a:rPr lang="en-GB" sz="2400" b="1"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sobivate</a:t>
            </a:r>
            <a:r>
              <a:rPr lang="en-GB" sz="2400" b="1"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rollide</a:t>
            </a:r>
            <a:r>
              <a:rPr lang="en-GB" sz="2400" b="1"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ametite</a:t>
            </a:r>
            <a:r>
              <a:rPr lang="en-GB" sz="2400" b="1"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käitumise</a:t>
            </a:r>
            <a:r>
              <a:rPr lang="en-GB" sz="2400" b="1"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välimuse</a:t>
            </a:r>
            <a:r>
              <a:rPr lang="en-GB" sz="2400" b="1"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jms</a:t>
            </a:r>
            <a:r>
              <a:rPr lang="en-GB" sz="2400" b="1" dirty="0">
                <a:effectLst/>
                <a:latin typeface="Arial" panose="020B0604020202020204" pitchFamily="34" charset="0"/>
                <a:cs typeface="Arial" panose="020B0604020202020204" pitchFamily="34" charset="0"/>
              </a:rPr>
              <a:t> </a:t>
            </a:r>
            <a:r>
              <a:rPr lang="en-GB" sz="2400" b="1" dirty="0" err="1">
                <a:effectLst/>
                <a:latin typeface="Arial" panose="020B0604020202020204" pitchFamily="34" charset="0"/>
                <a:cs typeface="Arial" panose="020B0604020202020204" pitchFamily="34" charset="0"/>
              </a:rPr>
              <a:t>suhtes</a:t>
            </a:r>
            <a:r>
              <a:rPr lang="en-GB" sz="2400" b="1" dirty="0">
                <a:effectLst/>
                <a:latin typeface="Arial" panose="020B0604020202020204" pitchFamily="34" charset="0"/>
                <a:cs typeface="Arial" panose="020B0604020202020204" pitchFamily="34" charset="0"/>
              </a:rPr>
              <a:t>. </a:t>
            </a:r>
            <a:r>
              <a:rPr lang="en-GB" sz="2400" dirty="0">
                <a:effectLst/>
                <a:latin typeface="Arial" panose="020B0604020202020204" pitchFamily="34" charset="0"/>
                <a:cs typeface="Arial" panose="020B0604020202020204" pitchFamily="34" charset="0"/>
              </a:rPr>
              <a:t>(</a:t>
            </a:r>
            <a:r>
              <a:rPr lang="en-GB" sz="2400" dirty="0" err="1">
                <a:effectLst/>
                <a:latin typeface="Arial" panose="020B0604020202020204" pitchFamily="34" charset="0"/>
                <a:cs typeface="Arial" panose="020B0604020202020204" pitchFamily="34" charset="0"/>
              </a:rPr>
              <a:t>Eesti</a:t>
            </a:r>
            <a:r>
              <a:rPr lang="en-GB" sz="2400" dirty="0">
                <a:effectLst/>
                <a:latin typeface="Arial" panose="020B0604020202020204" pitchFamily="34" charset="0"/>
                <a:cs typeface="Arial" panose="020B0604020202020204" pitchFamily="34" charset="0"/>
              </a:rPr>
              <a:t> </a:t>
            </a:r>
            <a:r>
              <a:rPr lang="en-GB" sz="2400" dirty="0" err="1">
                <a:effectLst/>
                <a:latin typeface="Arial" panose="020B0604020202020204" pitchFamily="34" charset="0"/>
                <a:cs typeface="Arial" panose="020B0604020202020204" pitchFamily="34" charset="0"/>
              </a:rPr>
              <a:t>Naisteühenduste</a:t>
            </a:r>
            <a:r>
              <a:rPr lang="en-GB" sz="2400" dirty="0">
                <a:effectLst/>
                <a:latin typeface="Arial" panose="020B0604020202020204" pitchFamily="34" charset="0"/>
                <a:cs typeface="Arial" panose="020B0604020202020204" pitchFamily="34" charset="0"/>
              </a:rPr>
              <a:t>..., 2012) </a:t>
            </a:r>
          </a:p>
          <a:p>
            <a:endParaRPr lang="et-EE" dirty="0"/>
          </a:p>
        </p:txBody>
      </p:sp>
    </p:spTree>
    <p:extLst>
      <p:ext uri="{BB962C8B-B14F-4D97-AF65-F5344CB8AC3E}">
        <p14:creationId xmlns:p14="http://schemas.microsoft.com/office/powerpoint/2010/main" val="40555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5471-F30D-9EE0-84AC-F3956F572215}"/>
              </a:ext>
            </a:extLst>
          </p:cNvPr>
          <p:cNvSpPr>
            <a:spLocks noGrp="1"/>
          </p:cNvSpPr>
          <p:nvPr>
            <p:ph type="title"/>
          </p:nvPr>
        </p:nvSpPr>
        <p:spPr/>
        <p:txBody>
          <a:bodyPr/>
          <a:lstStyle/>
          <a:p>
            <a:r>
              <a:rPr lang="en-GB" b="1" i="0" u="none" strike="noStrike" dirty="0" err="1">
                <a:solidFill>
                  <a:srgbClr val="3A3A3A"/>
                </a:solidFill>
                <a:effectLst/>
                <a:latin typeface="Arial" panose="020B0604020202020204" pitchFamily="34" charset="0"/>
              </a:rPr>
              <a:t>Feminiinsed</a:t>
            </a:r>
            <a:r>
              <a:rPr lang="en-GB" b="1" i="0" u="none" strike="noStrike" dirty="0">
                <a:solidFill>
                  <a:srgbClr val="3A3A3A"/>
                </a:solidFill>
                <a:effectLst/>
                <a:latin typeface="Arial" panose="020B0604020202020204" pitchFamily="34" charset="0"/>
              </a:rPr>
              <a:t> </a:t>
            </a:r>
            <a:r>
              <a:rPr lang="en-GB" b="1" i="0" u="none" strike="noStrike" dirty="0" err="1">
                <a:solidFill>
                  <a:srgbClr val="3A3A3A"/>
                </a:solidFill>
                <a:effectLst/>
                <a:latin typeface="Arial" panose="020B0604020202020204" pitchFamily="34" charset="0"/>
              </a:rPr>
              <a:t>ja</a:t>
            </a:r>
            <a:r>
              <a:rPr lang="en-GB" b="1" i="0" u="none" strike="noStrike" dirty="0">
                <a:solidFill>
                  <a:srgbClr val="3A3A3A"/>
                </a:solidFill>
                <a:effectLst/>
                <a:latin typeface="Arial" panose="020B0604020202020204" pitchFamily="34" charset="0"/>
              </a:rPr>
              <a:t> </a:t>
            </a:r>
            <a:r>
              <a:rPr lang="en-GB" b="1" i="0" u="none" strike="noStrike" dirty="0" err="1">
                <a:solidFill>
                  <a:srgbClr val="3A3A3A"/>
                </a:solidFill>
                <a:effectLst/>
                <a:latin typeface="Arial" panose="020B0604020202020204" pitchFamily="34" charset="0"/>
              </a:rPr>
              <a:t>maskuliinsed</a:t>
            </a:r>
            <a:r>
              <a:rPr lang="en-GB" b="1" i="0" u="none" strike="noStrike" dirty="0">
                <a:solidFill>
                  <a:srgbClr val="3A3A3A"/>
                </a:solidFill>
                <a:effectLst/>
                <a:latin typeface="Arial" panose="020B0604020202020204" pitchFamily="34" charset="0"/>
              </a:rPr>
              <a:t> </a:t>
            </a:r>
            <a:r>
              <a:rPr lang="en-GB" b="1" i="0" u="none" strike="noStrike" dirty="0" err="1">
                <a:solidFill>
                  <a:srgbClr val="3A3A3A"/>
                </a:solidFill>
                <a:effectLst/>
                <a:latin typeface="Arial" panose="020B0604020202020204" pitchFamily="34" charset="0"/>
              </a:rPr>
              <a:t>stereotüübid</a:t>
            </a:r>
            <a:endParaRPr lang="et-EE" dirty="0"/>
          </a:p>
        </p:txBody>
      </p:sp>
      <p:sp>
        <p:nvSpPr>
          <p:cNvPr id="3" name="Text Placeholder 2">
            <a:extLst>
              <a:ext uri="{FF2B5EF4-FFF2-40B4-BE49-F238E27FC236}">
                <a16:creationId xmlns:a16="http://schemas.microsoft.com/office/drawing/2014/main" id="{19F406E9-FDBB-BE0A-C75C-875D9190AB4F}"/>
              </a:ext>
            </a:extLst>
          </p:cNvPr>
          <p:cNvSpPr>
            <a:spLocks noGrp="1"/>
          </p:cNvSpPr>
          <p:nvPr>
            <p:ph type="body" idx="1"/>
          </p:nvPr>
        </p:nvSpPr>
        <p:spPr/>
        <p:txBody>
          <a:bodyPr/>
          <a:lstStyle/>
          <a:p>
            <a:pPr marL="63484" indent="0">
              <a:buNone/>
            </a:pPr>
            <a:r>
              <a:rPr lang="en-GB" b="0" i="0" u="none" strike="noStrike" dirty="0" err="1">
                <a:solidFill>
                  <a:srgbClr val="3A3A3A"/>
                </a:solidFill>
                <a:effectLst/>
                <a:latin typeface="Arial" panose="020B0604020202020204" pitchFamily="34" charset="0"/>
              </a:rPr>
              <a:t>Ühiskonnas</a:t>
            </a:r>
            <a:r>
              <a:rPr lang="en-GB" b="0" i="0" u="none" strike="noStrike" dirty="0">
                <a:solidFill>
                  <a:srgbClr val="3A3A3A"/>
                </a:solidFill>
                <a:effectLst/>
                <a:latin typeface="Arial" panose="020B0604020202020204" pitchFamily="34" charset="0"/>
              </a:rPr>
              <a:t> </a:t>
            </a:r>
            <a:r>
              <a:rPr lang="en-GB" b="0" i="0" u="none" strike="noStrike" dirty="0" err="1">
                <a:solidFill>
                  <a:srgbClr val="3A3A3A"/>
                </a:solidFill>
                <a:effectLst/>
                <a:latin typeface="Arial" panose="020B0604020202020204" pitchFamily="34" charset="0"/>
              </a:rPr>
              <a:t>kipuvad</a:t>
            </a:r>
            <a:r>
              <a:rPr lang="en-GB" b="0" i="0" u="none" strike="noStrike" dirty="0">
                <a:solidFill>
                  <a:srgbClr val="3A3A3A"/>
                </a:solidFill>
                <a:effectLst/>
                <a:latin typeface="Arial" panose="020B0604020202020204" pitchFamily="34" charset="0"/>
              </a:rPr>
              <a:t> </a:t>
            </a:r>
            <a:r>
              <a:rPr lang="en-GB" b="0" i="0" u="none" strike="noStrike" dirty="0" err="1">
                <a:solidFill>
                  <a:srgbClr val="3A3A3A"/>
                </a:solidFill>
                <a:effectLst/>
                <a:latin typeface="Arial" panose="020B0604020202020204" pitchFamily="34" charset="0"/>
              </a:rPr>
              <a:t>olema</a:t>
            </a:r>
            <a:r>
              <a:rPr lang="en-GB" b="0" i="0" u="none" strike="noStrike" dirty="0">
                <a:solidFill>
                  <a:srgbClr val="3A3A3A"/>
                </a:solidFill>
                <a:effectLst/>
                <a:latin typeface="Arial" panose="020B0604020202020204" pitchFamily="34" charset="0"/>
              </a:rPr>
              <a:t> </a:t>
            </a:r>
            <a:r>
              <a:rPr lang="en-GB" b="0" i="0" u="none" strike="noStrike" dirty="0" err="1">
                <a:solidFill>
                  <a:srgbClr val="3A3A3A"/>
                </a:solidFill>
                <a:effectLst/>
                <a:latin typeface="Arial" panose="020B0604020202020204" pitchFamily="34" charset="0"/>
              </a:rPr>
              <a:t>soostereotüübid</a:t>
            </a:r>
            <a:r>
              <a:rPr lang="en-GB" b="0" i="0" u="none" strike="noStrike" dirty="0">
                <a:solidFill>
                  <a:srgbClr val="3A3A3A"/>
                </a:solidFill>
                <a:effectLst/>
                <a:latin typeface="Arial" panose="020B0604020202020204" pitchFamily="34" charset="0"/>
              </a:rPr>
              <a:t>, mis </a:t>
            </a:r>
            <a:r>
              <a:rPr lang="en-GB" b="0" i="0" u="none" strike="noStrike" dirty="0" err="1">
                <a:solidFill>
                  <a:srgbClr val="3A3A3A"/>
                </a:solidFill>
                <a:effectLst/>
                <a:latin typeface="Arial" panose="020B0604020202020204" pitchFamily="34" charset="0"/>
              </a:rPr>
              <a:t>põhinevad</a:t>
            </a:r>
            <a:r>
              <a:rPr lang="en-GB" b="0" i="0" u="none" strike="noStrike" dirty="0">
                <a:solidFill>
                  <a:srgbClr val="3A3A3A"/>
                </a:solidFill>
                <a:effectLst/>
                <a:latin typeface="Arial" panose="020B0604020202020204" pitchFamily="34" charset="0"/>
              </a:rPr>
              <a:t> </a:t>
            </a:r>
            <a:r>
              <a:rPr lang="en-GB" b="0" i="0" u="none" strike="noStrike" dirty="0" err="1">
                <a:solidFill>
                  <a:srgbClr val="3A3A3A"/>
                </a:solidFill>
                <a:effectLst/>
                <a:latin typeface="Arial" panose="020B0604020202020204" pitchFamily="34" charset="0"/>
              </a:rPr>
              <a:t>kultuuris</a:t>
            </a:r>
            <a:r>
              <a:rPr lang="en-GB" b="0" i="0" u="none" strike="noStrike" dirty="0">
                <a:solidFill>
                  <a:srgbClr val="3A3A3A"/>
                </a:solidFill>
                <a:effectLst/>
                <a:latin typeface="Arial" panose="020B0604020202020204" pitchFamily="34" charset="0"/>
              </a:rPr>
              <a:t> </a:t>
            </a:r>
            <a:r>
              <a:rPr lang="en-GB" b="0" i="0" u="none" strike="noStrike" dirty="0" err="1">
                <a:solidFill>
                  <a:srgbClr val="3A3A3A"/>
                </a:solidFill>
                <a:effectLst/>
                <a:latin typeface="Arial" panose="020B0604020202020204" pitchFamily="34" charset="0"/>
              </a:rPr>
              <a:t>domineerivatel</a:t>
            </a:r>
            <a:r>
              <a:rPr lang="en-GB" b="0" i="0" u="none" strike="noStrike" dirty="0">
                <a:solidFill>
                  <a:srgbClr val="3A3A3A"/>
                </a:solidFill>
                <a:effectLst/>
                <a:latin typeface="Arial" panose="020B0604020202020204" pitchFamily="34" charset="0"/>
              </a:rPr>
              <a:t> </a:t>
            </a:r>
            <a:r>
              <a:rPr lang="en-GB" b="0" i="0" u="none" strike="noStrike" dirty="0" err="1">
                <a:solidFill>
                  <a:srgbClr val="3A3A3A"/>
                </a:solidFill>
                <a:effectLst/>
                <a:latin typeface="Arial" panose="020B0604020202020204" pitchFamily="34" charset="0"/>
              </a:rPr>
              <a:t>maskuliinsuse</a:t>
            </a:r>
            <a:r>
              <a:rPr lang="en-GB" b="0" i="0" u="none" strike="noStrike" dirty="0">
                <a:solidFill>
                  <a:srgbClr val="3A3A3A"/>
                </a:solidFill>
                <a:effectLst/>
                <a:latin typeface="Arial" panose="020B0604020202020204" pitchFamily="34" charset="0"/>
              </a:rPr>
              <a:t> </a:t>
            </a:r>
            <a:r>
              <a:rPr lang="en-GB" b="0" i="0" u="none" strike="noStrike" dirty="0" err="1">
                <a:solidFill>
                  <a:srgbClr val="3A3A3A"/>
                </a:solidFill>
                <a:effectLst/>
                <a:latin typeface="Arial" panose="020B0604020202020204" pitchFamily="34" charset="0"/>
              </a:rPr>
              <a:t>ja</a:t>
            </a:r>
            <a:r>
              <a:rPr lang="en-GB" b="0" i="0" u="none" strike="noStrike" dirty="0">
                <a:solidFill>
                  <a:srgbClr val="3A3A3A"/>
                </a:solidFill>
                <a:effectLst/>
                <a:latin typeface="Arial" panose="020B0604020202020204" pitchFamily="34" charset="0"/>
              </a:rPr>
              <a:t> </a:t>
            </a:r>
            <a:r>
              <a:rPr lang="en-GB" b="0" i="0" u="none" strike="noStrike" dirty="0" err="1">
                <a:solidFill>
                  <a:srgbClr val="3A3A3A"/>
                </a:solidFill>
                <a:effectLst/>
                <a:latin typeface="Arial" panose="020B0604020202020204" pitchFamily="34" charset="0"/>
              </a:rPr>
              <a:t>naiselikkuse</a:t>
            </a:r>
            <a:r>
              <a:rPr lang="en-GB" b="0" i="0" u="none" strike="noStrike" dirty="0">
                <a:solidFill>
                  <a:srgbClr val="3A3A3A"/>
                </a:solidFill>
                <a:effectLst/>
                <a:latin typeface="Arial" panose="020B0604020202020204" pitchFamily="34" charset="0"/>
              </a:rPr>
              <a:t> </a:t>
            </a:r>
            <a:r>
              <a:rPr lang="en-GB" b="0" i="0" u="none" strike="noStrike" dirty="0" err="1">
                <a:solidFill>
                  <a:srgbClr val="3A3A3A"/>
                </a:solidFill>
                <a:effectLst/>
                <a:latin typeface="Arial" panose="020B0604020202020204" pitchFamily="34" charset="0"/>
              </a:rPr>
              <a:t>vormidel</a:t>
            </a:r>
            <a:r>
              <a:rPr lang="en-GB" b="0" i="0" u="none" strike="noStrike" dirty="0">
                <a:solidFill>
                  <a:srgbClr val="3A3A3A"/>
                </a:solidFill>
                <a:effectLst/>
                <a:latin typeface="Arial" panose="020B0604020202020204" pitchFamily="34" charset="0"/>
              </a:rPr>
              <a:t>.</a:t>
            </a:r>
            <a:endParaRPr lang="et-EE" dirty="0"/>
          </a:p>
        </p:txBody>
      </p:sp>
      <p:pic>
        <p:nvPicPr>
          <p:cNvPr id="5" name="Picture 4">
            <a:extLst>
              <a:ext uri="{FF2B5EF4-FFF2-40B4-BE49-F238E27FC236}">
                <a16:creationId xmlns:a16="http://schemas.microsoft.com/office/drawing/2014/main" id="{EE2B9950-5891-FF71-8A7F-BD3980E0AFE9}"/>
              </a:ext>
            </a:extLst>
          </p:cNvPr>
          <p:cNvPicPr>
            <a:picLocks noChangeAspect="1"/>
          </p:cNvPicPr>
          <p:nvPr/>
        </p:nvPicPr>
        <p:blipFill>
          <a:blip r:embed="rId2"/>
          <a:stretch>
            <a:fillRect/>
          </a:stretch>
        </p:blipFill>
        <p:spPr>
          <a:xfrm>
            <a:off x="1125122" y="2501574"/>
            <a:ext cx="9352580" cy="4355533"/>
          </a:xfrm>
          <a:prstGeom prst="rect">
            <a:avLst/>
          </a:prstGeom>
        </p:spPr>
      </p:pic>
    </p:spTree>
    <p:extLst>
      <p:ext uri="{BB962C8B-B14F-4D97-AF65-F5344CB8AC3E}">
        <p14:creationId xmlns:p14="http://schemas.microsoft.com/office/powerpoint/2010/main" val="252825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5_TF02787940_TF02787940" id="{17E863BB-6DF1-422E-9ACD-52A7EBC8AA32}" vid="{B4E03419-1D01-4B40-96BD-E5A71E4150FB}"/>
    </a:ext>
  </a:extLst>
</a:theme>
</file>

<file path=ppt/theme/theme2.xml><?xml version="1.0" encoding="utf-8"?>
<a:theme xmlns:a="http://schemas.openxmlformats.org/drawingml/2006/main" name="Office’i kujundus">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i kujundus">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Sinine raamatuvirnaga esitlus (laiekraan)</Template>
  <TotalTime>162</TotalTime>
  <Words>973</Words>
  <Application>Microsoft Office PowerPoint</Application>
  <PresentationFormat>Kohandatud</PresentationFormat>
  <Paragraphs>81</Paragraphs>
  <Slides>28</Slides>
  <Notes>3</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28</vt:i4>
      </vt:variant>
    </vt:vector>
  </HeadingPairs>
  <TitlesOfParts>
    <vt:vector size="36" baseType="lpstr">
      <vt:lpstr>Abadi</vt:lpstr>
      <vt:lpstr>Arial</vt:lpstr>
      <vt:lpstr>Calibri</vt:lpstr>
      <vt:lpstr>Century Gothic</vt:lpstr>
      <vt:lpstr>Helvetica Neue</vt:lpstr>
      <vt:lpstr>Open Sans</vt:lpstr>
      <vt:lpstr>Segoe UI Historic</vt:lpstr>
      <vt:lpstr>Books 16x9</vt:lpstr>
      <vt:lpstr>Sooline võrdõiguslikkus hariduses. Eesti olukord.</vt:lpstr>
      <vt:lpstr>Millest täna räägime?</vt:lpstr>
      <vt:lpstr>PowerPointi esitlus</vt:lpstr>
      <vt:lpstr>PowerPointi esitlus</vt:lpstr>
      <vt:lpstr>Sooline ebavõrdsus hariduses</vt:lpstr>
      <vt:lpstr>PowerPointi esitlus</vt:lpstr>
      <vt:lpstr>PowerPointi esitlus</vt:lpstr>
      <vt:lpstr>PowerPointi esitlus</vt:lpstr>
      <vt:lpstr>Feminiinsed ja maskuliinsed stereotüübid</vt:lpstr>
      <vt:lpstr>PowerPointi esitlus</vt:lpstr>
      <vt:lpstr>Kes töötavad meil üldhariduses õpetajatena? </vt:lpstr>
      <vt:lpstr>PowerPointi esitlus</vt:lpstr>
      <vt:lpstr>PowerPointi esitlus</vt:lpstr>
      <vt:lpstr>PowerPointi esitlus</vt:lpstr>
      <vt:lpstr>Rahvusvaheliste uuringute põhijäreldused, olenemata riigist, haridussüsteemist</vt:lpstr>
      <vt:lpstr> 1.-4.kl. digiõpikud: Piltidel ja fotodel kokku 1808 nais- ja 2638 meessoost isikut (Papp, 2024).</vt:lpstr>
      <vt:lpstr>Sugude osakaalud klasside ja õppeainete lõikes (Papp, 2024)</vt:lpstr>
      <vt:lpstr>Aabitsad  N 34,3%; M 65,7% </vt:lpstr>
      <vt:lpstr>Eesti põhikooli I astme õpikute illustratsioonides  peegelduvad soolised eelarvamused ja soonormid (Papp, 2024)</vt:lpstr>
      <vt:lpstr>Kinnistame või kummutame soostereotüüpe? (Kütt, 2024)</vt:lpstr>
      <vt:lpstr>Kinnistame või kummutame soostereotüüpe? (Kütt, 2024)</vt:lpstr>
      <vt:lpstr>PowerPointi esitlus</vt:lpstr>
      <vt:lpstr>PowerPointi esitlus</vt:lpstr>
      <vt:lpstr>Lõpetuseks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Sooline võrdõiguslikkus hariduses. Eesti olukord.</dc:title>
  <dc:creator>Evelyn Neudorf</dc:creator>
  <cp:lastModifiedBy>Evelyn Neudorf</cp:lastModifiedBy>
  <cp:revision>15</cp:revision>
  <dcterms:created xsi:type="dcterms:W3CDTF">2025-01-29T21:01:07Z</dcterms:created>
  <dcterms:modified xsi:type="dcterms:W3CDTF">2025-02-11T11:00:47Z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