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57" r:id="rId4"/>
    <p:sldId id="281" r:id="rId5"/>
    <p:sldId id="259" r:id="rId6"/>
    <p:sldId id="260" r:id="rId7"/>
    <p:sldId id="277" r:id="rId8"/>
    <p:sldId id="278" r:id="rId9"/>
    <p:sldId id="279" r:id="rId10"/>
    <p:sldId id="283" r:id="rId11"/>
    <p:sldId id="282" r:id="rId12"/>
    <p:sldId id="276" r:id="rId13"/>
  </p:sldIdLst>
  <p:sldSz cx="18288000" cy="10287000"/>
  <p:notesSz cx="6858000" cy="9144000"/>
  <p:embeddedFontLst>
    <p:embeddedFont>
      <p:font typeface="Arial 1" panose="020B0604020202020204" charset="0"/>
      <p:regular r:id="rId15"/>
    </p:embeddedFont>
    <p:embeddedFont>
      <p:font typeface="Arial 2" panose="020B070602020203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ne Indov" initials="LI" lastIdx="1" clrIdx="0">
    <p:extLst>
      <p:ext uri="{19B8F6BF-5375-455C-9EA6-DF929625EA0E}">
        <p15:presenceInfo xmlns:p15="http://schemas.microsoft.com/office/powerpoint/2012/main" userId="S-1-5-21-2052111302-152049171-839522115-39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578" autoAdjust="0"/>
  </p:normalViewPr>
  <p:slideViewPr>
    <p:cSldViewPr>
      <p:cViewPr varScale="1">
        <p:scale>
          <a:sx n="40" d="100"/>
          <a:sy n="40" d="100"/>
        </p:scale>
        <p:origin x="9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0T10:41:53.950" idx="1">
    <p:pos x="11542" y="1875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75834"/>
            <a:ext cx="18323576" cy="7313257"/>
            <a:chOff x="0" y="0"/>
            <a:chExt cx="24431435" cy="9751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31498" cy="9751060"/>
            </a:xfrm>
            <a:custGeom>
              <a:avLst/>
              <a:gdLst/>
              <a:ahLst/>
              <a:cxnLst/>
              <a:rect l="l" t="t" r="r" b="b"/>
              <a:pathLst>
                <a:path w="24431498" h="9751060">
                  <a:moveTo>
                    <a:pt x="0" y="0"/>
                  </a:moveTo>
                  <a:lnTo>
                    <a:pt x="24431498" y="0"/>
                  </a:lnTo>
                  <a:lnTo>
                    <a:pt x="24431498" y="9751060"/>
                  </a:lnTo>
                  <a:lnTo>
                    <a:pt x="0" y="9751060"/>
                  </a:lnTo>
                  <a:close/>
                </a:path>
              </a:pathLst>
            </a:custGeom>
            <a:solidFill>
              <a:srgbClr val="006EB5"/>
            </a:solidFill>
          </p:spPr>
          <p:txBody>
            <a:bodyPr/>
            <a:lstStyle/>
            <a:p>
              <a:endParaRPr lang="et-EE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11865389" y="1566172"/>
            <a:ext cx="7152224" cy="10289092"/>
          </a:xfrm>
          <a:custGeom>
            <a:avLst/>
            <a:gdLst/>
            <a:ahLst/>
            <a:cxnLst/>
            <a:rect l="l" t="t" r="r" b="b"/>
            <a:pathLst>
              <a:path w="7152224" h="10289092">
                <a:moveTo>
                  <a:pt x="0" y="0"/>
                </a:moveTo>
                <a:lnTo>
                  <a:pt x="7152225" y="0"/>
                </a:lnTo>
                <a:lnTo>
                  <a:pt x="7152225" y="10289092"/>
                </a:lnTo>
                <a:lnTo>
                  <a:pt x="0" y="1028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0437" y="481937"/>
            <a:ext cx="5421178" cy="2168471"/>
          </a:xfrm>
          <a:custGeom>
            <a:avLst/>
            <a:gdLst/>
            <a:ahLst/>
            <a:cxnLst/>
            <a:rect l="l" t="t" r="r" b="b"/>
            <a:pathLst>
              <a:path w="5421178" h="2168471">
                <a:moveTo>
                  <a:pt x="0" y="0"/>
                </a:moveTo>
                <a:lnTo>
                  <a:pt x="5421178" y="0"/>
                </a:lnTo>
                <a:lnTo>
                  <a:pt x="5421178" y="2168470"/>
                </a:lnTo>
                <a:lnTo>
                  <a:pt x="0" y="21684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" b="-8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65373" y="8358086"/>
            <a:ext cx="10275259" cy="81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2"/>
              </a:lnSpc>
            </a:pPr>
            <a:r>
              <a:rPr lang="et-EE" sz="2710" dirty="0">
                <a:solidFill>
                  <a:srgbClr val="FFFFFF"/>
                </a:solidFill>
                <a:latin typeface="Arial 2"/>
              </a:rPr>
              <a:t>Ohvriabi põhiteenusejuht</a:t>
            </a:r>
          </a:p>
          <a:p>
            <a:pPr algn="l">
              <a:lnSpc>
                <a:spcPts val="3252"/>
              </a:lnSpc>
            </a:pPr>
            <a:r>
              <a:rPr lang="et-EE" sz="2710" dirty="0">
                <a:solidFill>
                  <a:srgbClr val="FFFFFF"/>
                </a:solidFill>
                <a:latin typeface="Arial 2"/>
              </a:rPr>
              <a:t>01.02.2024</a:t>
            </a:r>
            <a:endParaRPr lang="en-US" sz="2710" dirty="0">
              <a:solidFill>
                <a:srgbClr val="FFFFFF"/>
              </a:solidFill>
              <a:latin typeface="Arial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65373" y="7738961"/>
            <a:ext cx="10275259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6"/>
              </a:lnSpc>
            </a:pPr>
            <a:r>
              <a:rPr lang="et-EE" sz="3614" dirty="0">
                <a:solidFill>
                  <a:srgbClr val="FFFFFF"/>
                </a:solidFill>
                <a:latin typeface="Arial 2"/>
              </a:rPr>
              <a:t>Lenne Indov</a:t>
            </a:r>
            <a:endParaRPr lang="en-US" sz="3614" dirty="0">
              <a:solidFill>
                <a:srgbClr val="FFFFFF"/>
              </a:solidFill>
              <a:latin typeface="Arial 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08DAC-DC59-40DF-84EC-795628C8CE47}"/>
              </a:ext>
            </a:extLst>
          </p:cNvPr>
          <p:cNvSpPr txBox="1"/>
          <p:nvPr/>
        </p:nvSpPr>
        <p:spPr>
          <a:xfrm>
            <a:off x="1447800" y="4508712"/>
            <a:ext cx="13030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dirty="0" err="1">
                <a:solidFill>
                  <a:schemeClr val="bg1"/>
                </a:solidFill>
              </a:rPr>
              <a:t>Naiste</a:t>
            </a:r>
            <a:r>
              <a:rPr lang="fi-FI" sz="4400" dirty="0">
                <a:solidFill>
                  <a:schemeClr val="bg1"/>
                </a:solidFill>
              </a:rPr>
              <a:t> </a:t>
            </a:r>
            <a:r>
              <a:rPr lang="et-EE" sz="4400" dirty="0">
                <a:solidFill>
                  <a:schemeClr val="bg1"/>
                </a:solidFill>
              </a:rPr>
              <a:t>ja laste </a:t>
            </a:r>
            <a:r>
              <a:rPr lang="fi-FI" sz="4400" dirty="0" err="1">
                <a:solidFill>
                  <a:schemeClr val="bg1"/>
                </a:solidFill>
              </a:rPr>
              <a:t>vastase</a:t>
            </a:r>
            <a:r>
              <a:rPr lang="fi-FI" sz="4400" dirty="0">
                <a:solidFill>
                  <a:schemeClr val="bg1"/>
                </a:solidFill>
              </a:rPr>
              <a:t> </a:t>
            </a:r>
            <a:r>
              <a:rPr lang="fi-FI" sz="4400" dirty="0" err="1">
                <a:solidFill>
                  <a:schemeClr val="bg1"/>
                </a:solidFill>
              </a:rPr>
              <a:t>vägivalla</a:t>
            </a:r>
            <a:r>
              <a:rPr lang="fi-FI" sz="4400" dirty="0">
                <a:solidFill>
                  <a:schemeClr val="bg1"/>
                </a:solidFill>
              </a:rPr>
              <a:t> </a:t>
            </a:r>
            <a:r>
              <a:rPr lang="fi-FI" sz="4400" dirty="0" err="1">
                <a:solidFill>
                  <a:schemeClr val="bg1"/>
                </a:solidFill>
              </a:rPr>
              <a:t>ennetamine</a:t>
            </a:r>
            <a:r>
              <a:rPr lang="fi-FI" sz="4400" dirty="0">
                <a:solidFill>
                  <a:schemeClr val="bg1"/>
                </a:solidFill>
              </a:rPr>
              <a:t> </a:t>
            </a:r>
            <a:r>
              <a:rPr lang="fi-FI" sz="4400" dirty="0" err="1">
                <a:solidFill>
                  <a:schemeClr val="bg1"/>
                </a:solidFill>
              </a:rPr>
              <a:t>Sotsiaalkindlustusametis</a:t>
            </a:r>
            <a:r>
              <a:rPr lang="fi-FI" sz="4400" dirty="0">
                <a:solidFill>
                  <a:schemeClr val="bg1"/>
                </a:solidFill>
              </a:rPr>
              <a:t> </a:t>
            </a:r>
            <a:endParaRPr lang="et-E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109729" y="8072460"/>
            <a:ext cx="299870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409">
                <a:solidFill>
                  <a:srgbClr val="BFBFBF"/>
                </a:solidFill>
                <a:latin typeface="Arial 2"/>
              </a:rPr>
              <a:t>Sotsiaalkindlustusamet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6493" y="1019175"/>
            <a:ext cx="16226967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EB5"/>
                </a:solidFill>
                <a:latin typeface="Arial 2"/>
              </a:rPr>
              <a:t>Ohvriabi osakonna ennetavad tegevused</a:t>
            </a:r>
            <a:endParaRPr lang="en-US" sz="6999" spc="-360" dirty="0">
              <a:solidFill>
                <a:srgbClr val="006EB5"/>
              </a:solidFill>
              <a:latin typeface="Arial 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62660-037E-4335-8206-62E91E7EBA34}"/>
              </a:ext>
            </a:extLst>
          </p:cNvPr>
          <p:cNvSpPr txBox="1"/>
          <p:nvPr/>
        </p:nvSpPr>
        <p:spPr>
          <a:xfrm>
            <a:off x="-5005389" y="2138362"/>
            <a:ext cx="46460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5000" dirty="0">
              <a:latin typeface="Arial 1" panose="020B0604020202020204" charset="0"/>
            </a:endParaRPr>
          </a:p>
          <a:p>
            <a:endParaRPr lang="et-EE" sz="4000" dirty="0">
              <a:latin typeface="Arial 1" panose="020B0604020202020204" charset="0"/>
            </a:endParaRPr>
          </a:p>
          <a:p>
            <a:endParaRPr lang="et-EE" sz="3600" dirty="0">
              <a:latin typeface="Arial 1" panose="020B060402020202020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B20339-B2C7-495F-84E8-1102E2BA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40367"/>
            <a:ext cx="10515600" cy="74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CF74FC01-84C7-4CFD-804D-A06087AF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0724"/>
            <a:ext cx="16002000" cy="91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75834"/>
            <a:ext cx="18323576" cy="7313257"/>
            <a:chOff x="0" y="0"/>
            <a:chExt cx="24431435" cy="9751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31498" cy="9751060"/>
            </a:xfrm>
            <a:custGeom>
              <a:avLst/>
              <a:gdLst/>
              <a:ahLst/>
              <a:cxnLst/>
              <a:rect l="l" t="t" r="r" b="b"/>
              <a:pathLst>
                <a:path w="24431498" h="9751060">
                  <a:moveTo>
                    <a:pt x="0" y="0"/>
                  </a:moveTo>
                  <a:lnTo>
                    <a:pt x="24431498" y="0"/>
                  </a:lnTo>
                  <a:lnTo>
                    <a:pt x="24431498" y="9751060"/>
                  </a:lnTo>
                  <a:lnTo>
                    <a:pt x="0" y="9751060"/>
                  </a:lnTo>
                  <a:close/>
                </a:path>
              </a:pathLst>
            </a:custGeom>
            <a:solidFill>
              <a:srgbClr val="006EB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865389" y="1566172"/>
            <a:ext cx="7152224" cy="10289092"/>
          </a:xfrm>
          <a:custGeom>
            <a:avLst/>
            <a:gdLst/>
            <a:ahLst/>
            <a:cxnLst/>
            <a:rect l="l" t="t" r="r" b="b"/>
            <a:pathLst>
              <a:path w="7152224" h="10289092">
                <a:moveTo>
                  <a:pt x="0" y="0"/>
                </a:moveTo>
                <a:lnTo>
                  <a:pt x="7152225" y="0"/>
                </a:lnTo>
                <a:lnTo>
                  <a:pt x="7152225" y="10289092"/>
                </a:lnTo>
                <a:lnTo>
                  <a:pt x="0" y="1028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" r="-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0437" y="481937"/>
            <a:ext cx="5421178" cy="2168471"/>
          </a:xfrm>
          <a:custGeom>
            <a:avLst/>
            <a:gdLst/>
            <a:ahLst/>
            <a:cxnLst/>
            <a:rect l="l" t="t" r="r" b="b"/>
            <a:pathLst>
              <a:path w="5421178" h="2168471">
                <a:moveTo>
                  <a:pt x="0" y="0"/>
                </a:moveTo>
                <a:lnTo>
                  <a:pt x="5421178" y="0"/>
                </a:lnTo>
                <a:lnTo>
                  <a:pt x="5421178" y="2168470"/>
                </a:lnTo>
                <a:lnTo>
                  <a:pt x="0" y="21684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" b="-86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91D3-7314-4B93-B9FC-D77EF42FCE8B}"/>
              </a:ext>
            </a:extLst>
          </p:cNvPr>
          <p:cNvSpPr txBox="1"/>
          <p:nvPr/>
        </p:nvSpPr>
        <p:spPr>
          <a:xfrm>
            <a:off x="1066800" y="3238500"/>
            <a:ext cx="1493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5000" dirty="0">
              <a:solidFill>
                <a:schemeClr val="bg1"/>
              </a:solidFill>
            </a:endParaRPr>
          </a:p>
          <a:p>
            <a:endParaRPr lang="et-EE" sz="5000" dirty="0">
              <a:solidFill>
                <a:schemeClr val="bg1"/>
              </a:solidFill>
            </a:endParaRPr>
          </a:p>
          <a:p>
            <a:endParaRPr lang="et-EE" sz="5000" dirty="0">
              <a:solidFill>
                <a:schemeClr val="bg1"/>
              </a:solidFill>
            </a:endParaRPr>
          </a:p>
          <a:p>
            <a:endParaRPr lang="et-EE" sz="5000" dirty="0">
              <a:solidFill>
                <a:schemeClr val="bg1"/>
              </a:solidFill>
            </a:endParaRPr>
          </a:p>
          <a:p>
            <a:r>
              <a:rPr lang="et-EE" sz="5000" dirty="0">
                <a:solidFill>
                  <a:schemeClr val="bg1"/>
                </a:solidFill>
              </a:rPr>
              <a:t>                                        Tänan!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36494" y="1019175"/>
            <a:ext cx="1681627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4B9"/>
                </a:solidFill>
                <a:latin typeface="Arial 2"/>
              </a:rPr>
              <a:t>Statistika 2023 aastal</a:t>
            </a:r>
            <a:endParaRPr lang="en-US" sz="6999" spc="-360" dirty="0">
              <a:solidFill>
                <a:srgbClr val="0064B9"/>
              </a:solidFill>
              <a:latin typeface="Arial 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F066B-D898-46C8-951B-D76E99F097DF}"/>
              </a:ext>
            </a:extLst>
          </p:cNvPr>
          <p:cNvSpPr txBox="1"/>
          <p:nvPr/>
        </p:nvSpPr>
        <p:spPr>
          <a:xfrm>
            <a:off x="838200" y="2171700"/>
            <a:ext cx="1402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5000" dirty="0">
              <a:latin typeface="Arial 1" panose="020B0604020202020204" charset="0"/>
            </a:endParaRPr>
          </a:p>
          <a:p>
            <a:endParaRPr lang="et-E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D6C082E-9C18-4AC3-8D39-6578AB46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52" y="2171701"/>
            <a:ext cx="1460142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6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6494" y="8015933"/>
            <a:ext cx="1477960" cy="913397"/>
          </a:xfrm>
          <a:custGeom>
            <a:avLst/>
            <a:gdLst/>
            <a:ahLst/>
            <a:cxnLst/>
            <a:rect l="l" t="t" r="r" b="b"/>
            <a:pathLst>
              <a:path w="1477960" h="913397">
                <a:moveTo>
                  <a:pt x="0" y="0"/>
                </a:moveTo>
                <a:lnTo>
                  <a:pt x="1477960" y="0"/>
                </a:lnTo>
                <a:lnTo>
                  <a:pt x="1477960" y="913398"/>
                </a:lnTo>
                <a:lnTo>
                  <a:pt x="0" y="91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" b="-5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6494" y="1019175"/>
            <a:ext cx="1681627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4B9"/>
                </a:solidFill>
                <a:latin typeface="Arial 2"/>
              </a:rPr>
              <a:t>Statistika</a:t>
            </a:r>
            <a:endParaRPr lang="en-US" sz="6999" spc="-360" dirty="0">
              <a:solidFill>
                <a:srgbClr val="0064B9"/>
              </a:solidFill>
              <a:latin typeface="Arial 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F066B-D898-46C8-951B-D76E99F097DF}"/>
              </a:ext>
            </a:extLst>
          </p:cNvPr>
          <p:cNvSpPr txBox="1"/>
          <p:nvPr/>
        </p:nvSpPr>
        <p:spPr>
          <a:xfrm>
            <a:off x="1219200" y="2247899"/>
            <a:ext cx="14020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3200" dirty="0">
              <a:latin typeface="Arial 1" panose="020B0604020202020204" charset="0"/>
            </a:endParaRP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r>
              <a:rPr lang="et-EE" sz="2800" dirty="0">
                <a:latin typeface="Arial 1" panose="020B0604020202020204" charset="0"/>
              </a:rPr>
              <a:t>MARAC </a:t>
            </a:r>
          </a:p>
          <a:p>
            <a:r>
              <a:rPr lang="et-EE" sz="2800" dirty="0">
                <a:latin typeface="Arial 1" panose="020B0604020202020204" charset="0"/>
              </a:rPr>
              <a:t>2021-2023 MARAC mudelis perevägivalla ohvritest 275 täiskasvanut naist. (96,5% kogu ohvrite arvust)</a:t>
            </a: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2042F9-94D9-4BEE-BDAA-212A81761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638300"/>
            <a:ext cx="12725400" cy="54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6494" y="8015933"/>
            <a:ext cx="1477960" cy="913397"/>
          </a:xfrm>
          <a:custGeom>
            <a:avLst/>
            <a:gdLst/>
            <a:ahLst/>
            <a:cxnLst/>
            <a:rect l="l" t="t" r="r" b="b"/>
            <a:pathLst>
              <a:path w="1477960" h="913397">
                <a:moveTo>
                  <a:pt x="0" y="0"/>
                </a:moveTo>
                <a:lnTo>
                  <a:pt x="1477960" y="0"/>
                </a:lnTo>
                <a:lnTo>
                  <a:pt x="1477960" y="913398"/>
                </a:lnTo>
                <a:lnTo>
                  <a:pt x="0" y="91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" b="-5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6494" y="1019175"/>
            <a:ext cx="1681627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4B9"/>
                </a:solidFill>
                <a:latin typeface="Arial 2"/>
              </a:rPr>
              <a:t>Statistika</a:t>
            </a:r>
            <a:endParaRPr lang="en-US" sz="6999" spc="-360" dirty="0">
              <a:solidFill>
                <a:srgbClr val="0064B9"/>
              </a:solidFill>
              <a:latin typeface="Arial 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F066B-D898-46C8-951B-D76E99F097DF}"/>
              </a:ext>
            </a:extLst>
          </p:cNvPr>
          <p:cNvSpPr txBox="1"/>
          <p:nvPr/>
        </p:nvSpPr>
        <p:spPr>
          <a:xfrm>
            <a:off x="2870112" y="3238500"/>
            <a:ext cx="12674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3200" dirty="0">
              <a:latin typeface="Arial 1" panose="020B0604020202020204" charset="0"/>
            </a:endParaRP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3200" dirty="0">
              <a:latin typeface="Arial 1" panose="020B0604020202020204" charset="0"/>
            </a:endParaRP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954739-CCED-4876-81F0-8AA55034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8464"/>
            <a:ext cx="13282198" cy="60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1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109729" y="8072460"/>
            <a:ext cx="299870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409">
                <a:solidFill>
                  <a:srgbClr val="BFBFBF"/>
                </a:solidFill>
                <a:latin typeface="Arial 2"/>
              </a:rPr>
              <a:t>Sotsiaalkindlustusamet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6494" y="1019175"/>
            <a:ext cx="1622696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spc="-360" dirty="0" err="1">
                <a:solidFill>
                  <a:srgbClr val="006EB5"/>
                </a:solidFill>
                <a:latin typeface="Arial 2"/>
              </a:rPr>
              <a:t>Põhitegevused</a:t>
            </a:r>
            <a:endParaRPr lang="en-US" sz="6999" spc="-360" dirty="0">
              <a:solidFill>
                <a:srgbClr val="006EB5"/>
              </a:solidFill>
              <a:latin typeface="Arial 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36493" y="2381250"/>
            <a:ext cx="16226968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t-EE" sz="5000" dirty="0">
                <a:solidFill>
                  <a:srgbClr val="000000"/>
                </a:solidFill>
                <a:latin typeface="Arial 1"/>
              </a:rPr>
              <a:t>Järgneva kolme aasta prioriteedid: </a:t>
            </a:r>
          </a:p>
          <a:p>
            <a:pPr algn="l">
              <a:lnSpc>
                <a:spcPts val="6000"/>
              </a:lnSpc>
            </a:pPr>
            <a:endParaRPr lang="et-EE" sz="5000" dirty="0">
              <a:solidFill>
                <a:srgbClr val="000000"/>
              </a:solidFill>
              <a:latin typeface="Arial 1"/>
            </a:endParaRPr>
          </a:p>
          <a:p>
            <a:pPr marL="685800" indent="-685800" algn="l">
              <a:lnSpc>
                <a:spcPts val="6000"/>
              </a:lnSpc>
              <a:buFont typeface="Wingdings" panose="05000000000000000000" pitchFamily="2" charset="2"/>
              <a:buChar char="ü"/>
            </a:pPr>
            <a:r>
              <a:rPr lang="et-EE" sz="5000" dirty="0">
                <a:solidFill>
                  <a:srgbClr val="000000"/>
                </a:solidFill>
                <a:latin typeface="Arial 1"/>
              </a:rPr>
              <a:t>Teenuse kvaliteedi tagamisele ja protsesside parendamisele;</a:t>
            </a:r>
          </a:p>
          <a:p>
            <a:pPr algn="l">
              <a:lnSpc>
                <a:spcPts val="6000"/>
              </a:lnSpc>
            </a:pPr>
            <a:endParaRPr lang="et-EE" sz="5000" dirty="0">
              <a:solidFill>
                <a:srgbClr val="000000"/>
              </a:solidFill>
              <a:latin typeface="Arial 1"/>
            </a:endParaRPr>
          </a:p>
          <a:p>
            <a:pPr marL="685800" indent="-685800" algn="l">
              <a:lnSpc>
                <a:spcPts val="6000"/>
              </a:lnSpc>
              <a:buFont typeface="Wingdings" panose="05000000000000000000" pitchFamily="2" charset="2"/>
              <a:buChar char="ü"/>
            </a:pPr>
            <a:r>
              <a:rPr lang="et-EE" sz="5000" dirty="0">
                <a:solidFill>
                  <a:srgbClr val="000000"/>
                </a:solidFill>
                <a:latin typeface="Arial 1"/>
              </a:rPr>
              <a:t>SKA siseste teenuste koostöö parendamisele;</a:t>
            </a:r>
          </a:p>
          <a:p>
            <a:pPr marL="685800" indent="-685800" algn="l">
              <a:lnSpc>
                <a:spcPts val="6000"/>
              </a:lnSpc>
              <a:buFont typeface="Wingdings" panose="05000000000000000000" pitchFamily="2" charset="2"/>
              <a:buChar char="ü"/>
            </a:pPr>
            <a:endParaRPr lang="et-EE" sz="5000" dirty="0">
              <a:solidFill>
                <a:srgbClr val="000000"/>
              </a:solidFill>
              <a:latin typeface="Arial 1"/>
            </a:endParaRPr>
          </a:p>
          <a:p>
            <a:pPr marL="685800" indent="-685800" algn="l">
              <a:lnSpc>
                <a:spcPts val="6000"/>
              </a:lnSpc>
              <a:buFont typeface="Wingdings" panose="05000000000000000000" pitchFamily="2" charset="2"/>
              <a:buChar char="ü"/>
            </a:pPr>
            <a:r>
              <a:rPr lang="et-EE" sz="5000" dirty="0">
                <a:solidFill>
                  <a:srgbClr val="000000"/>
                </a:solidFill>
                <a:latin typeface="Arial 1"/>
              </a:rPr>
              <a:t>Seame fookust haavatavatele sihtrümadele;</a:t>
            </a:r>
          </a:p>
          <a:p>
            <a:pPr marL="1143000" lvl="1" indent="-685800">
              <a:lnSpc>
                <a:spcPts val="6000"/>
              </a:lnSpc>
              <a:buFont typeface="Wingdings" panose="05000000000000000000" pitchFamily="2" charset="2"/>
              <a:buChar char="ü"/>
            </a:pPr>
            <a:r>
              <a:rPr lang="et-EE" sz="3200" dirty="0">
                <a:solidFill>
                  <a:srgbClr val="000000"/>
                </a:solidFill>
                <a:latin typeface="Arial 1"/>
              </a:rPr>
              <a:t>Eakad, puudega inimesed jne</a:t>
            </a:r>
          </a:p>
          <a:p>
            <a:pPr algn="l">
              <a:lnSpc>
                <a:spcPts val="6000"/>
              </a:lnSpc>
            </a:pPr>
            <a:endParaRPr lang="et-EE" sz="5000" dirty="0">
              <a:solidFill>
                <a:srgbClr val="000000"/>
              </a:solidFill>
              <a:latin typeface="Arial 1"/>
            </a:endParaRPr>
          </a:p>
          <a:p>
            <a:pPr marL="685800" indent="-685800" algn="l">
              <a:lnSpc>
                <a:spcPts val="6000"/>
              </a:lnSpc>
              <a:buFont typeface="Arial" panose="020B0604020202020204" pitchFamily="34" charset="0"/>
              <a:buChar char="•"/>
            </a:pPr>
            <a:endParaRPr lang="en-US" sz="5000" dirty="0">
              <a:solidFill>
                <a:srgbClr val="000000"/>
              </a:solidFill>
              <a:latin typeface="Arial 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109729" y="8072460"/>
            <a:ext cx="299870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409">
                <a:solidFill>
                  <a:srgbClr val="BFBFBF"/>
                </a:solidFill>
                <a:latin typeface="Arial 2"/>
              </a:rPr>
              <a:t>Sotsiaalkindlustusamet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6493" y="1019175"/>
            <a:ext cx="16226967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EB5"/>
                </a:solidFill>
                <a:latin typeface="Arial 2"/>
              </a:rPr>
              <a:t>Ohvriabi vägivalda ennetavad </a:t>
            </a:r>
            <a:r>
              <a:rPr lang="en-US" sz="6999" spc="-360" dirty="0">
                <a:solidFill>
                  <a:srgbClr val="006EB5"/>
                </a:solidFill>
                <a:latin typeface="Arial 2"/>
              </a:rPr>
              <a:t> </a:t>
            </a:r>
            <a:r>
              <a:rPr lang="en-US" sz="6999" spc="-360" dirty="0" err="1">
                <a:solidFill>
                  <a:srgbClr val="006EB5"/>
                </a:solidFill>
                <a:latin typeface="Arial 2"/>
              </a:rPr>
              <a:t>teenused</a:t>
            </a:r>
            <a:endParaRPr lang="en-US" sz="6999" spc="-360" dirty="0">
              <a:solidFill>
                <a:srgbClr val="006EB5"/>
              </a:solidFill>
              <a:latin typeface="Arial 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7288E-E512-4B47-BAD9-8FCBEFED6A03}"/>
              </a:ext>
            </a:extLst>
          </p:cNvPr>
          <p:cNvSpPr txBox="1"/>
          <p:nvPr/>
        </p:nvSpPr>
        <p:spPr>
          <a:xfrm>
            <a:off x="1371600" y="2476500"/>
            <a:ext cx="15087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000" dirty="0">
                <a:latin typeface="Arial 1" panose="020B0604020202020204" charset="0"/>
              </a:rPr>
              <a:t>Ohvriabis on enamus teenused elukaare ja soo ülesed </a:t>
            </a:r>
          </a:p>
          <a:p>
            <a:endParaRPr lang="et-EE" sz="5000" dirty="0">
              <a:latin typeface="Arial 1" panose="020B0604020202020204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Ohvriabi põhiteenus (sealhulgas kriisitelefon 116006)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 err="1">
                <a:latin typeface="Arial 1" panose="020B0604020202020204" charset="0"/>
              </a:rPr>
              <a:t>Naistetugikeskuse</a:t>
            </a:r>
            <a:r>
              <a:rPr lang="et-EE" sz="5000" dirty="0">
                <a:latin typeface="Arial 1" panose="020B0604020202020204" charset="0"/>
              </a:rPr>
              <a:t> teenus (Sihitatud otse naistele </a:t>
            </a:r>
            <a:r>
              <a:rPr lang="et-EE" sz="5000" dirty="0" err="1">
                <a:latin typeface="Arial 1" panose="020B0604020202020204" charset="0"/>
              </a:rPr>
              <a:t>OASist</a:t>
            </a:r>
            <a:r>
              <a:rPr lang="et-EE" sz="5000" dirty="0">
                <a:latin typeface="Arial 1" panose="020B0604020202020204" charset="0"/>
              </a:rPr>
              <a:t> tulenevalt)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Vägivallast loobumise teenus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Inimkaubandusohvrite tugiteenus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Seksuaalvägivalla kriisiabi</a:t>
            </a: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6D865BA2-3F03-4CC3-AC8F-76DD72FEF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928164"/>
            <a:ext cx="609653" cy="871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109729" y="8072460"/>
            <a:ext cx="299870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409">
                <a:solidFill>
                  <a:srgbClr val="BFBFBF"/>
                </a:solidFill>
                <a:latin typeface="Arial 2"/>
              </a:rPr>
              <a:t>Sotsiaalkindlustusamet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6493" y="1019175"/>
            <a:ext cx="16226967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EB5"/>
                </a:solidFill>
                <a:latin typeface="Arial 2"/>
              </a:rPr>
              <a:t>Ohvrit toetavad</a:t>
            </a:r>
            <a:r>
              <a:rPr lang="en-US" sz="6999" spc="-360" dirty="0">
                <a:solidFill>
                  <a:srgbClr val="006EB5"/>
                </a:solidFill>
                <a:latin typeface="Arial 2"/>
              </a:rPr>
              <a:t> </a:t>
            </a:r>
            <a:r>
              <a:rPr lang="en-US" sz="6999" spc="-360" dirty="0" err="1">
                <a:solidFill>
                  <a:srgbClr val="006EB5"/>
                </a:solidFill>
                <a:latin typeface="Arial 2"/>
              </a:rPr>
              <a:t>teenused</a:t>
            </a:r>
            <a:r>
              <a:rPr lang="et-EE" sz="6999" spc="-360" dirty="0">
                <a:solidFill>
                  <a:srgbClr val="006EB5"/>
                </a:solidFill>
                <a:latin typeface="Arial 2"/>
              </a:rPr>
              <a:t> ja mudelid</a:t>
            </a:r>
            <a:endParaRPr lang="en-US" sz="6999" spc="-360" dirty="0">
              <a:solidFill>
                <a:srgbClr val="006EB5"/>
              </a:solidFill>
              <a:latin typeface="Arial 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62660-037E-4335-8206-62E91E7EBA34}"/>
              </a:ext>
            </a:extLst>
          </p:cNvPr>
          <p:cNvSpPr txBox="1"/>
          <p:nvPr/>
        </p:nvSpPr>
        <p:spPr>
          <a:xfrm>
            <a:off x="1295400" y="3009900"/>
            <a:ext cx="1524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Kuriteoohvri hüvitis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Vaimse tervise veebinõustamine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Taastava õiguse teenus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Traumast taastumist toetav vaimse tervise abi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MARAC võrgustiku mudel</a:t>
            </a:r>
          </a:p>
        </p:txBody>
      </p:sp>
    </p:spTree>
    <p:extLst>
      <p:ext uri="{BB962C8B-B14F-4D97-AF65-F5344CB8AC3E}">
        <p14:creationId xmlns:p14="http://schemas.microsoft.com/office/powerpoint/2010/main" val="163238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109729" y="8072460"/>
            <a:ext cx="299870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409">
                <a:solidFill>
                  <a:srgbClr val="BFBFBF"/>
                </a:solidFill>
                <a:latin typeface="Arial 2"/>
              </a:rPr>
              <a:t>Sotsiaalkindlustusamet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6493" y="1019175"/>
            <a:ext cx="16226967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EB5"/>
                </a:solidFill>
                <a:latin typeface="Arial 2"/>
              </a:rPr>
              <a:t>Ohvriabi osakonna ennetavad tegevused</a:t>
            </a:r>
            <a:endParaRPr lang="en-US" sz="6999" spc="-360" dirty="0">
              <a:solidFill>
                <a:srgbClr val="006EB5"/>
              </a:solidFill>
              <a:latin typeface="Arial 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62660-037E-4335-8206-62E91E7EBA34}"/>
              </a:ext>
            </a:extLst>
          </p:cNvPr>
          <p:cNvSpPr txBox="1"/>
          <p:nvPr/>
        </p:nvSpPr>
        <p:spPr>
          <a:xfrm>
            <a:off x="1219200" y="3009900"/>
            <a:ext cx="1524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000" dirty="0">
                <a:latin typeface="Arial 1" panose="020B0604020202020204" charset="0"/>
              </a:rPr>
              <a:t>Loodud on e- koolitused kõigile ohvritega tööd tegevatele inimestele soovituslik läbimiseks </a:t>
            </a:r>
            <a:r>
              <a:rPr lang="et-EE" sz="4000" dirty="0">
                <a:latin typeface="Arial 1" panose="020B0604020202020204" charset="0"/>
              </a:rPr>
              <a:t>(Digiriigi Akadeemia)</a:t>
            </a:r>
          </a:p>
          <a:p>
            <a:endParaRPr lang="et-EE" sz="4000" dirty="0">
              <a:latin typeface="Arial 1" panose="020B0604020202020204" charset="0"/>
            </a:endParaRP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t-EE" sz="3600" dirty="0" err="1">
                <a:latin typeface="Arial 1" panose="020B0604020202020204" charset="0"/>
              </a:rPr>
              <a:t>Lähisuhtevägivalla</a:t>
            </a:r>
            <a:r>
              <a:rPr lang="et-EE" sz="3600" dirty="0">
                <a:latin typeface="Arial 1" panose="020B0604020202020204" charset="0"/>
              </a:rPr>
              <a:t> </a:t>
            </a:r>
            <a:r>
              <a:rPr lang="et-EE" sz="3600" dirty="0" err="1">
                <a:latin typeface="Arial 1" panose="020B0604020202020204" charset="0"/>
              </a:rPr>
              <a:t>e-koolitus</a:t>
            </a:r>
            <a:endParaRPr lang="et-EE" sz="3600" dirty="0">
              <a:latin typeface="Arial 1" panose="020B0604020202020204" charset="0"/>
            </a:endParaRP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t-EE" sz="3600" dirty="0">
                <a:latin typeface="Arial 1" panose="020B0604020202020204" charset="0"/>
              </a:rPr>
              <a:t>Psühholoogilise esmaabi kursus</a:t>
            </a: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t-EE" sz="3600" dirty="0">
                <a:latin typeface="Arial 1" panose="020B0604020202020204" charset="0"/>
              </a:rPr>
              <a:t>Psühholoogilist traumat arvestav </a:t>
            </a:r>
            <a:r>
              <a:rPr lang="et-EE" sz="3600" dirty="0" err="1">
                <a:latin typeface="Arial 1" panose="020B0604020202020204" charset="0"/>
              </a:rPr>
              <a:t>e-koolitus</a:t>
            </a:r>
            <a:endParaRPr lang="et-EE" sz="3600" dirty="0">
              <a:latin typeface="Arial 1" panose="020B0604020202020204" charset="0"/>
            </a:endParaRPr>
          </a:p>
          <a:p>
            <a:pPr marL="1143000" lvl="1" indent="-685800">
              <a:buFont typeface="Wingdings" panose="05000000000000000000" pitchFamily="2" charset="2"/>
              <a:buChar char="ü"/>
            </a:pPr>
            <a:r>
              <a:rPr lang="et-EE" sz="3600" dirty="0">
                <a:latin typeface="Arial 1" panose="020B0604020202020204" charset="0"/>
              </a:rPr>
              <a:t>Ohvriabi põhikoolitus</a:t>
            </a:r>
            <a:endParaRPr lang="et-EE" sz="5000" dirty="0">
              <a:latin typeface="Arial 1" panose="020B0604020202020204" charset="0"/>
            </a:endParaRPr>
          </a:p>
          <a:p>
            <a:pPr lvl="1"/>
            <a:endParaRPr lang="et-EE" sz="3600" dirty="0">
              <a:latin typeface="Arial 1" panose="020B0604020202020204" charset="0"/>
            </a:endParaRP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9461B159-E026-46FC-9109-513301EA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0" y="952500"/>
            <a:ext cx="88399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109729" y="8072460"/>
            <a:ext cx="299870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1"/>
              </a:lnSpc>
            </a:pPr>
            <a:r>
              <a:rPr lang="en-US" sz="2409">
                <a:solidFill>
                  <a:srgbClr val="BFBFBF"/>
                </a:solidFill>
                <a:latin typeface="Arial 2"/>
              </a:rPr>
              <a:t>Sotsiaalkindlustusamet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6493" y="1019175"/>
            <a:ext cx="16226967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t-EE" sz="6999" spc="-360" dirty="0">
                <a:solidFill>
                  <a:srgbClr val="006EB5"/>
                </a:solidFill>
                <a:latin typeface="Arial 2"/>
              </a:rPr>
              <a:t>Ohvriabi osakonna ennetavad tegevused</a:t>
            </a:r>
            <a:endParaRPr lang="en-US" sz="6999" spc="-360" dirty="0">
              <a:solidFill>
                <a:srgbClr val="006EB5"/>
              </a:solidFill>
              <a:latin typeface="Arial 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62660-037E-4335-8206-62E91E7EBA34}"/>
              </a:ext>
            </a:extLst>
          </p:cNvPr>
          <p:cNvSpPr txBox="1"/>
          <p:nvPr/>
        </p:nvSpPr>
        <p:spPr>
          <a:xfrm>
            <a:off x="762000" y="2933700"/>
            <a:ext cx="15697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000" dirty="0">
                <a:latin typeface="Arial 1" panose="020B0604020202020204" charset="0"/>
              </a:rPr>
              <a:t>Võrgustiku partnerite teadlikkuse tõstmine LSV teemadel</a:t>
            </a:r>
          </a:p>
          <a:p>
            <a:endParaRPr lang="et-EE" sz="5000" dirty="0">
              <a:latin typeface="Arial 1" panose="020B0604020202020204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Korraldame infopäevi võrgustikupartneritele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Korraldame ja osaleme seminaridel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Käime koolides rääkimas LSV teemadel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t-EE" sz="5000" dirty="0">
                <a:latin typeface="Arial 1" panose="020B0604020202020204" charset="0"/>
              </a:rPr>
              <a:t>Osaleme võrgustikupartnerite infopäevadel</a:t>
            </a:r>
          </a:p>
          <a:p>
            <a:endParaRPr lang="et-EE" sz="5000" dirty="0">
              <a:latin typeface="Arial 1" panose="020B0604020202020204" charset="0"/>
            </a:endParaRPr>
          </a:p>
          <a:p>
            <a:endParaRPr lang="et-EE" sz="4000" dirty="0">
              <a:latin typeface="Arial 1" panose="020B0604020202020204" charset="0"/>
            </a:endParaRPr>
          </a:p>
          <a:p>
            <a:endParaRPr lang="et-EE" sz="3600" dirty="0">
              <a:latin typeface="Arial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4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191</Words>
  <Application>Microsoft Office PowerPoint</Application>
  <PresentationFormat>Kohandatud</PresentationFormat>
  <Paragraphs>79</Paragraphs>
  <Slides>12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8" baseType="lpstr">
      <vt:lpstr>Calibri</vt:lpstr>
      <vt:lpstr>Arial</vt:lpstr>
      <vt:lpstr>Arial 2</vt:lpstr>
      <vt:lpstr>Wingdings</vt:lpstr>
      <vt:lpstr>Arial 1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SKA_tutvustus.pptx</dc:title>
  <dc:creator>Lenne Indov</dc:creator>
  <cp:lastModifiedBy>Lenne Indov</cp:lastModifiedBy>
  <cp:revision>17</cp:revision>
  <dcterms:created xsi:type="dcterms:W3CDTF">2006-08-16T00:00:00Z</dcterms:created>
  <dcterms:modified xsi:type="dcterms:W3CDTF">2024-01-30T08:43:03Z</dcterms:modified>
  <dc:identifier>DAFjocXoBmA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-44640500</vt:i4>
  </property>
  <property fmtid="{D5CDD505-2E9C-101B-9397-08002B2CF9AE}" pid="3" name="_NewReviewCycle">
    <vt:lpwstr/>
  </property>
  <property fmtid="{D5CDD505-2E9C-101B-9397-08002B2CF9AE}" pid="4" name="_EmailSubject">
    <vt:lpwstr>Sotsiaalkindlustusameti slaidid</vt:lpwstr>
  </property>
  <property fmtid="{D5CDD505-2E9C-101B-9397-08002B2CF9AE}" pid="5" name="_AuthorEmail">
    <vt:lpwstr>lenne.indov@sotsiaalkindlustusamet.ee</vt:lpwstr>
  </property>
  <property fmtid="{D5CDD505-2E9C-101B-9397-08002B2CF9AE}" pid="6" name="_AuthorEmailDisplayName">
    <vt:lpwstr>Lenne Indov</vt:lpwstr>
  </property>
</Properties>
</file>