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6" r:id="rId11"/>
    <p:sldId id="261" r:id="rId12"/>
    <p:sldId id="260" r:id="rId13"/>
    <p:sldId id="25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77D364-E01E-4809-B009-29A35A60C561}" type="datetimeFigureOut">
              <a:rPr lang="en-GB" smtClean="0"/>
              <a:pPr/>
              <a:t>19/10/2023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EAD858-13FE-4280-B926-57A6813D9037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b7E5wlyVymE" TargetMode="External"/><Relationship Id="rId3" Type="http://schemas.openxmlformats.org/officeDocument/2006/relationships/hyperlink" Target="https://www.youtube.com/watch?v=J1MkBNVfAxE" TargetMode="External"/><Relationship Id="rId7" Type="http://schemas.openxmlformats.org/officeDocument/2006/relationships/hyperlink" Target="https://www.youtube.com/watch?v=TWvJ3Dd2Y9M" TargetMode="External"/><Relationship Id="rId12" Type="http://schemas.openxmlformats.org/officeDocument/2006/relationships/hyperlink" Target="https://www.youtube.com/watch?v=9pwNOxhJh34" TargetMode="External"/><Relationship Id="rId2" Type="http://schemas.openxmlformats.org/officeDocument/2006/relationships/hyperlink" Target="https://www.youtube.com/watch?v=ujGqiZIarA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85fGU3PeeY" TargetMode="External"/><Relationship Id="rId11" Type="http://schemas.openxmlformats.org/officeDocument/2006/relationships/hyperlink" Target="https://www.youtube.com/watch?v=0BEQ4qj6ZsY" TargetMode="External"/><Relationship Id="rId5" Type="http://schemas.openxmlformats.org/officeDocument/2006/relationships/hyperlink" Target="https://www.youtube.com/watch?v=oEJo5Ts4bhU-" TargetMode="External"/><Relationship Id="rId10" Type="http://schemas.openxmlformats.org/officeDocument/2006/relationships/hyperlink" Target="https://www.youtube.com/watch?v=kgL2ZAa421U" TargetMode="External"/><Relationship Id="rId4" Type="http://schemas.openxmlformats.org/officeDocument/2006/relationships/hyperlink" Target="https://www.youtube.com/watch?v=MRTgW8VAOBU" TargetMode="External"/><Relationship Id="rId9" Type="http://schemas.openxmlformats.org/officeDocument/2006/relationships/hyperlink" Target="https://www.youtube.com/watch?v=sVnLHVVR56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enderjourney.e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III Koolitus “Sooteadlik noor ja koolipere: mis ja milleks?” </a:t>
            </a:r>
            <a:endParaRPr lang="en-GB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fi-FI" b="1" dirty="0" smtClean="0"/>
              <a:t>Paldiski</a:t>
            </a:r>
            <a:r>
              <a:rPr lang="et-EE" b="1" dirty="0" smtClean="0"/>
              <a:t> Ühisgümnaasium</a:t>
            </a:r>
            <a:r>
              <a:rPr lang="fi-FI" b="1" dirty="0" smtClean="0"/>
              <a:t> </a:t>
            </a:r>
            <a:r>
              <a:rPr lang="et-EE" dirty="0">
                <a:solidFill>
                  <a:schemeClr val="tx1"/>
                </a:solidFill>
              </a:rPr>
              <a:t/>
            </a:r>
            <a:br>
              <a:rPr lang="et-EE" dirty="0">
                <a:solidFill>
                  <a:schemeClr val="tx1"/>
                </a:solidFill>
              </a:rPr>
            </a:br>
            <a:r>
              <a:rPr lang="fi-FI" b="1" dirty="0" smtClean="0"/>
              <a:t> 19.10.2023 kell 10.00 </a:t>
            </a:r>
            <a:endParaRPr lang="et-EE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10" name="Pealkiri 1"/>
          <p:cNvSpPr txBox="1">
            <a:spLocks/>
          </p:cNvSpPr>
          <p:nvPr/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t-EE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Alapealkiri 2"/>
          <p:cNvSpPr txBox="1">
            <a:spLocks/>
          </p:cNvSpPr>
          <p:nvPr/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algn="ctr"/>
            <a:r>
              <a:rPr lang="en-GB" sz="3200" b="1" dirty="0" err="1"/>
              <a:t>Soolise</a:t>
            </a:r>
            <a:r>
              <a:rPr lang="en-GB" sz="3200" b="1" dirty="0"/>
              <a:t> </a:t>
            </a:r>
            <a:r>
              <a:rPr lang="en-GB" sz="3200" b="1" dirty="0" err="1"/>
              <a:t>võrdõiguslikkuse</a:t>
            </a:r>
            <a:r>
              <a:rPr lang="en-GB" sz="3200" b="1" dirty="0"/>
              <a:t> </a:t>
            </a:r>
            <a:r>
              <a:rPr lang="en-GB" sz="3200" b="1" dirty="0" err="1"/>
              <a:t>ja</a:t>
            </a:r>
            <a:r>
              <a:rPr lang="en-GB" sz="3200" b="1" dirty="0"/>
              <a:t> </a:t>
            </a:r>
            <a:r>
              <a:rPr lang="en-GB" sz="3200" b="1" dirty="0" err="1"/>
              <a:t>naiste</a:t>
            </a:r>
            <a:r>
              <a:rPr lang="en-GB" sz="3200" b="1" dirty="0"/>
              <a:t> </a:t>
            </a:r>
            <a:r>
              <a:rPr lang="en-GB" sz="3200" b="1" dirty="0" err="1"/>
              <a:t>mõjuvõimu</a:t>
            </a:r>
            <a:r>
              <a:rPr lang="en-GB" sz="3200" b="1" dirty="0"/>
              <a:t> </a:t>
            </a:r>
            <a:r>
              <a:rPr lang="en-GB" sz="3200" b="1" dirty="0" err="1"/>
              <a:t>suurendamise</a:t>
            </a:r>
            <a:r>
              <a:rPr lang="en-GB" sz="3200" b="1" dirty="0"/>
              <a:t> </a:t>
            </a:r>
            <a:r>
              <a:rPr lang="en-GB" sz="3200" b="1" dirty="0" err="1" smtClean="0"/>
              <a:t>programm</a:t>
            </a:r>
            <a:r>
              <a:rPr lang="et-EE" sz="3200" b="1" dirty="0" smtClean="0"/>
              <a:t> 2023-2024</a:t>
            </a:r>
            <a:endParaRPr lang="en-GB" sz="32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429000"/>
            <a:ext cx="1584176" cy="118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Basil\Desktop\BC 2024 elections\British-Counc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517232"/>
            <a:ext cx="2088232" cy="10702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KOOLITUS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Mis on sooline võrdõiguslikkus?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0772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t-EE" dirty="0" smtClean="0"/>
              <a:t>Mis on sooline võrdõiguslikkus?</a:t>
            </a:r>
            <a:endParaRPr lang="en-GB" dirty="0" smtClean="0"/>
          </a:p>
        </p:txBody>
      </p:sp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0000"/>
                </a:solidFill>
                <a:cs typeface="Arial" pitchFamily="34" charset="0"/>
              </a:rPr>
              <a:t>Sooline võrdõiguslikkus ehk naiste ja meeste võrdõiguslikkus on naiste ja meeste</a:t>
            </a:r>
            <a:r>
              <a:rPr lang="et-EE" sz="2800" b="1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võrdsed õigused,</a:t>
            </a:r>
            <a:endParaRPr lang="et-EE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võrdsed kohustused, </a:t>
            </a:r>
            <a:endParaRPr lang="et-EE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võrdsed võimalused ja </a:t>
            </a:r>
            <a:endParaRPr lang="et-EE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võrdne vastutus </a:t>
            </a:r>
            <a:endParaRPr lang="et-EE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tööelus, </a:t>
            </a:r>
            <a:endParaRPr lang="et-EE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hariduse omandamisel </a:t>
            </a:r>
            <a:endParaRPr lang="et-EE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ja</a:t>
            </a:r>
            <a:r>
              <a:rPr lang="et-EE" sz="2800" dirty="0" smtClean="0">
                <a:solidFill>
                  <a:srgbClr val="000000"/>
                </a:solidFill>
              </a:rPr>
              <a:t> </a:t>
            </a: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teistes ühiskonnaelu valdkondades osalemisel </a:t>
            </a:r>
            <a:b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t-EE" sz="2800" dirty="0" smtClean="0">
                <a:solidFill>
                  <a:srgbClr val="000000"/>
                </a:solidFill>
                <a:cs typeface="Arial" pitchFamily="34" charset="0"/>
              </a:rPr>
              <a:t>(SVS § 1).  </a:t>
            </a:r>
            <a:endParaRPr lang="et-EE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1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1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Levinud stereotüübid? </a:t>
            </a:r>
            <a:endParaRPr lang="en-GB" smtClean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4023469"/>
          </a:xfrm>
        </p:spPr>
        <p:txBody>
          <a:bodyPr>
            <a:normAutofit/>
          </a:bodyPr>
          <a:lstStyle/>
          <a:p>
            <a:pPr eaLnBrk="1" hangingPunct="1"/>
            <a:r>
              <a:rPr lang="en-AU" sz="3600" i="1" dirty="0" err="1" smtClean="0">
                <a:cs typeface="Times New Roman" pitchFamily="18" charset="0"/>
              </a:rPr>
              <a:t>rahvuse</a:t>
            </a:r>
            <a:r>
              <a:rPr lang="en-AU" sz="3600" i="1" dirty="0" smtClean="0">
                <a:cs typeface="Times New Roman" pitchFamily="18" charset="0"/>
              </a:rPr>
              <a:t>, </a:t>
            </a:r>
            <a:r>
              <a:rPr lang="en-AU" sz="3600" i="1" dirty="0" err="1" smtClean="0">
                <a:cs typeface="Times New Roman" pitchFamily="18" charset="0"/>
              </a:rPr>
              <a:t>soo</a:t>
            </a:r>
            <a:r>
              <a:rPr lang="en-AU" sz="3600" i="1" dirty="0" smtClean="0">
                <a:cs typeface="Times New Roman" pitchFamily="18" charset="0"/>
              </a:rPr>
              <a:t>, </a:t>
            </a:r>
            <a:r>
              <a:rPr lang="en-AU" sz="3600" i="1" dirty="0" err="1" smtClean="0">
                <a:cs typeface="Times New Roman" pitchFamily="18" charset="0"/>
              </a:rPr>
              <a:t>vanuse</a:t>
            </a:r>
            <a:r>
              <a:rPr lang="en-AU" sz="3600" i="1" dirty="0" smtClean="0">
                <a:cs typeface="Times New Roman" pitchFamily="18" charset="0"/>
              </a:rPr>
              <a:t>, </a:t>
            </a:r>
            <a:r>
              <a:rPr lang="en-AU" sz="3600" i="1" dirty="0" err="1" smtClean="0">
                <a:cs typeface="Times New Roman" pitchFamily="18" charset="0"/>
              </a:rPr>
              <a:t>ametite</a:t>
            </a:r>
            <a:r>
              <a:rPr lang="en-AU" sz="3600" i="1" dirty="0" smtClean="0">
                <a:cs typeface="Times New Roman" pitchFamily="18" charset="0"/>
              </a:rPr>
              <a:t> </a:t>
            </a:r>
            <a:r>
              <a:rPr lang="en-AU" sz="3600" i="1" dirty="0" err="1" smtClean="0">
                <a:cs typeface="Times New Roman" pitchFamily="18" charset="0"/>
              </a:rPr>
              <a:t>ja</a:t>
            </a:r>
            <a:r>
              <a:rPr lang="en-AU" sz="3600" i="1" dirty="0" smtClean="0">
                <a:cs typeface="Times New Roman" pitchFamily="18" charset="0"/>
              </a:rPr>
              <a:t> </a:t>
            </a:r>
            <a:r>
              <a:rPr lang="en-AU" sz="3600" i="1" dirty="0" err="1" smtClean="0">
                <a:cs typeface="Times New Roman" pitchFamily="18" charset="0"/>
              </a:rPr>
              <a:t>religioossete</a:t>
            </a:r>
            <a:r>
              <a:rPr lang="en-AU" sz="3600" i="1" dirty="0" smtClean="0">
                <a:cs typeface="Times New Roman" pitchFamily="18" charset="0"/>
              </a:rPr>
              <a:t> </a:t>
            </a:r>
            <a:r>
              <a:rPr lang="en-AU" sz="3600" i="1" dirty="0" err="1" smtClean="0">
                <a:cs typeface="Times New Roman" pitchFamily="18" charset="0"/>
              </a:rPr>
              <a:t>rühmituste</a:t>
            </a:r>
            <a:r>
              <a:rPr lang="en-AU" sz="3600" i="1" dirty="0" smtClean="0">
                <a:cs typeface="Times New Roman" pitchFamily="18" charset="0"/>
              </a:rPr>
              <a:t> </a:t>
            </a:r>
            <a:r>
              <a:rPr lang="en-AU" sz="3600" i="1" dirty="0" err="1" smtClean="0">
                <a:cs typeface="Times New Roman" pitchFamily="18" charset="0"/>
              </a:rPr>
              <a:t>kohta</a:t>
            </a:r>
            <a:r>
              <a:rPr lang="en-AU" sz="3600" i="1" dirty="0" smtClean="0">
                <a:cs typeface="Times New Roman" pitchFamily="18" charset="0"/>
              </a:rPr>
              <a:t> </a:t>
            </a:r>
            <a:endParaRPr lang="et-EE" sz="3600" i="1" dirty="0" smtClean="0"/>
          </a:p>
          <a:p>
            <a:pPr eaLnBrk="1" hangingPunct="1"/>
            <a:r>
              <a:rPr lang="et-EE" sz="3600" i="1" dirty="0" smtClean="0"/>
              <a:t>k</a:t>
            </a:r>
            <a:r>
              <a:rPr lang="en-AU" sz="3600" i="1" dirty="0" err="1" smtClean="0">
                <a:cs typeface="Times New Roman" pitchFamily="18" charset="0"/>
              </a:rPr>
              <a:t>irjeldava</a:t>
            </a:r>
            <a:r>
              <a:rPr lang="et-EE" sz="3600" i="1" dirty="0" smtClean="0"/>
              <a:t>d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t-EE" sz="3600" dirty="0" smtClean="0"/>
              <a:t>(</a:t>
            </a:r>
            <a:r>
              <a:rPr lang="en-AU" sz="3600" dirty="0" err="1" smtClean="0">
                <a:cs typeface="Times New Roman" pitchFamily="18" charset="0"/>
              </a:rPr>
              <a:t>omadus</a:t>
            </a:r>
            <a:r>
              <a:rPr lang="et-EE" sz="3600" dirty="0" smtClean="0"/>
              <a:t>ed, </a:t>
            </a:r>
            <a:r>
              <a:rPr lang="en-AU" sz="3600" dirty="0" err="1" smtClean="0">
                <a:cs typeface="Times New Roman" pitchFamily="18" charset="0"/>
              </a:rPr>
              <a:t>käitumi</a:t>
            </a:r>
            <a:r>
              <a:rPr lang="et-EE" sz="3600" dirty="0" smtClean="0"/>
              <a:t>ne) - </a:t>
            </a:r>
            <a:r>
              <a:rPr lang="en-AU" sz="3600" dirty="0" err="1" smtClean="0">
                <a:cs typeface="Times New Roman" pitchFamily="18" charset="0"/>
              </a:rPr>
              <a:t>teatud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n-AU" sz="3600" dirty="0" err="1" smtClean="0">
                <a:cs typeface="Times New Roman" pitchFamily="18" charset="0"/>
              </a:rPr>
              <a:t>sotsiaalsesse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n-AU" sz="3600" dirty="0" err="1" smtClean="0">
                <a:cs typeface="Times New Roman" pitchFamily="18" charset="0"/>
              </a:rPr>
              <a:t>gruppi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n-AU" sz="3600" dirty="0" err="1" smtClean="0">
                <a:cs typeface="Times New Roman" pitchFamily="18" charset="0"/>
              </a:rPr>
              <a:t>kuulujatale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n-AU" sz="3600" dirty="0" err="1" smtClean="0">
                <a:cs typeface="Times New Roman" pitchFamily="18" charset="0"/>
              </a:rPr>
              <a:t>iseloomulikuks</a:t>
            </a:r>
            <a:r>
              <a:rPr lang="en-AU" sz="3600" dirty="0" smtClean="0">
                <a:cs typeface="Times New Roman" pitchFamily="18" charset="0"/>
              </a:rPr>
              <a:t> </a:t>
            </a:r>
            <a:r>
              <a:rPr lang="en-AU" sz="3600" dirty="0" err="1" smtClean="0">
                <a:cs typeface="Times New Roman" pitchFamily="18" charset="0"/>
              </a:rPr>
              <a:t>peeta</a:t>
            </a:r>
            <a:r>
              <a:rPr lang="et-EE" sz="3600" dirty="0" smtClean="0"/>
              <a:t>vad</a:t>
            </a:r>
            <a:r>
              <a:rPr lang="en-AU" sz="3600" dirty="0" smtClean="0">
                <a:cs typeface="Times New Roman" pitchFamily="18" charset="0"/>
              </a:rPr>
              <a:t>, </a:t>
            </a:r>
            <a:endParaRPr lang="et-EE" sz="3600" dirty="0" smtClean="0"/>
          </a:p>
          <a:p>
            <a:pPr eaLnBrk="1" hangingPunct="1"/>
            <a:r>
              <a:rPr lang="en-AU" sz="3600" i="1" dirty="0" err="1" smtClean="0">
                <a:cs typeface="Times New Roman" pitchFamily="18" charset="0"/>
              </a:rPr>
              <a:t>Normatiivsed</a:t>
            </a:r>
            <a:r>
              <a:rPr lang="et-EE" sz="3600" i="1" dirty="0" smtClean="0"/>
              <a:t> </a:t>
            </a:r>
            <a:r>
              <a:rPr lang="et-EE" sz="3600" dirty="0" smtClean="0"/>
              <a:t>– </a:t>
            </a:r>
            <a:r>
              <a:rPr lang="en-AU" sz="3600" dirty="0" err="1" smtClean="0">
                <a:cs typeface="Times New Roman" pitchFamily="18" charset="0"/>
              </a:rPr>
              <a:t>ettekirjutus</a:t>
            </a:r>
            <a:r>
              <a:rPr lang="et-EE" sz="3600" dirty="0" smtClean="0"/>
              <a:t>ed, normid</a:t>
            </a:r>
            <a:r>
              <a:rPr lang="et-EE" sz="2800" dirty="0" smtClean="0">
                <a:latin typeface="Book Antiqua" pitchFamily="18" charset="0"/>
              </a:rPr>
              <a:t>.</a:t>
            </a:r>
            <a:endParaRPr lang="en-GB" sz="28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</a:t>
            </a:r>
            <a:endParaRPr lang="en-GB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8229600" cy="4095477"/>
          </a:xfrm>
        </p:spPr>
        <p:txBody>
          <a:bodyPr/>
          <a:lstStyle/>
          <a:p>
            <a:pPr eaLnBrk="1" hangingPunct="1"/>
            <a:r>
              <a:rPr lang="et-EE" dirty="0" smtClean="0"/>
              <a:t>Kirjeldage “ideaalse” Eesti mehe põhiomadusi (5)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Kirjeldage “ ideaalse”  Eesti naise põhiomadusi (5)</a:t>
            </a:r>
          </a:p>
          <a:p>
            <a:pPr eaLnBrk="1" hangingPunct="1"/>
            <a:endParaRPr lang="et-EE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pic>
        <p:nvPicPr>
          <p:cNvPr id="31748" name="Picture 4" descr="C:\Program Files\Common Files\Microsoft Shared\Clipart\cagcat50\bd06517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861048"/>
            <a:ext cx="1524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Kasulikud videot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Gender Stereotypes - </a:t>
            </a:r>
            <a:r>
              <a:rPr lang="en-US" dirty="0" smtClean="0">
                <a:hlinkClick r:id="rId2"/>
              </a:rPr>
              <a:t>https://www.youtube.com/watch?v=ujGqiZIarAY</a:t>
            </a:r>
            <a:r>
              <a:rPr lang="en-US" dirty="0" smtClean="0"/>
              <a:t> </a:t>
            </a:r>
          </a:p>
          <a:p>
            <a:r>
              <a:rPr lang="et-EE" dirty="0" smtClean="0"/>
              <a:t>Gender Equality </a:t>
            </a:r>
            <a:r>
              <a:rPr lang="en-US" dirty="0" smtClean="0"/>
              <a:t>in Education - </a:t>
            </a:r>
            <a:r>
              <a:rPr lang="et-EE" dirty="0" smtClean="0">
                <a:hlinkClick r:id="rId3"/>
              </a:rPr>
              <a:t>https://www.youtube.com/watch?v=J1MkBNVfAxE</a:t>
            </a:r>
            <a:endParaRPr lang="et-EE" dirty="0" smtClean="0"/>
          </a:p>
          <a:p>
            <a:r>
              <a:rPr lang="et-EE" dirty="0" smtClean="0"/>
              <a:t>How to close gender gap </a:t>
            </a:r>
            <a:r>
              <a:rPr lang="en-US" dirty="0" smtClean="0"/>
              <a:t> - </a:t>
            </a:r>
            <a:r>
              <a:rPr lang="et-EE" dirty="0" smtClean="0">
                <a:hlinkClick r:id="rId4"/>
              </a:rPr>
              <a:t>https://www.youtube.com/watch?v=MRTgW8VAOBU</a:t>
            </a:r>
            <a:r>
              <a:rPr lang="et-EE" dirty="0" smtClean="0"/>
              <a:t>  -</a:t>
            </a:r>
          </a:p>
          <a:p>
            <a:pPr fontAlgn="t"/>
            <a:r>
              <a:rPr lang="en-US" dirty="0" smtClean="0"/>
              <a:t>EBRD - </a:t>
            </a:r>
            <a:r>
              <a:rPr lang="et-EE" dirty="0" smtClean="0">
                <a:hlinkClick r:id="rId5"/>
              </a:rPr>
              <a:t>https://www.youtube.com/watch?v=oEJo5Ts4bhU-</a:t>
            </a:r>
            <a:endParaRPr lang="et-EE" dirty="0" smtClean="0"/>
          </a:p>
          <a:p>
            <a:r>
              <a:rPr lang="et-EE" dirty="0" smtClean="0"/>
              <a:t>OECD about Education, Salary, Family, Entreprenership, Employment.  </a:t>
            </a:r>
            <a:r>
              <a:rPr lang="et-EE" dirty="0" smtClean="0">
                <a:hlinkClick r:id="rId6"/>
              </a:rPr>
              <a:t>https://www.youtube.com/watch?v=j85fGU3PeeY</a:t>
            </a:r>
            <a:r>
              <a:rPr lang="et-EE" dirty="0" smtClean="0"/>
              <a:t>  </a:t>
            </a:r>
            <a:endParaRPr lang="et-EE" dirty="0" smtClean="0">
              <a:hlinkClick r:id="rId7"/>
            </a:endParaRPr>
          </a:p>
          <a:p>
            <a:r>
              <a:rPr lang="et-EE" dirty="0" smtClean="0"/>
              <a:t>European Commision about in equality - </a:t>
            </a:r>
            <a:r>
              <a:rPr lang="et-EE" dirty="0" smtClean="0">
                <a:hlinkClick r:id="rId7"/>
              </a:rPr>
              <a:t>https://www.youtube.com/watch?v=TWvJ3Dd2Y9M</a:t>
            </a:r>
            <a:endParaRPr lang="et-EE" dirty="0" smtClean="0"/>
          </a:p>
          <a:p>
            <a:r>
              <a:rPr lang="et-EE" dirty="0" smtClean="0"/>
              <a:t>Index in Gender Equality -  </a:t>
            </a:r>
            <a:r>
              <a:rPr lang="et-EE" dirty="0" smtClean="0">
                <a:hlinkClick r:id="rId8"/>
              </a:rPr>
              <a:t>https://www.youtube.com/watch?v=b7E5wlyVymE</a:t>
            </a:r>
            <a:endParaRPr lang="et-EE" dirty="0" smtClean="0"/>
          </a:p>
          <a:p>
            <a:r>
              <a:rPr lang="et-EE" dirty="0" smtClean="0"/>
              <a:t>Gender Pay Gap - </a:t>
            </a:r>
            <a:r>
              <a:rPr lang="et-EE" dirty="0" smtClean="0">
                <a:hlinkClick r:id="rId9"/>
              </a:rPr>
              <a:t>https://www.youtube.com/watch?v=sVnLHVVR568</a:t>
            </a:r>
            <a:endParaRPr lang="et-EE" dirty="0" smtClean="0"/>
          </a:p>
          <a:p>
            <a:r>
              <a:rPr lang="et-EE" dirty="0" smtClean="0"/>
              <a:t>Protecting yout Rights - Gender Equality </a:t>
            </a:r>
            <a:r>
              <a:rPr lang="et-EE" dirty="0" smtClean="0">
                <a:hlinkClick r:id="rId10"/>
              </a:rPr>
              <a:t>https://www.youtube.com/watch?v=kgL2ZAa421U</a:t>
            </a:r>
            <a:r>
              <a:rPr lang="et-EE" dirty="0" smtClean="0"/>
              <a:t>– </a:t>
            </a:r>
          </a:p>
          <a:p>
            <a:r>
              <a:rPr lang="et-EE" dirty="0" smtClean="0"/>
              <a:t>Stereotypes </a:t>
            </a:r>
            <a:r>
              <a:rPr lang="et-EE" dirty="0" smtClean="0">
                <a:hlinkClick r:id="rId11"/>
              </a:rPr>
              <a:t>https://www.youtube.com/watch?v=0BEQ4qj6ZsY</a:t>
            </a:r>
            <a:r>
              <a:rPr lang="et-EE" dirty="0" smtClean="0"/>
              <a:t> </a:t>
            </a:r>
            <a:endParaRPr lang="ru-RU" dirty="0" smtClean="0"/>
          </a:p>
          <a:p>
            <a:r>
              <a:rPr lang="et-EE" dirty="0" smtClean="0"/>
              <a:t>Violence </a:t>
            </a:r>
            <a:r>
              <a:rPr lang="et-EE" dirty="0" smtClean="0">
                <a:hlinkClick r:id="rId12"/>
              </a:rPr>
              <a:t>https://www.youtube.com/watch?v=9pwNOxhJh34</a:t>
            </a:r>
            <a:r>
              <a:rPr lang="et-EE" dirty="0" smtClean="0"/>
              <a:t>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/>
              <a:t>Koolituse</a:t>
            </a:r>
            <a:r>
              <a:rPr lang="en-GB" b="1" dirty="0"/>
              <a:t> </a:t>
            </a:r>
            <a:r>
              <a:rPr lang="en-GB" b="1" dirty="0" err="1"/>
              <a:t>eesmärgiks</a:t>
            </a:r>
            <a:r>
              <a:rPr lang="en-GB" b="1" dirty="0"/>
              <a:t> </a:t>
            </a:r>
            <a:r>
              <a:rPr lang="en-GB" dirty="0"/>
              <a:t>on </a:t>
            </a:r>
            <a:r>
              <a:rPr lang="en-GB" b="1" dirty="0" err="1"/>
              <a:t>edendada</a:t>
            </a:r>
            <a:r>
              <a:rPr lang="en-GB" b="1" dirty="0"/>
              <a:t> </a:t>
            </a:r>
            <a:r>
              <a:rPr lang="en-GB" b="1" dirty="0" err="1"/>
              <a:t>õpetajate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koolinoorte</a:t>
            </a:r>
            <a:r>
              <a:rPr lang="en-GB" b="1" dirty="0"/>
              <a:t> seas </a:t>
            </a:r>
            <a:r>
              <a:rPr lang="en-GB" b="1" dirty="0" err="1"/>
              <a:t>teadlikkust</a:t>
            </a:r>
            <a:r>
              <a:rPr lang="en-GB" b="1" dirty="0"/>
              <a:t> </a:t>
            </a:r>
            <a:r>
              <a:rPr lang="en-GB" b="1" dirty="0" err="1"/>
              <a:t>sügavalt</a:t>
            </a:r>
            <a:r>
              <a:rPr lang="en-GB" b="1" dirty="0"/>
              <a:t> </a:t>
            </a:r>
            <a:r>
              <a:rPr lang="en-GB" b="1" dirty="0" err="1"/>
              <a:t>juurdunud</a:t>
            </a:r>
            <a:r>
              <a:rPr lang="en-GB" b="1" dirty="0"/>
              <a:t> </a:t>
            </a:r>
            <a:r>
              <a:rPr lang="en-GB" b="1" dirty="0" err="1"/>
              <a:t>soolisest</a:t>
            </a:r>
            <a:r>
              <a:rPr lang="en-GB" b="1" dirty="0"/>
              <a:t> </a:t>
            </a:r>
            <a:r>
              <a:rPr lang="en-GB" b="1" dirty="0" err="1"/>
              <a:t>ebavõrdsusest</a:t>
            </a:r>
            <a:r>
              <a:rPr lang="en-GB" dirty="0"/>
              <a:t> </a:t>
            </a:r>
            <a:r>
              <a:rPr lang="en-GB" dirty="0" err="1"/>
              <a:t>igapäevases</a:t>
            </a:r>
            <a:r>
              <a:rPr lang="en-GB" dirty="0"/>
              <a:t> </a:t>
            </a:r>
            <a:r>
              <a:rPr lang="en-GB" dirty="0" err="1"/>
              <a:t>sotsiaalses</a:t>
            </a:r>
            <a:r>
              <a:rPr lang="en-GB" dirty="0"/>
              <a:t> </a:t>
            </a:r>
            <a:r>
              <a:rPr lang="en-GB" dirty="0" err="1"/>
              <a:t>kontekstis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</a:t>
            </a:r>
            <a:r>
              <a:rPr lang="en-GB" b="1" dirty="0" err="1" smtClean="0"/>
              <a:t>stereotüüpidest</a:t>
            </a:r>
            <a:r>
              <a:rPr lang="en-GB" b="1" dirty="0" smtClean="0"/>
              <a:t> </a:t>
            </a:r>
            <a:r>
              <a:rPr lang="en-GB" b="1" dirty="0" err="1" smtClean="0"/>
              <a:t>ja</a:t>
            </a:r>
            <a:r>
              <a:rPr lang="en-GB" b="1" dirty="0" smtClean="0"/>
              <a:t> </a:t>
            </a:r>
            <a:r>
              <a:rPr lang="en-GB" b="1" dirty="0" err="1"/>
              <a:t>eelarvamustest</a:t>
            </a:r>
            <a:r>
              <a:rPr lang="en-GB" dirty="0"/>
              <a:t>, </a:t>
            </a:r>
            <a:r>
              <a:rPr lang="en-GB" dirty="0" err="1"/>
              <a:t>mis</a:t>
            </a:r>
            <a:r>
              <a:rPr lang="en-GB" dirty="0"/>
              <a:t> </a:t>
            </a:r>
            <a:r>
              <a:rPr lang="en-GB" dirty="0" err="1"/>
              <a:t>seda</a:t>
            </a:r>
            <a:r>
              <a:rPr lang="en-GB" dirty="0"/>
              <a:t> </a:t>
            </a:r>
            <a:r>
              <a:rPr lang="en-GB" dirty="0" err="1"/>
              <a:t>toidavad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</a:t>
            </a:r>
            <a:r>
              <a:rPr lang="en-GB" dirty="0" err="1"/>
              <a:t>luua</a:t>
            </a:r>
            <a:r>
              <a:rPr lang="en-GB" dirty="0"/>
              <a:t> </a:t>
            </a:r>
            <a:r>
              <a:rPr lang="en-GB" dirty="0" err="1"/>
              <a:t>vahendeid</a:t>
            </a:r>
            <a:r>
              <a:rPr lang="en-GB" dirty="0"/>
              <a:t> </a:t>
            </a:r>
            <a:r>
              <a:rPr lang="en-GB" dirty="0" err="1"/>
              <a:t>ebavõrdsuse</a:t>
            </a:r>
            <a:r>
              <a:rPr lang="en-GB" dirty="0"/>
              <a:t> </a:t>
            </a:r>
            <a:r>
              <a:rPr lang="en-GB" dirty="0" err="1"/>
              <a:t>vähendamiseks</a:t>
            </a:r>
            <a:r>
              <a:rPr lang="en-GB" dirty="0"/>
              <a:t>. </a:t>
            </a:r>
            <a:r>
              <a:rPr lang="en-GB" dirty="0" err="1"/>
              <a:t>Edendada</a:t>
            </a:r>
            <a:r>
              <a:rPr lang="en-GB" dirty="0"/>
              <a:t> </a:t>
            </a:r>
            <a:r>
              <a:rPr lang="en-GB" b="1" dirty="0" err="1"/>
              <a:t>soorollide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- </a:t>
            </a:r>
            <a:r>
              <a:rPr lang="en-GB" b="1" dirty="0" err="1"/>
              <a:t>stereotüüpide</a:t>
            </a:r>
            <a:r>
              <a:rPr lang="en-GB" b="1" dirty="0"/>
              <a:t> </a:t>
            </a:r>
            <a:r>
              <a:rPr lang="en-GB" b="1" dirty="0" err="1"/>
              <a:t>alast</a:t>
            </a:r>
            <a:r>
              <a:rPr lang="en-GB" b="1" dirty="0"/>
              <a:t> </a:t>
            </a:r>
            <a:r>
              <a:rPr lang="en-GB" b="1" dirty="0" err="1"/>
              <a:t>diskussiooni</a:t>
            </a:r>
            <a:r>
              <a:rPr lang="en-GB" dirty="0"/>
              <a:t>, </a:t>
            </a:r>
            <a:r>
              <a:rPr lang="en-GB" dirty="0" err="1"/>
              <a:t>mis</a:t>
            </a:r>
            <a:r>
              <a:rPr lang="en-GB" dirty="0"/>
              <a:t> on </a:t>
            </a:r>
            <a:r>
              <a:rPr lang="en-GB" dirty="0" err="1"/>
              <a:t>vajalik</a:t>
            </a:r>
            <a:r>
              <a:rPr lang="en-GB" dirty="0"/>
              <a:t> </a:t>
            </a:r>
            <a:r>
              <a:rPr lang="en-GB" dirty="0" err="1"/>
              <a:t>konstruktiivsete</a:t>
            </a:r>
            <a:r>
              <a:rPr lang="en-GB" dirty="0"/>
              <a:t> </a:t>
            </a:r>
            <a:r>
              <a:rPr lang="en-GB" dirty="0" err="1"/>
              <a:t>lahenduste</a:t>
            </a:r>
            <a:r>
              <a:rPr lang="en-GB" dirty="0"/>
              <a:t> </a:t>
            </a:r>
            <a:r>
              <a:rPr lang="en-GB" dirty="0" err="1"/>
              <a:t>leidmiseks</a:t>
            </a:r>
            <a:r>
              <a:rPr lang="en-GB" dirty="0" smtClean="0"/>
              <a:t>.</a:t>
            </a:r>
            <a:endParaRPr lang="et-EE" dirty="0" smtClean="0"/>
          </a:p>
          <a:p>
            <a:r>
              <a:rPr lang="en-GB" dirty="0" err="1" smtClean="0"/>
              <a:t>Pakkuda</a:t>
            </a:r>
            <a:r>
              <a:rPr lang="en-GB" dirty="0" smtClean="0"/>
              <a:t> </a:t>
            </a:r>
            <a:r>
              <a:rPr lang="en-GB" dirty="0" err="1"/>
              <a:t>soolise</a:t>
            </a:r>
            <a:r>
              <a:rPr lang="en-GB" dirty="0"/>
              <a:t> </a:t>
            </a:r>
            <a:r>
              <a:rPr lang="en-GB" dirty="0" err="1"/>
              <a:t>võrdõiguslikkuse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võrdse</a:t>
            </a:r>
            <a:r>
              <a:rPr lang="en-GB" dirty="0"/>
              <a:t> </a:t>
            </a:r>
            <a:r>
              <a:rPr lang="en-GB" dirty="0" err="1"/>
              <a:t>kohtlemise</a:t>
            </a:r>
            <a:r>
              <a:rPr lang="en-GB" dirty="0"/>
              <a:t> </a:t>
            </a:r>
            <a:r>
              <a:rPr lang="en-GB" dirty="0" err="1"/>
              <a:t>alaseid</a:t>
            </a:r>
            <a:r>
              <a:rPr lang="en-GB" dirty="0"/>
              <a:t> </a:t>
            </a:r>
            <a:r>
              <a:rPr lang="en-GB" dirty="0" err="1"/>
              <a:t>konstruktiivseid</a:t>
            </a:r>
            <a:r>
              <a:rPr lang="en-GB" dirty="0"/>
              <a:t> </a:t>
            </a:r>
            <a:r>
              <a:rPr lang="en-GB" dirty="0" err="1"/>
              <a:t>teadmisi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oskusi</a:t>
            </a:r>
            <a:r>
              <a:rPr lang="en-GB" dirty="0"/>
              <a:t> </a:t>
            </a:r>
            <a:r>
              <a:rPr lang="en-GB" dirty="0" err="1"/>
              <a:t>haridussüsteemis</a:t>
            </a:r>
            <a:r>
              <a:rPr lang="en-GB" dirty="0"/>
              <a:t>, et </a:t>
            </a:r>
            <a:r>
              <a:rPr lang="en-GB" dirty="0" err="1"/>
              <a:t>tagada</a:t>
            </a:r>
            <a:r>
              <a:rPr lang="en-GB" dirty="0"/>
              <a:t> </a:t>
            </a:r>
            <a:r>
              <a:rPr lang="en-GB" dirty="0" err="1"/>
              <a:t>varajane</a:t>
            </a:r>
            <a:r>
              <a:rPr lang="en-GB" dirty="0"/>
              <a:t> </a:t>
            </a:r>
            <a:r>
              <a:rPr lang="en-GB" dirty="0" err="1"/>
              <a:t>sekkumine</a:t>
            </a:r>
            <a:r>
              <a:rPr lang="en-GB" dirty="0"/>
              <a:t> </a:t>
            </a:r>
            <a:r>
              <a:rPr lang="en-GB" dirty="0" err="1"/>
              <a:t>eelarvamuste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stereotüüpide</a:t>
            </a:r>
            <a:r>
              <a:rPr lang="en-GB" dirty="0"/>
              <a:t> </a:t>
            </a:r>
            <a:r>
              <a:rPr lang="en-GB" dirty="0" err="1"/>
              <a:t>kinnistumisse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AJAKAVA - Sooteadlik noor ja koolipere: mis ja milleks?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1</a:t>
            </a:r>
            <a:r>
              <a:rPr lang="en-GB" dirty="0" smtClean="0"/>
              <a:t>0.00 </a:t>
            </a:r>
            <a:r>
              <a:rPr lang="en-GB" dirty="0"/>
              <a:t>– 10.10 </a:t>
            </a:r>
            <a:r>
              <a:rPr lang="en-GB" dirty="0" err="1"/>
              <a:t>Programmi</a:t>
            </a:r>
            <a:r>
              <a:rPr lang="en-GB" dirty="0"/>
              <a:t> “</a:t>
            </a:r>
            <a:r>
              <a:rPr lang="en-GB" dirty="0" err="1"/>
              <a:t>Soolise</a:t>
            </a:r>
            <a:r>
              <a:rPr lang="en-GB" dirty="0"/>
              <a:t> </a:t>
            </a:r>
            <a:r>
              <a:rPr lang="en-GB" dirty="0" err="1"/>
              <a:t>võrdõiguslikkuse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naiste</a:t>
            </a:r>
            <a:r>
              <a:rPr lang="en-GB" dirty="0"/>
              <a:t> </a:t>
            </a:r>
            <a:r>
              <a:rPr lang="en-GB" dirty="0" err="1"/>
              <a:t>mõjuvõimu</a:t>
            </a:r>
            <a:r>
              <a:rPr lang="en-GB" dirty="0"/>
              <a:t> </a:t>
            </a:r>
            <a:r>
              <a:rPr lang="en-GB" dirty="0" err="1"/>
              <a:t>suurendamise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” </a:t>
            </a:r>
            <a:r>
              <a:rPr lang="en-GB" dirty="0" err="1"/>
              <a:t>tutvustamine</a:t>
            </a:r>
            <a:r>
              <a:rPr lang="en-GB" dirty="0"/>
              <a:t> – </a:t>
            </a:r>
            <a:r>
              <a:rPr lang="en-GB" dirty="0" err="1"/>
              <a:t>Vassili</a:t>
            </a:r>
            <a:r>
              <a:rPr lang="en-GB" dirty="0"/>
              <a:t> </a:t>
            </a:r>
            <a:r>
              <a:rPr lang="en-GB" dirty="0" err="1"/>
              <a:t>Golikov</a:t>
            </a:r>
            <a:r>
              <a:rPr lang="en-GB" dirty="0"/>
              <a:t>, SSCW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/>
              <a:t>10.10 – 10.30 </a:t>
            </a:r>
            <a:r>
              <a:rPr lang="en-GB" b="1" dirty="0" err="1"/>
              <a:t>Soolise</a:t>
            </a:r>
            <a:r>
              <a:rPr lang="en-GB" b="1" dirty="0"/>
              <a:t> </a:t>
            </a:r>
            <a:r>
              <a:rPr lang="en-GB" b="1" dirty="0" err="1"/>
              <a:t>võrdõiguslikkuse</a:t>
            </a:r>
            <a:r>
              <a:rPr lang="en-GB" b="1" dirty="0"/>
              <a:t> </a:t>
            </a:r>
            <a:r>
              <a:rPr lang="en-GB" b="1" dirty="0" err="1"/>
              <a:t>olukord</a:t>
            </a:r>
            <a:r>
              <a:rPr lang="en-GB" b="1" dirty="0"/>
              <a:t> </a:t>
            </a:r>
            <a:r>
              <a:rPr lang="en-GB" b="1" dirty="0" err="1"/>
              <a:t>Eestis</a:t>
            </a:r>
            <a:r>
              <a:rPr lang="en-GB" dirty="0"/>
              <a:t> –  Eva </a:t>
            </a:r>
            <a:r>
              <a:rPr lang="en-GB" dirty="0" err="1"/>
              <a:t>Liina</a:t>
            </a:r>
            <a:r>
              <a:rPr lang="en-GB" dirty="0"/>
              <a:t> </a:t>
            </a:r>
            <a:r>
              <a:rPr lang="en-GB" dirty="0" err="1"/>
              <a:t>Kliiman</a:t>
            </a:r>
            <a:r>
              <a:rPr lang="en-GB" dirty="0"/>
              <a:t>, </a:t>
            </a:r>
            <a:r>
              <a:rPr lang="en-GB" dirty="0" err="1"/>
              <a:t>Majandus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Kommunikatsiooniministeeriumi</a:t>
            </a:r>
            <a:r>
              <a:rPr lang="en-GB" dirty="0"/>
              <a:t> </a:t>
            </a:r>
            <a:r>
              <a:rPr lang="en-GB" dirty="0" err="1"/>
              <a:t>soolise</a:t>
            </a:r>
            <a:r>
              <a:rPr lang="en-GB" dirty="0"/>
              <a:t> </a:t>
            </a:r>
            <a:r>
              <a:rPr lang="en-GB" dirty="0" err="1"/>
              <a:t>võrdõiguslikkuse</a:t>
            </a:r>
            <a:r>
              <a:rPr lang="en-GB" dirty="0"/>
              <a:t> </a:t>
            </a:r>
            <a:r>
              <a:rPr lang="en-GB" dirty="0" err="1"/>
              <a:t>nõunik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/>
              <a:t>10.30 – 11.00 </a:t>
            </a:r>
            <a:r>
              <a:rPr lang="en-GB" b="1" dirty="0" err="1"/>
              <a:t>Soolise</a:t>
            </a:r>
            <a:r>
              <a:rPr lang="en-GB" b="1" dirty="0"/>
              <a:t> </a:t>
            </a:r>
            <a:r>
              <a:rPr lang="en-GB" b="1" dirty="0" err="1"/>
              <a:t>ebavõrdsuse</a:t>
            </a:r>
            <a:r>
              <a:rPr lang="en-GB" b="1" dirty="0"/>
              <a:t> </a:t>
            </a:r>
            <a:r>
              <a:rPr lang="en-GB" b="1" dirty="0" err="1"/>
              <a:t>vähendamine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õpetaja</a:t>
            </a:r>
            <a:r>
              <a:rPr lang="en-GB" b="1" dirty="0"/>
              <a:t> roll </a:t>
            </a:r>
            <a:r>
              <a:rPr lang="en-GB" b="1" dirty="0" err="1"/>
              <a:t>selles</a:t>
            </a:r>
            <a:r>
              <a:rPr lang="en-GB" dirty="0"/>
              <a:t> – </a:t>
            </a:r>
            <a:r>
              <a:rPr lang="en-GB" dirty="0" err="1"/>
              <a:t>Reet</a:t>
            </a:r>
            <a:r>
              <a:rPr lang="en-GB" dirty="0"/>
              <a:t> </a:t>
            </a:r>
            <a:r>
              <a:rPr lang="en-GB" dirty="0" err="1"/>
              <a:t>Laja</a:t>
            </a:r>
            <a:r>
              <a:rPr lang="en-GB" dirty="0"/>
              <a:t>, ENUT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/>
              <a:t>11.00 – 11.45 </a:t>
            </a:r>
            <a:r>
              <a:rPr lang="en-GB" b="1" dirty="0" err="1"/>
              <a:t>Võrdsed</a:t>
            </a:r>
            <a:r>
              <a:rPr lang="en-GB" b="1" dirty="0"/>
              <a:t> </a:t>
            </a:r>
            <a:r>
              <a:rPr lang="en-GB" b="1" dirty="0" err="1"/>
              <a:t>võimalused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varjatud</a:t>
            </a:r>
            <a:r>
              <a:rPr lang="en-GB" b="1" dirty="0"/>
              <a:t> </a:t>
            </a:r>
            <a:r>
              <a:rPr lang="en-GB" b="1" dirty="0" err="1"/>
              <a:t>õppekava</a:t>
            </a:r>
            <a:r>
              <a:rPr lang="en-GB" b="1" dirty="0"/>
              <a:t> </a:t>
            </a:r>
            <a:r>
              <a:rPr lang="en-GB" b="1" dirty="0" err="1"/>
              <a:t>koolis</a:t>
            </a:r>
            <a:r>
              <a:rPr lang="en-GB" dirty="0"/>
              <a:t> – </a:t>
            </a:r>
            <a:r>
              <a:rPr lang="en-GB" dirty="0" err="1"/>
              <a:t>Riina</a:t>
            </a:r>
            <a:r>
              <a:rPr lang="en-GB" dirty="0"/>
              <a:t> </a:t>
            </a:r>
            <a:r>
              <a:rPr lang="en-GB" dirty="0" err="1"/>
              <a:t>Kütt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/>
              <a:t>11.45 – 12.30 </a:t>
            </a:r>
            <a:r>
              <a:rPr lang="en-GB" b="1" dirty="0" err="1" smtClean="0"/>
              <a:t>Lõuna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Sooteadlik noor ja koolipere: mis ja milleks?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12.30 – 12.45</a:t>
            </a:r>
            <a:r>
              <a:rPr lang="en-GB" dirty="0" smtClean="0"/>
              <a:t> </a:t>
            </a:r>
            <a:r>
              <a:rPr lang="en-GB" b="1" dirty="0" err="1" smtClean="0"/>
              <a:t>Parimate</a:t>
            </a:r>
            <a:r>
              <a:rPr lang="en-GB" b="1" dirty="0" smtClean="0"/>
              <a:t> </a:t>
            </a:r>
            <a:r>
              <a:rPr lang="en-GB" b="1" dirty="0" err="1" smtClean="0"/>
              <a:t>praktikate</a:t>
            </a:r>
            <a:r>
              <a:rPr lang="en-GB" b="1" dirty="0" smtClean="0"/>
              <a:t> </a:t>
            </a:r>
            <a:r>
              <a:rPr lang="en-GB" b="1" dirty="0" err="1" smtClean="0"/>
              <a:t>tutvustused</a:t>
            </a:r>
            <a:r>
              <a:rPr lang="en-GB" b="1" dirty="0" smtClean="0"/>
              <a:t>:</a:t>
            </a:r>
            <a:br>
              <a:rPr lang="en-GB" b="1" dirty="0" smtClean="0"/>
            </a:br>
            <a:r>
              <a:rPr lang="en-GB" dirty="0" smtClean="0"/>
              <a:t>• </a:t>
            </a:r>
            <a:r>
              <a:rPr lang="en-GB" dirty="0" err="1" smtClean="0"/>
              <a:t>Eesti</a:t>
            </a:r>
            <a:r>
              <a:rPr lang="en-GB" dirty="0" smtClean="0"/>
              <a:t> </a:t>
            </a:r>
            <a:r>
              <a:rPr lang="en-GB" dirty="0" err="1" smtClean="0"/>
              <a:t>Naisuurimus</a:t>
            </a:r>
            <a:r>
              <a:rPr lang="en-GB" dirty="0" smtClean="0"/>
              <a:t>-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Teabekeskus</a:t>
            </a:r>
            <a:r>
              <a:rPr lang="en-GB" dirty="0" smtClean="0"/>
              <a:t> (</a:t>
            </a:r>
            <a:r>
              <a:rPr lang="en-GB" dirty="0" err="1" smtClean="0"/>
              <a:t>Reet</a:t>
            </a:r>
            <a:r>
              <a:rPr lang="en-GB" dirty="0" smtClean="0"/>
              <a:t> </a:t>
            </a:r>
            <a:r>
              <a:rPr lang="en-GB" dirty="0" err="1" smtClean="0"/>
              <a:t>Laja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• </a:t>
            </a:r>
            <a:r>
              <a:rPr lang="en-GB" dirty="0" err="1" smtClean="0"/>
              <a:t>Naiste</a:t>
            </a:r>
            <a:r>
              <a:rPr lang="en-GB" dirty="0" smtClean="0"/>
              <a:t> </a:t>
            </a:r>
            <a:r>
              <a:rPr lang="en-GB" dirty="0" err="1" smtClean="0"/>
              <a:t>tugi-ja</a:t>
            </a:r>
            <a:r>
              <a:rPr lang="en-GB" dirty="0" smtClean="0"/>
              <a:t> </a:t>
            </a:r>
            <a:r>
              <a:rPr lang="en-GB" dirty="0" err="1" smtClean="0"/>
              <a:t>teabekeskus</a:t>
            </a:r>
            <a:r>
              <a:rPr lang="en-GB" dirty="0" smtClean="0"/>
              <a:t> (</a:t>
            </a:r>
            <a:r>
              <a:rPr lang="en-GB" dirty="0" err="1" smtClean="0"/>
              <a:t>Pille</a:t>
            </a:r>
            <a:r>
              <a:rPr lang="en-GB" dirty="0" smtClean="0"/>
              <a:t> </a:t>
            </a:r>
            <a:r>
              <a:rPr lang="en-GB" dirty="0" err="1" smtClean="0"/>
              <a:t>Tsopp</a:t>
            </a:r>
            <a:r>
              <a:rPr lang="en-GB" dirty="0" smtClean="0"/>
              <a:t>-Pagan online) </a:t>
            </a:r>
            <a:br>
              <a:rPr lang="en-GB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n-GB" b="1" dirty="0" smtClean="0"/>
              <a:t>12.45 – 13.30 </a:t>
            </a:r>
            <a:r>
              <a:rPr lang="en-GB" b="1" dirty="0" err="1" smtClean="0"/>
              <a:t>Arutelud</a:t>
            </a:r>
            <a:r>
              <a:rPr lang="en-GB" b="1" dirty="0" smtClean="0"/>
              <a:t> </a:t>
            </a:r>
            <a:r>
              <a:rPr lang="en-GB" b="1" dirty="0" err="1" smtClean="0"/>
              <a:t>töörühmades</a:t>
            </a:r>
            <a:r>
              <a:rPr lang="en-GB" b="1" dirty="0" smtClean="0"/>
              <a:t>/ </a:t>
            </a:r>
            <a:r>
              <a:rPr lang="en-GB" b="1" dirty="0" err="1" smtClean="0"/>
              <a:t>juhtumianalüüs</a:t>
            </a:r>
            <a:r>
              <a:rPr lang="en-GB" b="1" dirty="0" smtClean="0"/>
              <a:t>:</a:t>
            </a:r>
            <a:br>
              <a:rPr lang="en-GB" b="1" dirty="0" smtClean="0"/>
            </a:br>
            <a:r>
              <a:rPr lang="en-GB" dirty="0" smtClean="0"/>
              <a:t>– </a:t>
            </a:r>
            <a:r>
              <a:rPr lang="en-GB" dirty="0" err="1" smtClean="0"/>
              <a:t>Sooline</a:t>
            </a:r>
            <a:r>
              <a:rPr lang="en-GB" dirty="0" smtClean="0"/>
              <a:t> </a:t>
            </a:r>
            <a:r>
              <a:rPr lang="en-GB" dirty="0" err="1" smtClean="0"/>
              <a:t>võrdõiguslikkus</a:t>
            </a:r>
            <a:r>
              <a:rPr lang="en-GB" dirty="0" smtClean="0"/>
              <a:t> </a:t>
            </a:r>
            <a:r>
              <a:rPr lang="en-GB" dirty="0" err="1" smtClean="0"/>
              <a:t>peres</a:t>
            </a:r>
            <a:r>
              <a:rPr lang="en-GB" dirty="0" smtClean="0"/>
              <a:t> (</a:t>
            </a:r>
            <a:r>
              <a:rPr lang="en-GB" dirty="0" err="1" smtClean="0"/>
              <a:t>Vassili</a:t>
            </a:r>
            <a:r>
              <a:rPr lang="en-GB" dirty="0" smtClean="0"/>
              <a:t> </a:t>
            </a:r>
            <a:r>
              <a:rPr lang="en-GB" dirty="0" err="1" smtClean="0"/>
              <a:t>Golikov</a:t>
            </a:r>
            <a:r>
              <a:rPr lang="en-GB" dirty="0" smtClean="0"/>
              <a:t>, SSCW)</a:t>
            </a:r>
            <a:br>
              <a:rPr lang="en-GB" dirty="0" smtClean="0"/>
            </a:br>
            <a:r>
              <a:rPr lang="en-GB" dirty="0" smtClean="0"/>
              <a:t>– </a:t>
            </a:r>
            <a:r>
              <a:rPr lang="en-GB" dirty="0" err="1" smtClean="0"/>
              <a:t>Võrdne</a:t>
            </a:r>
            <a:r>
              <a:rPr lang="en-GB" dirty="0" smtClean="0"/>
              <a:t> </a:t>
            </a:r>
            <a:r>
              <a:rPr lang="en-GB" dirty="0" err="1" smtClean="0"/>
              <a:t>Kohtlemine</a:t>
            </a:r>
            <a:r>
              <a:rPr lang="en-GB" dirty="0" smtClean="0"/>
              <a:t> </a:t>
            </a:r>
            <a:r>
              <a:rPr lang="en-GB" dirty="0" err="1" smtClean="0"/>
              <a:t>hariduses</a:t>
            </a:r>
            <a:r>
              <a:rPr lang="en-GB" dirty="0" smtClean="0"/>
              <a:t> (</a:t>
            </a:r>
            <a:r>
              <a:rPr lang="en-GB" dirty="0" err="1" smtClean="0"/>
              <a:t>Reet</a:t>
            </a:r>
            <a:r>
              <a:rPr lang="en-GB" dirty="0" smtClean="0"/>
              <a:t> </a:t>
            </a:r>
            <a:r>
              <a:rPr lang="en-GB" dirty="0" err="1" smtClean="0"/>
              <a:t>Laja</a:t>
            </a:r>
            <a:r>
              <a:rPr lang="en-GB" dirty="0" smtClean="0"/>
              <a:t>, ENUT)</a:t>
            </a:r>
            <a:br>
              <a:rPr lang="en-GB" dirty="0" smtClean="0"/>
            </a:br>
            <a:r>
              <a:rPr lang="en-GB" dirty="0" smtClean="0"/>
              <a:t>– </a:t>
            </a:r>
            <a:r>
              <a:rPr lang="en-GB" dirty="0" err="1" smtClean="0"/>
              <a:t>Sooline</a:t>
            </a:r>
            <a:r>
              <a:rPr lang="en-GB" dirty="0" smtClean="0"/>
              <a:t> </a:t>
            </a:r>
            <a:r>
              <a:rPr lang="en-GB" dirty="0" err="1" smtClean="0"/>
              <a:t>võrdõiguslikkus</a:t>
            </a:r>
            <a:r>
              <a:rPr lang="en-GB" dirty="0" smtClean="0"/>
              <a:t> </a:t>
            </a:r>
            <a:r>
              <a:rPr lang="en-GB" dirty="0" err="1" smtClean="0"/>
              <a:t>poliitikas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ühiskonnas</a:t>
            </a:r>
            <a:r>
              <a:rPr lang="en-GB" dirty="0" smtClean="0"/>
              <a:t>  (</a:t>
            </a:r>
            <a:r>
              <a:rPr lang="en-GB" dirty="0" err="1" smtClean="0"/>
              <a:t>Riina</a:t>
            </a:r>
            <a:r>
              <a:rPr lang="en-GB" dirty="0" smtClean="0"/>
              <a:t> </a:t>
            </a:r>
            <a:r>
              <a:rPr lang="en-GB" dirty="0" err="1" smtClean="0"/>
              <a:t>Kütt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b="1" dirty="0" smtClean="0"/>
              <a:t>13:30 – 13.45 </a:t>
            </a:r>
            <a:r>
              <a:rPr lang="en-GB" b="1" dirty="0" err="1" smtClean="0"/>
              <a:t>Kohvipaus</a:t>
            </a:r>
            <a:r>
              <a:rPr lang="en-GB" b="1" dirty="0" smtClean="0"/>
              <a:t> + </a:t>
            </a:r>
            <a:r>
              <a:rPr lang="en-GB" b="1" dirty="0" err="1" smtClean="0"/>
              <a:t>Töörühmade</a:t>
            </a:r>
            <a:r>
              <a:rPr lang="en-GB" b="1" dirty="0" smtClean="0"/>
              <a:t> </a:t>
            </a:r>
            <a:r>
              <a:rPr lang="en-GB" b="1" dirty="0" err="1" smtClean="0"/>
              <a:t>tulemuste</a:t>
            </a:r>
            <a:r>
              <a:rPr lang="en-GB" b="1" dirty="0" smtClean="0"/>
              <a:t> </a:t>
            </a:r>
            <a:r>
              <a:rPr lang="en-GB" b="1" dirty="0" err="1" smtClean="0"/>
              <a:t>esitlemine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13.45 – 14.15 </a:t>
            </a:r>
            <a:r>
              <a:rPr lang="en-GB" dirty="0" err="1" smtClean="0"/>
              <a:t>Naiste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Meeste</a:t>
            </a:r>
            <a:r>
              <a:rPr lang="en-GB" dirty="0" smtClean="0"/>
              <a:t> </a:t>
            </a:r>
            <a:r>
              <a:rPr lang="en-GB" dirty="0" err="1" smtClean="0"/>
              <a:t>võimestamine</a:t>
            </a:r>
            <a:r>
              <a:rPr lang="en-GB" dirty="0" smtClean="0"/>
              <a:t> </a:t>
            </a:r>
            <a:r>
              <a:rPr lang="en-GB" dirty="0" err="1" smtClean="0"/>
              <a:t>läbi</a:t>
            </a:r>
            <a:r>
              <a:rPr lang="en-GB" dirty="0" smtClean="0"/>
              <a:t> </a:t>
            </a:r>
            <a:r>
              <a:rPr lang="en-GB" dirty="0" err="1" smtClean="0"/>
              <a:t>liidrioskuste</a:t>
            </a:r>
            <a:r>
              <a:rPr lang="en-GB" dirty="0" smtClean="0"/>
              <a:t> </a:t>
            </a:r>
            <a:r>
              <a:rPr lang="en-GB" dirty="0" err="1" smtClean="0"/>
              <a:t>areng</a:t>
            </a:r>
            <a:r>
              <a:rPr lang="en-GB" dirty="0" smtClean="0"/>
              <a:t> (</a:t>
            </a:r>
            <a:r>
              <a:rPr lang="en-GB" dirty="0" err="1" smtClean="0"/>
              <a:t>kommunikat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Soolise</a:t>
            </a:r>
            <a:r>
              <a:rPr lang="en-GB" sz="3200" dirty="0" smtClean="0"/>
              <a:t> </a:t>
            </a:r>
            <a:r>
              <a:rPr lang="en-GB" sz="3200" dirty="0" err="1" smtClean="0"/>
              <a:t>võrdõiguslikkuse</a:t>
            </a:r>
            <a:r>
              <a:rPr lang="en-GB" sz="3200" dirty="0" smtClean="0"/>
              <a:t> </a:t>
            </a:r>
            <a:r>
              <a:rPr lang="en-GB" sz="3200" dirty="0" err="1" smtClean="0"/>
              <a:t>ja</a:t>
            </a:r>
            <a:r>
              <a:rPr lang="en-GB" sz="3200" dirty="0" smtClean="0"/>
              <a:t> </a:t>
            </a:r>
            <a:r>
              <a:rPr lang="en-GB" sz="3200" dirty="0" err="1" smtClean="0"/>
              <a:t>naiste</a:t>
            </a:r>
            <a:r>
              <a:rPr lang="en-GB" sz="3200" dirty="0" smtClean="0"/>
              <a:t> </a:t>
            </a:r>
            <a:r>
              <a:rPr lang="en-GB" sz="3200" dirty="0" err="1" smtClean="0"/>
              <a:t>mõjuvõimu</a:t>
            </a:r>
            <a:r>
              <a:rPr lang="en-GB" sz="3200" dirty="0" smtClean="0"/>
              <a:t> </a:t>
            </a:r>
            <a:r>
              <a:rPr lang="en-GB" sz="3200" dirty="0" err="1" smtClean="0"/>
              <a:t>suurendamise</a:t>
            </a:r>
            <a:r>
              <a:rPr lang="en-GB" sz="3200" dirty="0" smtClean="0"/>
              <a:t> </a:t>
            </a:r>
            <a:r>
              <a:rPr lang="en-GB" sz="3200" dirty="0" err="1" smtClean="0"/>
              <a:t>programm</a:t>
            </a:r>
            <a:r>
              <a:rPr lang="et-EE" sz="3200" dirty="0" smtClean="0"/>
              <a:t> 2023-2024</a:t>
            </a:r>
            <a:endParaRPr lang="en-GB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Basil\Desktop\Gender koolit\Gender Journey 202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60648"/>
            <a:ext cx="9250967" cy="6145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PROJEKTIST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et-EE" dirty="0" smtClean="0"/>
              <a:t>Projekti toimumis kohad: Harjumaa ja Ida-Virumaa</a:t>
            </a:r>
          </a:p>
          <a:p>
            <a:r>
              <a:rPr lang="et-EE" dirty="0" smtClean="0"/>
              <a:t>Projekti sihtgrupp: eesti ja venekeelsed noored, õpetajad, noorsootöötajad, kogukonna liidrid, ametnikud ja huvitatud isikud.</a:t>
            </a:r>
          </a:p>
          <a:p>
            <a:r>
              <a:rPr lang="et-EE" dirty="0" smtClean="0"/>
              <a:t>Teostaja: Sillamäe Lastekaitse Ühing</a:t>
            </a:r>
          </a:p>
          <a:p>
            <a:r>
              <a:rPr lang="et-EE" dirty="0" smtClean="0"/>
              <a:t>Projekti toetaja: Briti Nõukogu, Programm People to People</a:t>
            </a:r>
          </a:p>
          <a:p>
            <a:r>
              <a:rPr lang="et-EE" b="1" dirty="0" smtClean="0"/>
              <a:t>Projekti tegevuste hulka kuuluvad:</a:t>
            </a:r>
          </a:p>
          <a:p>
            <a:r>
              <a:rPr lang="et-EE" dirty="0" smtClean="0"/>
              <a:t>Piirkondlikuid koolitused (Remnikus, Tallinnas ja Paldiskis)</a:t>
            </a:r>
          </a:p>
          <a:p>
            <a:r>
              <a:rPr lang="et-EE" dirty="0" smtClean="0"/>
              <a:t>Õppevisiit erinevate inimõiguste ja huvikaitse organisatsioonidesse (Tallinnas)</a:t>
            </a:r>
          </a:p>
          <a:p>
            <a:r>
              <a:rPr lang="et-EE" dirty="0" smtClean="0"/>
              <a:t>Koolitus ja arutelupäevad (ettevõtlikuse  võimestamine) – Narvas ja Tallinnas)</a:t>
            </a:r>
          </a:p>
          <a:p>
            <a:r>
              <a:rPr lang="et-EE" dirty="0" smtClean="0"/>
              <a:t>Ümarlaud (Narvas)</a:t>
            </a:r>
          </a:p>
          <a:p>
            <a:r>
              <a:rPr lang="et-EE" dirty="0" smtClean="0"/>
              <a:t>Rahvusvaheline konverents (29. Veebruar 2024) 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Projekti ametlik veebileht: </a:t>
            </a:r>
            <a:r>
              <a:rPr lang="et-EE" b="1" dirty="0" smtClean="0">
                <a:hlinkClick r:id="rId2"/>
              </a:rPr>
              <a:t>www.genderjourney.eu</a:t>
            </a:r>
            <a:r>
              <a:rPr lang="et-EE" dirty="0" smtClean="0"/>
              <a:t>  </a:t>
            </a:r>
            <a:endParaRPr lang="en-GB" dirty="0"/>
          </a:p>
        </p:txBody>
      </p:sp>
      <p:pic>
        <p:nvPicPr>
          <p:cNvPr id="2050" name="Picture 2" descr="C:\Users\Basil\Desktop\BC 2024 elections\British-Counc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620688"/>
            <a:ext cx="2304256" cy="1180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Soolise</a:t>
            </a:r>
            <a:r>
              <a:rPr lang="en-GB" dirty="0" smtClean="0"/>
              <a:t> </a:t>
            </a:r>
            <a:r>
              <a:rPr lang="en-GB" dirty="0" err="1" smtClean="0"/>
              <a:t>võrdõiguslikkuse</a:t>
            </a:r>
            <a:r>
              <a:rPr lang="en-GB" dirty="0" smtClean="0"/>
              <a:t> </a:t>
            </a:r>
            <a:r>
              <a:rPr lang="en-GB" dirty="0" err="1" smtClean="0"/>
              <a:t>olukord</a:t>
            </a:r>
            <a:r>
              <a:rPr lang="en-GB" dirty="0" smtClean="0"/>
              <a:t> </a:t>
            </a:r>
            <a:r>
              <a:rPr lang="en-GB" dirty="0" err="1" smtClean="0"/>
              <a:t>Eestis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 –  Eva </a:t>
            </a:r>
            <a:r>
              <a:rPr lang="en-GB" dirty="0" err="1" smtClean="0"/>
              <a:t>Liina</a:t>
            </a:r>
            <a:r>
              <a:rPr lang="en-GB" dirty="0" smtClean="0"/>
              <a:t> </a:t>
            </a:r>
            <a:r>
              <a:rPr lang="en-GB" dirty="0" err="1" smtClean="0"/>
              <a:t>Kliiman</a:t>
            </a:r>
            <a:r>
              <a:rPr lang="en-GB" dirty="0" smtClean="0"/>
              <a:t>, </a:t>
            </a:r>
            <a:r>
              <a:rPr lang="en-GB" dirty="0" err="1" smtClean="0"/>
              <a:t>Majandus</a:t>
            </a:r>
            <a:r>
              <a:rPr lang="en-GB" dirty="0" smtClean="0"/>
              <a:t>-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Kommunikatsiooniministeeriumi</a:t>
            </a:r>
            <a:r>
              <a:rPr lang="en-GB" dirty="0" smtClean="0"/>
              <a:t> </a:t>
            </a:r>
            <a:r>
              <a:rPr lang="en-GB" dirty="0" err="1" smtClean="0"/>
              <a:t>soolise</a:t>
            </a:r>
            <a:r>
              <a:rPr lang="en-GB" dirty="0" smtClean="0"/>
              <a:t> </a:t>
            </a:r>
            <a:r>
              <a:rPr lang="en-GB" dirty="0" err="1" smtClean="0"/>
              <a:t>võrdõiguslikkuse</a:t>
            </a:r>
            <a:r>
              <a:rPr lang="en-GB" dirty="0" smtClean="0"/>
              <a:t> </a:t>
            </a:r>
            <a:r>
              <a:rPr lang="en-GB" dirty="0" err="1" smtClean="0"/>
              <a:t>nõunik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err="1" smtClean="0"/>
              <a:t>Soolise</a:t>
            </a:r>
            <a:r>
              <a:rPr lang="en-GB" sz="4400" dirty="0" smtClean="0"/>
              <a:t> </a:t>
            </a:r>
            <a:r>
              <a:rPr lang="en-GB" sz="4400" dirty="0" err="1" smtClean="0"/>
              <a:t>ebavõrdsuse</a:t>
            </a:r>
            <a:r>
              <a:rPr lang="en-GB" sz="4400" dirty="0" smtClean="0"/>
              <a:t> </a:t>
            </a:r>
            <a:r>
              <a:rPr lang="en-GB" sz="4400" dirty="0" err="1" smtClean="0"/>
              <a:t>vähendamine</a:t>
            </a:r>
            <a:r>
              <a:rPr lang="en-GB" sz="4400" dirty="0" smtClean="0"/>
              <a:t> </a:t>
            </a:r>
            <a:r>
              <a:rPr lang="en-GB" sz="4400" dirty="0" err="1" smtClean="0"/>
              <a:t>ja</a:t>
            </a:r>
            <a:r>
              <a:rPr lang="en-GB" sz="4400" dirty="0" smtClean="0"/>
              <a:t> </a:t>
            </a:r>
            <a:r>
              <a:rPr lang="en-GB" sz="4400" dirty="0" err="1" smtClean="0"/>
              <a:t>õpetaja</a:t>
            </a:r>
            <a:r>
              <a:rPr lang="en-GB" sz="4400" dirty="0" smtClean="0"/>
              <a:t> roll</a:t>
            </a:r>
            <a:r>
              <a:rPr lang="et-EE" sz="4400" dirty="0" smtClean="0"/>
              <a:t> </a:t>
            </a:r>
            <a:r>
              <a:rPr lang="en-GB" sz="4400" dirty="0" err="1" smtClean="0"/>
              <a:t>selles</a:t>
            </a:r>
            <a:r>
              <a:rPr lang="en-GB" dirty="0" smtClean="0"/>
              <a:t> 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Reet</a:t>
            </a:r>
            <a:r>
              <a:rPr lang="en-GB" dirty="0" smtClean="0"/>
              <a:t> </a:t>
            </a:r>
            <a:r>
              <a:rPr lang="en-GB" dirty="0" err="1" smtClean="0"/>
              <a:t>Laja</a:t>
            </a:r>
            <a:r>
              <a:rPr lang="en-GB" dirty="0" smtClean="0"/>
              <a:t>, ENUT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Võrdsed</a:t>
            </a:r>
            <a:r>
              <a:rPr lang="en-GB" dirty="0" smtClean="0"/>
              <a:t> </a:t>
            </a:r>
            <a:r>
              <a:rPr lang="en-GB" dirty="0" err="1" smtClean="0"/>
              <a:t>võimalused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varjatud</a:t>
            </a:r>
            <a:r>
              <a:rPr lang="en-GB" dirty="0" smtClean="0"/>
              <a:t> </a:t>
            </a:r>
            <a:r>
              <a:rPr lang="en-GB" dirty="0" err="1" smtClean="0"/>
              <a:t>õppekava</a:t>
            </a:r>
            <a:r>
              <a:rPr lang="en-GB" dirty="0" smtClean="0"/>
              <a:t> </a:t>
            </a:r>
            <a:r>
              <a:rPr lang="en-GB" dirty="0" err="1" smtClean="0"/>
              <a:t>koolis</a:t>
            </a:r>
            <a:r>
              <a:rPr lang="en-GB" dirty="0" smtClean="0"/>
              <a:t> 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R</a:t>
            </a:r>
            <a:r>
              <a:rPr lang="en-GB" dirty="0" err="1" smtClean="0"/>
              <a:t>iina</a:t>
            </a:r>
            <a:r>
              <a:rPr lang="en-GB" dirty="0" smtClean="0"/>
              <a:t> </a:t>
            </a:r>
            <a:r>
              <a:rPr lang="en-GB" dirty="0" err="1" smtClean="0"/>
              <a:t>Kütt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1947</TotalTime>
  <Words>449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III Koolitus “Sooteadlik noor ja koolipere: mis ja milleks?” </vt:lpstr>
      <vt:lpstr>Слайд 2</vt:lpstr>
      <vt:lpstr>AJAKAVA - Sooteadlik noor ja koolipere: mis ja milleks?</vt:lpstr>
      <vt:lpstr>Sooteadlik noor ja koolipere: mis ja milleks?</vt:lpstr>
      <vt:lpstr>Soolise võrdõiguslikkuse ja naiste mõjuvõimu suurendamise programm 2023-2024</vt:lpstr>
      <vt:lpstr>PROJEKTIST</vt:lpstr>
      <vt:lpstr>Soolise võrdõiguslikkuse olukord Eestis</vt:lpstr>
      <vt:lpstr>Soolise ebavõrdsuse vähendamine ja õpetaja roll selles </vt:lpstr>
      <vt:lpstr>Võrdsed võimalused ja varjatud õppekava koolis </vt:lpstr>
      <vt:lpstr>KOOLITUS</vt:lpstr>
      <vt:lpstr>Mis on sooline võrdõiguslikkus?</vt:lpstr>
      <vt:lpstr>Levinud stereotüübid? </vt:lpstr>
      <vt:lpstr>Ülesanne </vt:lpstr>
      <vt:lpstr>Kasulikud videot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Koolitus “Sooteadlik noor ja koolipere: mis ja milleks?” </dc:title>
  <dc:creator>Basil Golikov</dc:creator>
  <cp:lastModifiedBy>Basil Golikov</cp:lastModifiedBy>
  <cp:revision>8</cp:revision>
  <dcterms:created xsi:type="dcterms:W3CDTF">2023-10-19T00:40:36Z</dcterms:created>
  <dcterms:modified xsi:type="dcterms:W3CDTF">2023-10-20T09:41:55Z</dcterms:modified>
</cp:coreProperties>
</file>