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1"/>
  </p:notesMasterIdLst>
  <p:sldIdLst>
    <p:sldId id="256" r:id="rId2"/>
    <p:sldId id="518" r:id="rId3"/>
    <p:sldId id="522" r:id="rId4"/>
    <p:sldId id="517" r:id="rId5"/>
    <p:sldId id="515" r:id="rId6"/>
    <p:sldId id="520" r:id="rId7"/>
    <p:sldId id="519" r:id="rId8"/>
    <p:sldId id="277" r:id="rId9"/>
    <p:sldId id="278" r:id="rId10"/>
    <p:sldId id="435" r:id="rId11"/>
    <p:sldId id="426" r:id="rId12"/>
    <p:sldId id="452" r:id="rId13"/>
    <p:sldId id="508" r:id="rId14"/>
    <p:sldId id="285" r:id="rId15"/>
    <p:sldId id="288" r:id="rId16"/>
    <p:sldId id="379" r:id="rId17"/>
    <p:sldId id="289" r:id="rId18"/>
    <p:sldId id="290" r:id="rId19"/>
    <p:sldId id="431" r:id="rId20"/>
    <p:sldId id="442" r:id="rId21"/>
    <p:sldId id="433" r:id="rId22"/>
    <p:sldId id="262" r:id="rId23"/>
    <p:sldId id="521" r:id="rId24"/>
    <p:sldId id="427" r:id="rId25"/>
    <p:sldId id="446" r:id="rId26"/>
    <p:sldId id="325" r:id="rId27"/>
    <p:sldId id="267" r:id="rId28"/>
    <p:sldId id="449" r:id="rId29"/>
    <p:sldId id="434" r:id="rId30"/>
    <p:sldId id="422" r:id="rId31"/>
    <p:sldId id="271" r:id="rId32"/>
    <p:sldId id="432" r:id="rId33"/>
    <p:sldId id="459" r:id="rId34"/>
    <p:sldId id="504" r:id="rId35"/>
    <p:sldId id="419" r:id="rId36"/>
    <p:sldId id="330" r:id="rId37"/>
    <p:sldId id="332" r:id="rId38"/>
    <p:sldId id="333" r:id="rId39"/>
    <p:sldId id="334" r:id="rId40"/>
    <p:sldId id="436" r:id="rId41"/>
    <p:sldId id="481" r:id="rId42"/>
    <p:sldId id="510" r:id="rId43"/>
    <p:sldId id="456" r:id="rId44"/>
    <p:sldId id="509" r:id="rId45"/>
    <p:sldId id="516" r:id="rId46"/>
    <p:sldId id="511" r:id="rId47"/>
    <p:sldId id="512" r:id="rId48"/>
    <p:sldId id="513" r:id="rId49"/>
    <p:sldId id="514"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23" autoAdjust="0"/>
    <p:restoredTop sz="94660"/>
  </p:normalViewPr>
  <p:slideViewPr>
    <p:cSldViewPr snapToGrid="0">
      <p:cViewPr varScale="1">
        <p:scale>
          <a:sx n="85" d="100"/>
          <a:sy n="85" d="100"/>
        </p:scale>
        <p:origin x="-432" y="-7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373403-6945-4E98-96E6-1EEE85C893D5}" type="datetimeFigureOut">
              <a:rPr lang="en-US" smtClean="0"/>
              <a:pPr/>
              <a:t>10/20/2023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EBCF94-2B75-4680-960C-6D678A09A86B}" type="slidenum">
              <a:rPr lang="en-US" smtClean="0"/>
              <a:pPr/>
              <a:t>‹#›</a:t>
            </a:fld>
            <a:endParaRPr lang="en-US"/>
          </a:p>
        </p:txBody>
      </p:sp>
    </p:spTree>
    <p:extLst>
      <p:ext uri="{BB962C8B-B14F-4D97-AF65-F5344CB8AC3E}">
        <p14:creationId xmlns="" xmlns:p14="http://schemas.microsoft.com/office/powerpoint/2010/main" val="2546597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 xmlns:a16="http://schemas.microsoft.com/office/drawing/2014/main" id="{3B02C7E7-871D-9BC1-A8AB-FA6C8749BE6D}"/>
              </a:ext>
            </a:extLst>
          </p:cNvPr>
          <p:cNvSpPr txBox="1">
            <a:spLocks noChangeArrowheads="1"/>
          </p:cNvSpPr>
          <p:nvPr/>
        </p:nvSpPr>
        <p:spPr bwMode="auto">
          <a:xfrm>
            <a:off x="3884613" y="8685213"/>
            <a:ext cx="2971800" cy="458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hangingPunct="1"/>
            <a:fld id="{8FA34783-A890-41E5-BDCA-4254429F38E1}" type="slidenum">
              <a:rPr lang="en-US" altLang="et-EE" sz="1200">
                <a:solidFill>
                  <a:srgbClr val="000000"/>
                </a:solidFill>
                <a:cs typeface="Arial" panose="020B0604020202020204" pitchFamily="34" charset="0"/>
              </a:rPr>
              <a:pPr algn="r" hangingPunct="1"/>
              <a:t>36</a:t>
            </a:fld>
            <a:endParaRPr lang="en-US" altLang="et-EE" sz="1200">
              <a:solidFill>
                <a:srgbClr val="000000"/>
              </a:solidFill>
              <a:cs typeface="Arial" panose="020B0604020202020204" pitchFamily="34" charset="0"/>
            </a:endParaRPr>
          </a:p>
        </p:txBody>
      </p:sp>
      <p:sp>
        <p:nvSpPr>
          <p:cNvPr id="23555" name="Slide Image Placeholder 2">
            <a:extLst>
              <a:ext uri="{FF2B5EF4-FFF2-40B4-BE49-F238E27FC236}">
                <a16:creationId xmlns="" xmlns:a16="http://schemas.microsoft.com/office/drawing/2014/main" id="{0EC2E5DC-53CB-CC8E-9061-A106C0231A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556" name="Rectangle 3">
            <a:extLst>
              <a:ext uri="{FF2B5EF4-FFF2-40B4-BE49-F238E27FC236}">
                <a16:creationId xmlns="" xmlns:a16="http://schemas.microsoft.com/office/drawing/2014/main" id="{07E29AC5-F1EF-60C6-1CF0-384704E05B88}"/>
              </a:ext>
            </a:extLst>
          </p:cNvPr>
          <p:cNvSpPr>
            <a:spLocks noGrp="1"/>
          </p:cNvSpPr>
          <p:nvPr>
            <p:ph type="body"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t-EE" altLang="et-EE" b="1"/>
              <a:t>Argiteadvuse ja individuaalse kogemuse põhjal pole võimalik teha järeldusi sotsiaalsete protsesside kohta.</a:t>
            </a:r>
          </a:p>
          <a:p>
            <a:pPr eaLnBrk="1" hangingPunct="1"/>
            <a:r>
              <a:rPr lang="et-EE" altLang="et-EE"/>
              <a:t>Islandil ka 1976, aastast seadus nõudis SVÕ tegelemist, siiani ei tehtud, Nüüd murrang.</a:t>
            </a:r>
          </a:p>
          <a:p>
            <a:pPr eaLnBrk="1" hangingPunct="1"/>
            <a:r>
              <a:rPr lang="et-EE" altLang="et-EE"/>
              <a:t>Mitteformaalne, variõpe: koolikiusamine, vägivald, mida lubatakse, milliseid köäitumismalle kiidetakse heaks, mida sanktsioneeritakse</a:t>
            </a:r>
          </a:p>
          <a:p>
            <a:pPr eaLnBrk="1" hangingPunct="1"/>
            <a:r>
              <a:rPr lang="et-EE" altLang="et-EE"/>
              <a:t>Vaja on teadmisi.</a:t>
            </a:r>
          </a:p>
        </p:txBody>
      </p:sp>
    </p:spTree>
    <p:extLst>
      <p:ext uri="{BB962C8B-B14F-4D97-AF65-F5344CB8AC3E}">
        <p14:creationId xmlns="" xmlns:p14="http://schemas.microsoft.com/office/powerpoint/2010/main" val="952320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 xmlns:a16="http://schemas.microsoft.com/office/drawing/2014/main" id="{53DBCB95-D427-F3D5-B172-56AF868A3493}"/>
              </a:ext>
            </a:extLst>
          </p:cNvPr>
          <p:cNvSpPr txBox="1">
            <a:spLocks noChangeArrowheads="1"/>
          </p:cNvSpPr>
          <p:nvPr/>
        </p:nvSpPr>
        <p:spPr bwMode="auto">
          <a:xfrm>
            <a:off x="3884613" y="8685213"/>
            <a:ext cx="2971800" cy="458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hangingPunct="1"/>
            <a:fld id="{2A882FE3-89C4-4426-88AD-800CE217E145}" type="slidenum">
              <a:rPr lang="en-US" altLang="et-EE" sz="1200">
                <a:solidFill>
                  <a:srgbClr val="000000"/>
                </a:solidFill>
                <a:cs typeface="Arial" panose="020B0604020202020204" pitchFamily="34" charset="0"/>
              </a:rPr>
              <a:pPr algn="r" hangingPunct="1"/>
              <a:t>37</a:t>
            </a:fld>
            <a:endParaRPr lang="en-US" altLang="et-EE" sz="1200">
              <a:solidFill>
                <a:srgbClr val="000000"/>
              </a:solidFill>
              <a:cs typeface="Arial" panose="020B0604020202020204" pitchFamily="34" charset="0"/>
            </a:endParaRPr>
          </a:p>
        </p:txBody>
      </p:sp>
      <p:sp>
        <p:nvSpPr>
          <p:cNvPr id="27651" name="Slide Image Placeholder 2">
            <a:extLst>
              <a:ext uri="{FF2B5EF4-FFF2-40B4-BE49-F238E27FC236}">
                <a16:creationId xmlns="" xmlns:a16="http://schemas.microsoft.com/office/drawing/2014/main" id="{9008E4F8-1AA4-2195-4AF3-1DCD4BA3EC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7652" name="Rectangle 3">
            <a:extLst>
              <a:ext uri="{FF2B5EF4-FFF2-40B4-BE49-F238E27FC236}">
                <a16:creationId xmlns="" xmlns:a16="http://schemas.microsoft.com/office/drawing/2014/main" id="{F5121026-E50E-078B-D860-5F0387FE612D}"/>
              </a:ext>
            </a:extLst>
          </p:cNvPr>
          <p:cNvSpPr>
            <a:spLocks noGrp="1"/>
          </p:cNvSpPr>
          <p:nvPr>
            <p:ph type="body"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t-EE" altLang="et-EE" b="1"/>
              <a:t>Poistega pahandatakse ja pahandatakse ka teiste poiste halva käitumise pärast!</a:t>
            </a:r>
          </a:p>
          <a:p>
            <a:pPr eaLnBrk="1" hangingPunct="1"/>
            <a:r>
              <a:rPr lang="et-EE" altLang="et-EE" b="1"/>
              <a:t>pärast. Rootsi videofilm: poiss tahtis teha ja tegi ilusti oma ülesandeid, kõrval poisid lärmasid ja pahandada said kõik poisid. Rootsi videofilmi peal.</a:t>
            </a:r>
          </a:p>
          <a:p>
            <a:pPr eaLnBrk="1" hangingPunct="1"/>
            <a:r>
              <a:rPr lang="et-EE" altLang="et-EE" b="1"/>
              <a:t>Samasugust vahetegemist on uuritud ja samadele järeldustele tulnud teised Põhjamaad, USA, UK</a:t>
            </a:r>
          </a:p>
          <a:p>
            <a:pPr eaLnBrk="1" hangingPunct="1"/>
            <a:r>
              <a:rPr lang="et-EE" altLang="et-EE" b="1"/>
              <a:t>Samas füüsilises keskkonnas on tüdrukutel ja poistel erinev kasvukeskkond</a:t>
            </a:r>
          </a:p>
          <a:p>
            <a:pPr eaLnBrk="1" hangingPunct="1"/>
            <a:r>
              <a:rPr lang="et-EE" altLang="et-EE"/>
              <a:t>Gävle kogemus eelkoolis:  kõige raskem on laiendada nende tüdrukute soorolle, kes on kõige vaiksemad ja kõige allaheitlikumad </a:t>
            </a:r>
          </a:p>
          <a:p>
            <a:pPr eaLnBrk="1" hangingPunct="1"/>
            <a:r>
              <a:rPr lang="et-EE" altLang="et-EE"/>
              <a:t>Kõigepealt peavad sellised tüdrukud hakkama ise ennast hindama</a:t>
            </a:r>
          </a:p>
          <a:p>
            <a:pPr eaLnBrk="1" hangingPunct="1"/>
            <a:r>
              <a:rPr lang="et-EE" altLang="et-EE"/>
              <a:t>Viimaste aastakümnete uurimused on näidanud, peale Rootsi ka USA, UK jne</a:t>
            </a:r>
          </a:p>
          <a:p>
            <a:pPr eaLnBrk="1" hangingPunct="1"/>
            <a:r>
              <a:rPr lang="et-EE" altLang="et-EE"/>
              <a:t>Tüdrukute soorolle raske laiendada, kuna ühiskonna normiks on mees. Poistel on kergem, kuna nemad käituvad mees-normi järgi ja on seega prevaleeruva mudeli kohased, sealt edasi laieneda</a:t>
            </a:r>
          </a:p>
          <a:p>
            <a:pPr eaLnBrk="1" hangingPunct="1"/>
            <a:r>
              <a:rPr lang="et-EE" altLang="et-EE"/>
              <a:t>Poistelt/meestelt oodatakse suurte asjade tegemist ilma et mõeldakse, kuidas sellega peaks küll hakkama saama.</a:t>
            </a:r>
          </a:p>
          <a:p>
            <a:pPr eaLnBrk="1" hangingPunct="1"/>
            <a:r>
              <a:rPr lang="et-EE" altLang="et-EE"/>
              <a:t>Harry Potter – Hermione ja Harry Potter. Hermione muudkui õpib, lõpuks tuleb Harry Potter ja lahendab kõik targalt, ilma õppimata.</a:t>
            </a:r>
          </a:p>
        </p:txBody>
      </p:sp>
    </p:spTree>
    <p:extLst>
      <p:ext uri="{BB962C8B-B14F-4D97-AF65-F5344CB8AC3E}">
        <p14:creationId xmlns="" xmlns:p14="http://schemas.microsoft.com/office/powerpoint/2010/main" val="3159746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 xmlns:a16="http://schemas.microsoft.com/office/drawing/2014/main" id="{5C322E0A-7914-6E62-A1F9-44A5AB976C21}"/>
              </a:ext>
            </a:extLst>
          </p:cNvPr>
          <p:cNvSpPr txBox="1">
            <a:spLocks noChangeArrowheads="1"/>
          </p:cNvSpPr>
          <p:nvPr/>
        </p:nvSpPr>
        <p:spPr bwMode="auto">
          <a:xfrm>
            <a:off x="3884613" y="8685213"/>
            <a:ext cx="2971800" cy="458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hangingPunct="1"/>
            <a:fld id="{5DFE6C24-6FF6-4B88-B8F9-C0D0914E93BE}" type="slidenum">
              <a:rPr lang="en-US" altLang="et-EE" sz="1200">
                <a:solidFill>
                  <a:srgbClr val="000000"/>
                </a:solidFill>
                <a:cs typeface="Arial" panose="020B0604020202020204" pitchFamily="34" charset="0"/>
              </a:rPr>
              <a:pPr algn="r" hangingPunct="1"/>
              <a:t>39</a:t>
            </a:fld>
            <a:endParaRPr lang="en-US" altLang="et-EE" sz="1200" dirty="0">
              <a:solidFill>
                <a:srgbClr val="000000"/>
              </a:solidFill>
              <a:cs typeface="Arial" panose="020B0604020202020204" pitchFamily="34" charset="0"/>
            </a:endParaRPr>
          </a:p>
        </p:txBody>
      </p:sp>
      <p:sp>
        <p:nvSpPr>
          <p:cNvPr id="30723" name="Slide Image Placeholder 2">
            <a:extLst>
              <a:ext uri="{FF2B5EF4-FFF2-40B4-BE49-F238E27FC236}">
                <a16:creationId xmlns="" xmlns:a16="http://schemas.microsoft.com/office/drawing/2014/main" id="{6337304C-A304-5A33-2607-24BF5F6EA7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0724" name="Rectangle 3">
            <a:extLst>
              <a:ext uri="{FF2B5EF4-FFF2-40B4-BE49-F238E27FC236}">
                <a16:creationId xmlns="" xmlns:a16="http://schemas.microsoft.com/office/drawing/2014/main" id="{577C7268-D691-4253-3318-EBBF414DB2A1}"/>
              </a:ext>
            </a:extLst>
          </p:cNvPr>
          <p:cNvSpPr>
            <a:spLocks noGrp="1"/>
          </p:cNvSpPr>
          <p:nvPr>
            <p:ph type="body"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t-EE" altLang="et-EE"/>
              <a:t>Türdukutelt oodatakse sõnakuulelikkust ja taunitakse õpetajale vastu astumist.</a:t>
            </a:r>
          </a:p>
        </p:txBody>
      </p:sp>
    </p:spTree>
    <p:extLst>
      <p:ext uri="{BB962C8B-B14F-4D97-AF65-F5344CB8AC3E}">
        <p14:creationId xmlns="" xmlns:p14="http://schemas.microsoft.com/office/powerpoint/2010/main" val="3146359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 xmlns:a16="http://schemas.microsoft.com/office/drawing/2014/main" id="{5C322E0A-7914-6E62-A1F9-44A5AB976C21}"/>
              </a:ext>
            </a:extLst>
          </p:cNvPr>
          <p:cNvSpPr txBox="1">
            <a:spLocks noChangeArrowheads="1"/>
          </p:cNvSpPr>
          <p:nvPr/>
        </p:nvSpPr>
        <p:spPr bwMode="auto">
          <a:xfrm>
            <a:off x="3884613" y="8685213"/>
            <a:ext cx="2971800" cy="458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hangingPunct="1"/>
            <a:fld id="{5DFE6C24-6FF6-4B88-B8F9-C0D0914E93BE}" type="slidenum">
              <a:rPr lang="en-US" altLang="et-EE" sz="1200">
                <a:solidFill>
                  <a:srgbClr val="000000"/>
                </a:solidFill>
                <a:cs typeface="Arial" panose="020B0604020202020204" pitchFamily="34" charset="0"/>
              </a:rPr>
              <a:pPr algn="r" hangingPunct="1"/>
              <a:t>40</a:t>
            </a:fld>
            <a:endParaRPr lang="en-US" altLang="et-EE" sz="1200" dirty="0">
              <a:solidFill>
                <a:srgbClr val="000000"/>
              </a:solidFill>
              <a:cs typeface="Arial" panose="020B0604020202020204" pitchFamily="34" charset="0"/>
            </a:endParaRPr>
          </a:p>
        </p:txBody>
      </p:sp>
      <p:sp>
        <p:nvSpPr>
          <p:cNvPr id="30723" name="Slide Image Placeholder 2">
            <a:extLst>
              <a:ext uri="{FF2B5EF4-FFF2-40B4-BE49-F238E27FC236}">
                <a16:creationId xmlns="" xmlns:a16="http://schemas.microsoft.com/office/drawing/2014/main" id="{6337304C-A304-5A33-2607-24BF5F6EA7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0724" name="Rectangle 3">
            <a:extLst>
              <a:ext uri="{FF2B5EF4-FFF2-40B4-BE49-F238E27FC236}">
                <a16:creationId xmlns="" xmlns:a16="http://schemas.microsoft.com/office/drawing/2014/main" id="{577C7268-D691-4253-3318-EBBF414DB2A1}"/>
              </a:ext>
            </a:extLst>
          </p:cNvPr>
          <p:cNvSpPr>
            <a:spLocks noGrp="1"/>
          </p:cNvSpPr>
          <p:nvPr>
            <p:ph type="body"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t-EE" altLang="et-EE"/>
              <a:t>Türdukutelt oodatakse sõnakuulelikkust ja taunitakse õpetajale vastu astumist.</a:t>
            </a:r>
          </a:p>
        </p:txBody>
      </p:sp>
    </p:spTree>
    <p:extLst>
      <p:ext uri="{BB962C8B-B14F-4D97-AF65-F5344CB8AC3E}">
        <p14:creationId xmlns="" xmlns:p14="http://schemas.microsoft.com/office/powerpoint/2010/main" val="3418299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685208"/>
            <a:ext cx="2971800" cy="458791"/>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1E53D6A-8879-4920-8715-66ECEBE94A4F}"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41</a:t>
            </a:fld>
            <a:endParaRPr lang="en-US" sz="1200" b="0" i="0" u="none" strike="noStrike" kern="1200" cap="none" spc="0" baseline="0" dirty="0">
              <a:solidFill>
                <a:srgbClr val="000000"/>
              </a:solidFill>
              <a:uFillTx/>
              <a:latin typeface="Calibri" pitchFamily="34"/>
              <a:cs typeface="Arial" pitchFamily="34"/>
            </a:endParaRPr>
          </a:p>
        </p:txBody>
      </p:sp>
      <p:sp>
        <p:nvSpPr>
          <p:cNvPr id="3" name="Slide Image Placeholder 2"/>
          <p:cNvSpPr>
            <a:spLocks noGrp="1" noRot="1" noChangeAspect="1"/>
          </p:cNvSpPr>
          <p:nvPr>
            <p:ph type="sldImg"/>
          </p:nvPr>
        </p:nvSpPr>
        <p:spPr>
          <a:xfrm>
            <a:off x="685800" y="1143000"/>
            <a:ext cx="5486400" cy="3086100"/>
          </a:xfrm>
        </p:spPr>
      </p:sp>
      <p:sp>
        <p:nvSpPr>
          <p:cNvPr id="4" name="Rectangle 3"/>
          <p:cNvSpPr txBox="1">
            <a:spLocks noGrp="1"/>
          </p:cNvSpPr>
          <p:nvPr>
            <p:ph type="body" sz="quarter" idx="1"/>
          </p:nvPr>
        </p:nvSpPr>
        <p:spPr/>
        <p:txBody>
          <a:bodyPr/>
          <a:lstStyle/>
          <a:p>
            <a:pPr lvl="0"/>
            <a:r>
              <a:rPr lang="et-EE" dirty="0">
                <a:latin typeface="Calibri" pitchFamily="34"/>
              </a:rPr>
              <a:t>Kui palju on hästiõppivaid tüdrukuid, ja kahelised poisid jõuavad edasi. Naispiloot: ei julge seltskonnas öelda, et olen piloot, ei saada aru, see on ju hemelik ala.</a:t>
            </a:r>
            <a:endParaRPr lang="en-US" dirty="0">
              <a:latin typeface="Calibri" pitchFamily="34"/>
            </a:endParaRPr>
          </a:p>
        </p:txBody>
      </p:sp>
    </p:spTree>
    <p:extLst>
      <p:ext uri="{BB962C8B-B14F-4D97-AF65-F5344CB8AC3E}">
        <p14:creationId xmlns="" xmlns:p14="http://schemas.microsoft.com/office/powerpoint/2010/main" val="2568708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6ED79F-BD0B-C0F0-804B-9B2C553545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FFE3ECC-D01D-3A1F-9246-4764B3592F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2D3424C-8F29-CD60-3E5F-1839094BA0C9}"/>
              </a:ext>
            </a:extLst>
          </p:cNvPr>
          <p:cNvSpPr>
            <a:spLocks noGrp="1"/>
          </p:cNvSpPr>
          <p:nvPr>
            <p:ph type="dt" sz="half" idx="10"/>
          </p:nvPr>
        </p:nvSpPr>
        <p:spPr/>
        <p:txBody>
          <a:bodyPr/>
          <a:lstStyle/>
          <a:p>
            <a:fld id="{7CAAB5FF-9946-4A9F-AFB5-09E4A12112DE}" type="datetimeFigureOut">
              <a:rPr lang="en-US" smtClean="0"/>
              <a:pPr/>
              <a:t>10/20/2023</a:t>
            </a:fld>
            <a:endParaRPr lang="en-US"/>
          </a:p>
        </p:txBody>
      </p:sp>
      <p:sp>
        <p:nvSpPr>
          <p:cNvPr id="5" name="Footer Placeholder 4">
            <a:extLst>
              <a:ext uri="{FF2B5EF4-FFF2-40B4-BE49-F238E27FC236}">
                <a16:creationId xmlns="" xmlns:a16="http://schemas.microsoft.com/office/drawing/2014/main" id="{7FAAB09C-CE2B-0B92-F378-E5F6040B6B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5C51C2D-8AE1-1240-E6D2-708BEB863134}"/>
              </a:ext>
            </a:extLst>
          </p:cNvPr>
          <p:cNvSpPr>
            <a:spLocks noGrp="1"/>
          </p:cNvSpPr>
          <p:nvPr>
            <p:ph type="sldNum" sz="quarter" idx="12"/>
          </p:nvPr>
        </p:nvSpPr>
        <p:spPr/>
        <p:txBody>
          <a:bodyPr/>
          <a:lstStyle/>
          <a:p>
            <a:fld id="{92EE7D99-FEEC-4EFE-999F-D78103C7A7C7}" type="slidenum">
              <a:rPr lang="en-US" smtClean="0"/>
              <a:pPr/>
              <a:t>‹#›</a:t>
            </a:fld>
            <a:endParaRPr lang="en-US"/>
          </a:p>
        </p:txBody>
      </p:sp>
    </p:spTree>
    <p:extLst>
      <p:ext uri="{BB962C8B-B14F-4D97-AF65-F5344CB8AC3E}">
        <p14:creationId xmlns="" xmlns:p14="http://schemas.microsoft.com/office/powerpoint/2010/main" val="124673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CB8A76-B492-35AC-C062-904E8F9C82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A1CAD460-77BC-F5C0-9BA9-C3A4818152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82B14D8-60EB-0B51-7549-45CC22CCF97F}"/>
              </a:ext>
            </a:extLst>
          </p:cNvPr>
          <p:cNvSpPr>
            <a:spLocks noGrp="1"/>
          </p:cNvSpPr>
          <p:nvPr>
            <p:ph type="dt" sz="half" idx="10"/>
          </p:nvPr>
        </p:nvSpPr>
        <p:spPr/>
        <p:txBody>
          <a:bodyPr/>
          <a:lstStyle/>
          <a:p>
            <a:fld id="{7CAAB5FF-9946-4A9F-AFB5-09E4A12112DE}" type="datetimeFigureOut">
              <a:rPr lang="en-US" smtClean="0"/>
              <a:pPr/>
              <a:t>10/20/2023</a:t>
            </a:fld>
            <a:endParaRPr lang="en-US"/>
          </a:p>
        </p:txBody>
      </p:sp>
      <p:sp>
        <p:nvSpPr>
          <p:cNvPr id="5" name="Footer Placeholder 4">
            <a:extLst>
              <a:ext uri="{FF2B5EF4-FFF2-40B4-BE49-F238E27FC236}">
                <a16:creationId xmlns="" xmlns:a16="http://schemas.microsoft.com/office/drawing/2014/main" id="{732FABF2-0806-EE8B-AD11-8059B961FF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5DB686B-D56C-AE27-2935-9AE7BE4AB459}"/>
              </a:ext>
            </a:extLst>
          </p:cNvPr>
          <p:cNvSpPr>
            <a:spLocks noGrp="1"/>
          </p:cNvSpPr>
          <p:nvPr>
            <p:ph type="sldNum" sz="quarter" idx="12"/>
          </p:nvPr>
        </p:nvSpPr>
        <p:spPr/>
        <p:txBody>
          <a:bodyPr/>
          <a:lstStyle/>
          <a:p>
            <a:fld id="{92EE7D99-FEEC-4EFE-999F-D78103C7A7C7}" type="slidenum">
              <a:rPr lang="en-US" smtClean="0"/>
              <a:pPr/>
              <a:t>‹#›</a:t>
            </a:fld>
            <a:endParaRPr lang="en-US"/>
          </a:p>
        </p:txBody>
      </p:sp>
    </p:spTree>
    <p:extLst>
      <p:ext uri="{BB962C8B-B14F-4D97-AF65-F5344CB8AC3E}">
        <p14:creationId xmlns="" xmlns:p14="http://schemas.microsoft.com/office/powerpoint/2010/main" val="3673826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7C01EF7-19D1-E6B4-E2E7-2A7937D787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A0BA91F-FA87-597F-2FA2-80958E68AC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88DD444-B7E3-0AFA-BABD-D1E1DA8FC572}"/>
              </a:ext>
            </a:extLst>
          </p:cNvPr>
          <p:cNvSpPr>
            <a:spLocks noGrp="1"/>
          </p:cNvSpPr>
          <p:nvPr>
            <p:ph type="dt" sz="half" idx="10"/>
          </p:nvPr>
        </p:nvSpPr>
        <p:spPr/>
        <p:txBody>
          <a:bodyPr/>
          <a:lstStyle/>
          <a:p>
            <a:fld id="{7CAAB5FF-9946-4A9F-AFB5-09E4A12112DE}" type="datetimeFigureOut">
              <a:rPr lang="en-US" smtClean="0"/>
              <a:pPr/>
              <a:t>10/20/2023</a:t>
            </a:fld>
            <a:endParaRPr lang="en-US"/>
          </a:p>
        </p:txBody>
      </p:sp>
      <p:sp>
        <p:nvSpPr>
          <p:cNvPr id="5" name="Footer Placeholder 4">
            <a:extLst>
              <a:ext uri="{FF2B5EF4-FFF2-40B4-BE49-F238E27FC236}">
                <a16:creationId xmlns="" xmlns:a16="http://schemas.microsoft.com/office/drawing/2014/main" id="{98D8AE7A-B84F-E756-1DA7-F38E53D0D3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B70DA93-7817-F15F-667A-B87D8621D682}"/>
              </a:ext>
            </a:extLst>
          </p:cNvPr>
          <p:cNvSpPr>
            <a:spLocks noGrp="1"/>
          </p:cNvSpPr>
          <p:nvPr>
            <p:ph type="sldNum" sz="quarter" idx="12"/>
          </p:nvPr>
        </p:nvSpPr>
        <p:spPr/>
        <p:txBody>
          <a:bodyPr/>
          <a:lstStyle/>
          <a:p>
            <a:fld id="{92EE7D99-FEEC-4EFE-999F-D78103C7A7C7}" type="slidenum">
              <a:rPr lang="en-US" smtClean="0"/>
              <a:pPr/>
              <a:t>‹#›</a:t>
            </a:fld>
            <a:endParaRPr lang="en-US"/>
          </a:p>
        </p:txBody>
      </p:sp>
    </p:spTree>
    <p:extLst>
      <p:ext uri="{BB962C8B-B14F-4D97-AF65-F5344CB8AC3E}">
        <p14:creationId xmlns="" xmlns:p14="http://schemas.microsoft.com/office/powerpoint/2010/main" val="2355818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2E30CB-4F78-CF58-8C27-EDCBB8DD05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EE61BA0-072D-115E-FAE6-1D5E582CE6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7F906E3-E28C-AEF7-6632-C571CE646BD6}"/>
              </a:ext>
            </a:extLst>
          </p:cNvPr>
          <p:cNvSpPr>
            <a:spLocks noGrp="1"/>
          </p:cNvSpPr>
          <p:nvPr>
            <p:ph type="dt" sz="half" idx="10"/>
          </p:nvPr>
        </p:nvSpPr>
        <p:spPr/>
        <p:txBody>
          <a:bodyPr/>
          <a:lstStyle/>
          <a:p>
            <a:fld id="{7CAAB5FF-9946-4A9F-AFB5-09E4A12112DE}" type="datetimeFigureOut">
              <a:rPr lang="en-US" smtClean="0"/>
              <a:pPr/>
              <a:t>10/20/2023</a:t>
            </a:fld>
            <a:endParaRPr lang="en-US"/>
          </a:p>
        </p:txBody>
      </p:sp>
      <p:sp>
        <p:nvSpPr>
          <p:cNvPr id="5" name="Footer Placeholder 4">
            <a:extLst>
              <a:ext uri="{FF2B5EF4-FFF2-40B4-BE49-F238E27FC236}">
                <a16:creationId xmlns="" xmlns:a16="http://schemas.microsoft.com/office/drawing/2014/main" id="{B8053FFA-DBF7-0041-B4DE-5630D8E935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95931A7-95D2-D711-18A5-5DAC4B659BA2}"/>
              </a:ext>
            </a:extLst>
          </p:cNvPr>
          <p:cNvSpPr>
            <a:spLocks noGrp="1"/>
          </p:cNvSpPr>
          <p:nvPr>
            <p:ph type="sldNum" sz="quarter" idx="12"/>
          </p:nvPr>
        </p:nvSpPr>
        <p:spPr/>
        <p:txBody>
          <a:bodyPr/>
          <a:lstStyle/>
          <a:p>
            <a:fld id="{92EE7D99-FEEC-4EFE-999F-D78103C7A7C7}" type="slidenum">
              <a:rPr lang="en-US" smtClean="0"/>
              <a:pPr/>
              <a:t>‹#›</a:t>
            </a:fld>
            <a:endParaRPr lang="en-US"/>
          </a:p>
        </p:txBody>
      </p:sp>
    </p:spTree>
    <p:extLst>
      <p:ext uri="{BB962C8B-B14F-4D97-AF65-F5344CB8AC3E}">
        <p14:creationId xmlns="" xmlns:p14="http://schemas.microsoft.com/office/powerpoint/2010/main" val="518619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EBAB21-3D6F-9037-37F5-FE65F32D77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010FA30-482E-F9BC-FBBC-F3C6E7E5AA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0A863E9-D917-E9C5-CB88-B6855B20A050}"/>
              </a:ext>
            </a:extLst>
          </p:cNvPr>
          <p:cNvSpPr>
            <a:spLocks noGrp="1"/>
          </p:cNvSpPr>
          <p:nvPr>
            <p:ph type="dt" sz="half" idx="10"/>
          </p:nvPr>
        </p:nvSpPr>
        <p:spPr/>
        <p:txBody>
          <a:bodyPr/>
          <a:lstStyle/>
          <a:p>
            <a:fld id="{7CAAB5FF-9946-4A9F-AFB5-09E4A12112DE}" type="datetimeFigureOut">
              <a:rPr lang="en-US" smtClean="0"/>
              <a:pPr/>
              <a:t>10/20/2023</a:t>
            </a:fld>
            <a:endParaRPr lang="en-US"/>
          </a:p>
        </p:txBody>
      </p:sp>
      <p:sp>
        <p:nvSpPr>
          <p:cNvPr id="5" name="Footer Placeholder 4">
            <a:extLst>
              <a:ext uri="{FF2B5EF4-FFF2-40B4-BE49-F238E27FC236}">
                <a16:creationId xmlns="" xmlns:a16="http://schemas.microsoft.com/office/drawing/2014/main" id="{E1533183-ED1F-4E8C-0D94-30A1408B30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EC01426-571F-EEC3-9C0C-96187821DBB0}"/>
              </a:ext>
            </a:extLst>
          </p:cNvPr>
          <p:cNvSpPr>
            <a:spLocks noGrp="1"/>
          </p:cNvSpPr>
          <p:nvPr>
            <p:ph type="sldNum" sz="quarter" idx="12"/>
          </p:nvPr>
        </p:nvSpPr>
        <p:spPr/>
        <p:txBody>
          <a:bodyPr/>
          <a:lstStyle/>
          <a:p>
            <a:fld id="{92EE7D99-FEEC-4EFE-999F-D78103C7A7C7}" type="slidenum">
              <a:rPr lang="en-US" smtClean="0"/>
              <a:pPr/>
              <a:t>‹#›</a:t>
            </a:fld>
            <a:endParaRPr lang="en-US"/>
          </a:p>
        </p:txBody>
      </p:sp>
    </p:spTree>
    <p:extLst>
      <p:ext uri="{BB962C8B-B14F-4D97-AF65-F5344CB8AC3E}">
        <p14:creationId xmlns="" xmlns:p14="http://schemas.microsoft.com/office/powerpoint/2010/main" val="3775645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97994A-40BB-69CC-ADB4-5F2CB3F682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C41C803-5533-EAB7-B3BD-D7F5463019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002C867-0832-A290-A8DD-6237667F07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9BCEC0C0-1AE1-FD59-BBD0-CEA533A40DF7}"/>
              </a:ext>
            </a:extLst>
          </p:cNvPr>
          <p:cNvSpPr>
            <a:spLocks noGrp="1"/>
          </p:cNvSpPr>
          <p:nvPr>
            <p:ph type="dt" sz="half" idx="10"/>
          </p:nvPr>
        </p:nvSpPr>
        <p:spPr/>
        <p:txBody>
          <a:bodyPr/>
          <a:lstStyle/>
          <a:p>
            <a:fld id="{7CAAB5FF-9946-4A9F-AFB5-09E4A12112DE}" type="datetimeFigureOut">
              <a:rPr lang="en-US" smtClean="0"/>
              <a:pPr/>
              <a:t>10/20/2023</a:t>
            </a:fld>
            <a:endParaRPr lang="en-US"/>
          </a:p>
        </p:txBody>
      </p:sp>
      <p:sp>
        <p:nvSpPr>
          <p:cNvPr id="6" name="Footer Placeholder 5">
            <a:extLst>
              <a:ext uri="{FF2B5EF4-FFF2-40B4-BE49-F238E27FC236}">
                <a16:creationId xmlns="" xmlns:a16="http://schemas.microsoft.com/office/drawing/2014/main" id="{4680FE74-B9D7-3A85-1F5D-5A80224ED8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D2314DD-9566-C6A6-D60A-446B5A486CF7}"/>
              </a:ext>
            </a:extLst>
          </p:cNvPr>
          <p:cNvSpPr>
            <a:spLocks noGrp="1"/>
          </p:cNvSpPr>
          <p:nvPr>
            <p:ph type="sldNum" sz="quarter" idx="12"/>
          </p:nvPr>
        </p:nvSpPr>
        <p:spPr/>
        <p:txBody>
          <a:bodyPr/>
          <a:lstStyle/>
          <a:p>
            <a:fld id="{92EE7D99-FEEC-4EFE-999F-D78103C7A7C7}" type="slidenum">
              <a:rPr lang="en-US" smtClean="0"/>
              <a:pPr/>
              <a:t>‹#›</a:t>
            </a:fld>
            <a:endParaRPr lang="en-US"/>
          </a:p>
        </p:txBody>
      </p:sp>
    </p:spTree>
    <p:extLst>
      <p:ext uri="{BB962C8B-B14F-4D97-AF65-F5344CB8AC3E}">
        <p14:creationId xmlns="" xmlns:p14="http://schemas.microsoft.com/office/powerpoint/2010/main" val="2452834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E4C30E-8B2E-0C36-5DBF-5B53147E38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CAC78081-1AD9-77F7-4D14-FFAAB3C9F2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2DB4805-8B7D-B149-0576-9D34A6C0DF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7A879607-CA24-A95A-5907-30CA39FEF9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380776B-ACD1-137D-E761-630E191773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731E6DB-9DED-F9E7-FB42-D8246F4398F2}"/>
              </a:ext>
            </a:extLst>
          </p:cNvPr>
          <p:cNvSpPr>
            <a:spLocks noGrp="1"/>
          </p:cNvSpPr>
          <p:nvPr>
            <p:ph type="dt" sz="half" idx="10"/>
          </p:nvPr>
        </p:nvSpPr>
        <p:spPr/>
        <p:txBody>
          <a:bodyPr/>
          <a:lstStyle/>
          <a:p>
            <a:fld id="{7CAAB5FF-9946-4A9F-AFB5-09E4A12112DE}" type="datetimeFigureOut">
              <a:rPr lang="en-US" smtClean="0"/>
              <a:pPr/>
              <a:t>10/20/2023</a:t>
            </a:fld>
            <a:endParaRPr lang="en-US"/>
          </a:p>
        </p:txBody>
      </p:sp>
      <p:sp>
        <p:nvSpPr>
          <p:cNvPr id="8" name="Footer Placeholder 7">
            <a:extLst>
              <a:ext uri="{FF2B5EF4-FFF2-40B4-BE49-F238E27FC236}">
                <a16:creationId xmlns="" xmlns:a16="http://schemas.microsoft.com/office/drawing/2014/main" id="{99BF7CE8-A8EE-7921-9884-60126554A1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CE0E28C-21A7-0936-39FE-7850A9FCE4F3}"/>
              </a:ext>
            </a:extLst>
          </p:cNvPr>
          <p:cNvSpPr>
            <a:spLocks noGrp="1"/>
          </p:cNvSpPr>
          <p:nvPr>
            <p:ph type="sldNum" sz="quarter" idx="12"/>
          </p:nvPr>
        </p:nvSpPr>
        <p:spPr/>
        <p:txBody>
          <a:bodyPr/>
          <a:lstStyle/>
          <a:p>
            <a:fld id="{92EE7D99-FEEC-4EFE-999F-D78103C7A7C7}" type="slidenum">
              <a:rPr lang="en-US" smtClean="0"/>
              <a:pPr/>
              <a:t>‹#›</a:t>
            </a:fld>
            <a:endParaRPr lang="en-US"/>
          </a:p>
        </p:txBody>
      </p:sp>
    </p:spTree>
    <p:extLst>
      <p:ext uri="{BB962C8B-B14F-4D97-AF65-F5344CB8AC3E}">
        <p14:creationId xmlns="" xmlns:p14="http://schemas.microsoft.com/office/powerpoint/2010/main" val="4239122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3D12A89-D645-3FBC-CB88-D69C20AF6F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CDBAE48-BFD1-38C6-73E9-97251DD096B5}"/>
              </a:ext>
            </a:extLst>
          </p:cNvPr>
          <p:cNvSpPr>
            <a:spLocks noGrp="1"/>
          </p:cNvSpPr>
          <p:nvPr>
            <p:ph type="dt" sz="half" idx="10"/>
          </p:nvPr>
        </p:nvSpPr>
        <p:spPr/>
        <p:txBody>
          <a:bodyPr/>
          <a:lstStyle/>
          <a:p>
            <a:fld id="{7CAAB5FF-9946-4A9F-AFB5-09E4A12112DE}" type="datetimeFigureOut">
              <a:rPr lang="en-US" smtClean="0"/>
              <a:pPr/>
              <a:t>10/20/2023</a:t>
            </a:fld>
            <a:endParaRPr lang="en-US"/>
          </a:p>
        </p:txBody>
      </p:sp>
      <p:sp>
        <p:nvSpPr>
          <p:cNvPr id="4" name="Footer Placeholder 3">
            <a:extLst>
              <a:ext uri="{FF2B5EF4-FFF2-40B4-BE49-F238E27FC236}">
                <a16:creationId xmlns="" xmlns:a16="http://schemas.microsoft.com/office/drawing/2014/main" id="{ADD8B607-7CB7-FFE4-B0DB-4B85D7B556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3FE29C63-B5AF-3C1C-8089-4325A2D075E6}"/>
              </a:ext>
            </a:extLst>
          </p:cNvPr>
          <p:cNvSpPr>
            <a:spLocks noGrp="1"/>
          </p:cNvSpPr>
          <p:nvPr>
            <p:ph type="sldNum" sz="quarter" idx="12"/>
          </p:nvPr>
        </p:nvSpPr>
        <p:spPr/>
        <p:txBody>
          <a:bodyPr/>
          <a:lstStyle/>
          <a:p>
            <a:fld id="{92EE7D99-FEEC-4EFE-999F-D78103C7A7C7}" type="slidenum">
              <a:rPr lang="en-US" smtClean="0"/>
              <a:pPr/>
              <a:t>‹#›</a:t>
            </a:fld>
            <a:endParaRPr lang="en-US"/>
          </a:p>
        </p:txBody>
      </p:sp>
    </p:spTree>
    <p:extLst>
      <p:ext uri="{BB962C8B-B14F-4D97-AF65-F5344CB8AC3E}">
        <p14:creationId xmlns="" xmlns:p14="http://schemas.microsoft.com/office/powerpoint/2010/main" val="1688879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75408E2-85A1-5AEF-4511-28FB709CB0AF}"/>
              </a:ext>
            </a:extLst>
          </p:cNvPr>
          <p:cNvSpPr>
            <a:spLocks noGrp="1"/>
          </p:cNvSpPr>
          <p:nvPr>
            <p:ph type="dt" sz="half" idx="10"/>
          </p:nvPr>
        </p:nvSpPr>
        <p:spPr/>
        <p:txBody>
          <a:bodyPr/>
          <a:lstStyle/>
          <a:p>
            <a:fld id="{7CAAB5FF-9946-4A9F-AFB5-09E4A12112DE}" type="datetimeFigureOut">
              <a:rPr lang="en-US" smtClean="0"/>
              <a:pPr/>
              <a:t>10/20/2023</a:t>
            </a:fld>
            <a:endParaRPr lang="en-US"/>
          </a:p>
        </p:txBody>
      </p:sp>
      <p:sp>
        <p:nvSpPr>
          <p:cNvPr id="3" name="Footer Placeholder 2">
            <a:extLst>
              <a:ext uri="{FF2B5EF4-FFF2-40B4-BE49-F238E27FC236}">
                <a16:creationId xmlns="" xmlns:a16="http://schemas.microsoft.com/office/drawing/2014/main" id="{482FEC8C-3D5C-121F-9CD0-CDC00B31EF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FA9A91A-5375-EC96-9AE5-BD1942B78D8B}"/>
              </a:ext>
            </a:extLst>
          </p:cNvPr>
          <p:cNvSpPr>
            <a:spLocks noGrp="1"/>
          </p:cNvSpPr>
          <p:nvPr>
            <p:ph type="sldNum" sz="quarter" idx="12"/>
          </p:nvPr>
        </p:nvSpPr>
        <p:spPr/>
        <p:txBody>
          <a:bodyPr/>
          <a:lstStyle/>
          <a:p>
            <a:fld id="{92EE7D99-FEEC-4EFE-999F-D78103C7A7C7}" type="slidenum">
              <a:rPr lang="en-US" smtClean="0"/>
              <a:pPr/>
              <a:t>‹#›</a:t>
            </a:fld>
            <a:endParaRPr lang="en-US"/>
          </a:p>
        </p:txBody>
      </p:sp>
    </p:spTree>
    <p:extLst>
      <p:ext uri="{BB962C8B-B14F-4D97-AF65-F5344CB8AC3E}">
        <p14:creationId xmlns="" xmlns:p14="http://schemas.microsoft.com/office/powerpoint/2010/main" val="3263816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31DF72-1052-E994-3CDE-CCFA21DFB3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49A8FEF9-6FC9-D1FE-DA07-D08F480EF4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BB12FDC-8F45-CBED-4F3F-50DF3E1C1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58CD638-779F-9117-5390-CC10C0C17924}"/>
              </a:ext>
            </a:extLst>
          </p:cNvPr>
          <p:cNvSpPr>
            <a:spLocks noGrp="1"/>
          </p:cNvSpPr>
          <p:nvPr>
            <p:ph type="dt" sz="half" idx="10"/>
          </p:nvPr>
        </p:nvSpPr>
        <p:spPr/>
        <p:txBody>
          <a:bodyPr/>
          <a:lstStyle/>
          <a:p>
            <a:fld id="{7CAAB5FF-9946-4A9F-AFB5-09E4A12112DE}" type="datetimeFigureOut">
              <a:rPr lang="en-US" smtClean="0"/>
              <a:pPr/>
              <a:t>10/20/2023</a:t>
            </a:fld>
            <a:endParaRPr lang="en-US"/>
          </a:p>
        </p:txBody>
      </p:sp>
      <p:sp>
        <p:nvSpPr>
          <p:cNvPr id="6" name="Footer Placeholder 5">
            <a:extLst>
              <a:ext uri="{FF2B5EF4-FFF2-40B4-BE49-F238E27FC236}">
                <a16:creationId xmlns="" xmlns:a16="http://schemas.microsoft.com/office/drawing/2014/main" id="{E797E3F4-C2D3-5595-D342-0497F43EE4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47AF06B-756F-B216-C151-38C4AF3A16B5}"/>
              </a:ext>
            </a:extLst>
          </p:cNvPr>
          <p:cNvSpPr>
            <a:spLocks noGrp="1"/>
          </p:cNvSpPr>
          <p:nvPr>
            <p:ph type="sldNum" sz="quarter" idx="12"/>
          </p:nvPr>
        </p:nvSpPr>
        <p:spPr/>
        <p:txBody>
          <a:bodyPr/>
          <a:lstStyle/>
          <a:p>
            <a:fld id="{92EE7D99-FEEC-4EFE-999F-D78103C7A7C7}" type="slidenum">
              <a:rPr lang="en-US" smtClean="0"/>
              <a:pPr/>
              <a:t>‹#›</a:t>
            </a:fld>
            <a:endParaRPr lang="en-US"/>
          </a:p>
        </p:txBody>
      </p:sp>
    </p:spTree>
    <p:extLst>
      <p:ext uri="{BB962C8B-B14F-4D97-AF65-F5344CB8AC3E}">
        <p14:creationId xmlns="" xmlns:p14="http://schemas.microsoft.com/office/powerpoint/2010/main" val="3282394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7D127D-B316-2770-CFA1-8931D5B0F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19AD68C-9612-7E6C-2160-30C84E7836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55F27244-42CF-18F7-3AB3-6F1DE57DBC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DF24A8C-7451-D3C8-F29B-F0B41A7FC789}"/>
              </a:ext>
            </a:extLst>
          </p:cNvPr>
          <p:cNvSpPr>
            <a:spLocks noGrp="1"/>
          </p:cNvSpPr>
          <p:nvPr>
            <p:ph type="dt" sz="half" idx="10"/>
          </p:nvPr>
        </p:nvSpPr>
        <p:spPr/>
        <p:txBody>
          <a:bodyPr/>
          <a:lstStyle/>
          <a:p>
            <a:fld id="{7CAAB5FF-9946-4A9F-AFB5-09E4A12112DE}" type="datetimeFigureOut">
              <a:rPr lang="en-US" smtClean="0"/>
              <a:pPr/>
              <a:t>10/20/2023</a:t>
            </a:fld>
            <a:endParaRPr lang="en-US"/>
          </a:p>
        </p:txBody>
      </p:sp>
      <p:sp>
        <p:nvSpPr>
          <p:cNvPr id="6" name="Footer Placeholder 5">
            <a:extLst>
              <a:ext uri="{FF2B5EF4-FFF2-40B4-BE49-F238E27FC236}">
                <a16:creationId xmlns="" xmlns:a16="http://schemas.microsoft.com/office/drawing/2014/main" id="{4B11337D-0991-D8AD-3565-D4E3AEBBAA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B721577-9D94-07A6-A22D-686040EC52E6}"/>
              </a:ext>
            </a:extLst>
          </p:cNvPr>
          <p:cNvSpPr>
            <a:spLocks noGrp="1"/>
          </p:cNvSpPr>
          <p:nvPr>
            <p:ph type="sldNum" sz="quarter" idx="12"/>
          </p:nvPr>
        </p:nvSpPr>
        <p:spPr/>
        <p:txBody>
          <a:bodyPr/>
          <a:lstStyle/>
          <a:p>
            <a:fld id="{92EE7D99-FEEC-4EFE-999F-D78103C7A7C7}" type="slidenum">
              <a:rPr lang="en-US" smtClean="0"/>
              <a:pPr/>
              <a:t>‹#›</a:t>
            </a:fld>
            <a:endParaRPr lang="en-US"/>
          </a:p>
        </p:txBody>
      </p:sp>
    </p:spTree>
    <p:extLst>
      <p:ext uri="{BB962C8B-B14F-4D97-AF65-F5344CB8AC3E}">
        <p14:creationId xmlns="" xmlns:p14="http://schemas.microsoft.com/office/powerpoint/2010/main" val="3491734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CEDCADA2-FFD2-A22B-B2C7-CC1B057F8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0B437D43-55D9-B540-66AE-737F44C96C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410D742-B9DB-A10E-69F0-BDB37D5D14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AAB5FF-9946-4A9F-AFB5-09E4A12112DE}" type="datetimeFigureOut">
              <a:rPr lang="en-US" smtClean="0"/>
              <a:pPr/>
              <a:t>10/20/2023</a:t>
            </a:fld>
            <a:endParaRPr lang="en-US"/>
          </a:p>
        </p:txBody>
      </p:sp>
      <p:sp>
        <p:nvSpPr>
          <p:cNvPr id="5" name="Footer Placeholder 4">
            <a:extLst>
              <a:ext uri="{FF2B5EF4-FFF2-40B4-BE49-F238E27FC236}">
                <a16:creationId xmlns="" xmlns:a16="http://schemas.microsoft.com/office/drawing/2014/main" id="{3B49A156-B4E2-7511-D50A-6D4DB93E03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911C6BC0-1126-DB8F-E557-367CC0471A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E7D99-FEEC-4EFE-999F-D78103C7A7C7}" type="slidenum">
              <a:rPr lang="en-US" smtClean="0"/>
              <a:pPr/>
              <a:t>‹#›</a:t>
            </a:fld>
            <a:endParaRPr lang="en-US"/>
          </a:p>
        </p:txBody>
      </p:sp>
    </p:spTree>
    <p:extLst>
      <p:ext uri="{BB962C8B-B14F-4D97-AF65-F5344CB8AC3E}">
        <p14:creationId xmlns="" xmlns:p14="http://schemas.microsoft.com/office/powerpoint/2010/main" val="3072310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tk.edu.ee/meie-kool/galerii/#iLightbox[gallery_image_1]/40"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kurtnakool.ee/uncategorized/4316/" TargetMode="External"/><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hyperlink" Target="https://www.yumpu.com/xx/document/read/35933592/varioppekava-moiste-ja-selle-kujunemine-haridus"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stat.ee/et/avasta-statistikat/valdkonnad/haridus/uldharidus" TargetMode="External"/><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hyperlink" Target="https://img6.okidoki.st/c/5/2/8/428994/8838530/19277926_2.jp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hyperlink" Target="https://kirjastusmaurus.ee/oppematerjalid/matemaatika-tooraamat-1-klassile-i-osa/" TargetMode="External"/><Relationship Id="rId4" Type="http://schemas.openxmlformats.org/officeDocument/2006/relationships/hyperlink" Target="https://www.skriibus.ee/views/oppevara.xhtml?form=3&amp;id=42"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avita.ee/35033" TargetMode="External"/><Relationship Id="rId7"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hyperlink" Target="https://kirjastusmaurus.ee/oppematerjalid/ajaloo-opik-5-klassile/" TargetMode="External"/><Relationship Id="rId5" Type="http://schemas.openxmlformats.org/officeDocument/2006/relationships/hyperlink" Target="https://www.avita.ee/14096" TargetMode="Externa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hyperlink" Target="https://www.theodysseyonline.com/the-evolution-of-gender-roles-in-disney-princess-movies" TargetMode="External"/><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johvipk.edu.ee/img/files/autahvel/output_6aExvz.gif" TargetMode="External"/><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parnuvanalinnakool.ee/inimesed/opilasesindus-2/" TargetMode="External"/><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4" Type="http://schemas.openxmlformats.org/officeDocument/2006/relationships/hyperlink" Target="https://www.facebook.com/3kolmporsakest/photos/a.487438261321593/5751535704911796/"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s://www.facebook.com/jakobsonikool/photos/a.455505641186838/8116026918467967/?type=3" TargetMode="External"/><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jarvekyla.edu.ee/2021/01/27/virtuaalsed-huviringid/" TargetMode="Externa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hyperlink" Target="https://lihulateataja.ee/haridus/tudrukute-paev-toi-lihulasse-ule-saja-kaheksanda-klassi-tudruku/"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retla.edu.ee/et/uudised/tudrukutepaev-oisus" TargetMode="External"/><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s://melliste.blogspot.com/2018/03/tudrukute-nadal.html" TargetMode="External"/><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hyperlink" Target="https://www.digar.ee/arhiiv/et/download/238087" TargetMode="External"/><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hyperlink" Target="https://www.huvitavkool.ee/2018/04/"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elu.ohtuleht.ee/180109/algav-kooliaasta-nupp-nokib-taiega-ja-moistus-ruulib"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online.le.ee/2015/09/07/kui-oled-rumal-siis-tood-ei-saa/"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3" Type="http://schemas.openxmlformats.org/officeDocument/2006/relationships/hyperlink" Target="http://www.haridusjasugu.ee/" TargetMode="External"/><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youtube.com/watch?v=joRjb5WOmbM" TargetMode="Externa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hyperlink" Target="https://kompetentsikeskus.sm.ee/et/vordsed-voimalused/vordne-kohtlemine/vordsete-voimaluste-edendamine/vahemusruhmadele-vordsete-voimaluste-loomine/vordse-kohtlemise-tagamine-hariduses" TargetMode="Externa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80DBF9-1297-7CBC-E1D8-E75C898EA4E4}"/>
              </a:ext>
            </a:extLst>
          </p:cNvPr>
          <p:cNvSpPr>
            <a:spLocks noGrp="1"/>
          </p:cNvSpPr>
          <p:nvPr>
            <p:ph type="ctrTitle"/>
          </p:nvPr>
        </p:nvSpPr>
        <p:spPr/>
        <p:txBody>
          <a:bodyPr>
            <a:normAutofit fontScale="90000"/>
          </a:bodyPr>
          <a:lstStyle/>
          <a:p>
            <a:r>
              <a:rPr lang="et-EE" sz="5400" b="1" dirty="0">
                <a:latin typeface="Century Gothic" panose="020B0502020202020204" pitchFamily="34" charset="0"/>
              </a:rPr>
              <a:t/>
            </a:r>
            <a:br>
              <a:rPr lang="et-EE" sz="5400" b="1" dirty="0">
                <a:latin typeface="Century Gothic" panose="020B0502020202020204" pitchFamily="34" charset="0"/>
              </a:rPr>
            </a:br>
            <a:r>
              <a:rPr lang="et-EE" sz="5400" b="1" dirty="0">
                <a:latin typeface="Century Gothic" panose="020B0502020202020204" pitchFamily="34" charset="0"/>
              </a:rPr>
              <a:t/>
            </a:r>
            <a:br>
              <a:rPr lang="et-EE" sz="5400" b="1" dirty="0">
                <a:latin typeface="Century Gothic" panose="020B0502020202020204" pitchFamily="34" charset="0"/>
              </a:rPr>
            </a:br>
            <a:r>
              <a:rPr lang="et-EE" sz="5400" b="1" dirty="0">
                <a:latin typeface="Century Gothic" panose="020B0502020202020204" pitchFamily="34" charset="0"/>
              </a:rPr>
              <a:t/>
            </a:r>
            <a:br>
              <a:rPr lang="et-EE" sz="5400" b="1" dirty="0">
                <a:latin typeface="Century Gothic" panose="020B0502020202020204" pitchFamily="34" charset="0"/>
              </a:rPr>
            </a:br>
            <a:r>
              <a:rPr lang="et-EE" sz="5400" b="1" dirty="0">
                <a:latin typeface="Century Gothic" panose="020B0502020202020204" pitchFamily="34" charset="0"/>
              </a:rPr>
              <a:t/>
            </a:r>
            <a:br>
              <a:rPr lang="et-EE" sz="5400" b="1" dirty="0">
                <a:latin typeface="Century Gothic" panose="020B0502020202020204" pitchFamily="34" charset="0"/>
              </a:rPr>
            </a:br>
            <a:r>
              <a:rPr lang="et-EE" sz="5400" b="1" dirty="0">
                <a:latin typeface="Century Gothic" panose="020B0502020202020204" pitchFamily="34" charset="0"/>
              </a:rPr>
              <a:t/>
            </a:r>
            <a:br>
              <a:rPr lang="et-EE" sz="5400" b="1" dirty="0">
                <a:latin typeface="Century Gothic" panose="020B0502020202020204" pitchFamily="34" charset="0"/>
              </a:rPr>
            </a:br>
            <a:r>
              <a:rPr lang="et-EE" sz="5400" b="1" dirty="0">
                <a:latin typeface="Century Gothic" panose="020B0502020202020204" pitchFamily="34" charset="0"/>
              </a:rPr>
              <a:t/>
            </a:r>
            <a:br>
              <a:rPr lang="et-EE" sz="5400" b="1" dirty="0">
                <a:latin typeface="Century Gothic" panose="020B0502020202020204" pitchFamily="34" charset="0"/>
              </a:rPr>
            </a:br>
            <a:r>
              <a:rPr lang="et-EE" sz="5400" b="1" dirty="0">
                <a:latin typeface="Century Gothic" panose="020B0502020202020204" pitchFamily="34" charset="0"/>
              </a:rPr>
              <a:t/>
            </a:r>
            <a:br>
              <a:rPr lang="et-EE" sz="5400" b="1" dirty="0">
                <a:latin typeface="Century Gothic" panose="020B0502020202020204" pitchFamily="34" charset="0"/>
              </a:rPr>
            </a:br>
            <a:r>
              <a:rPr lang="et-EE" sz="5400" b="1" dirty="0">
                <a:latin typeface="Century Gothic" panose="020B0502020202020204" pitchFamily="34" charset="0"/>
              </a:rPr>
              <a:t/>
            </a:r>
            <a:br>
              <a:rPr lang="et-EE" sz="5400" b="1" dirty="0">
                <a:latin typeface="Century Gothic" panose="020B0502020202020204" pitchFamily="34" charset="0"/>
              </a:rPr>
            </a:br>
            <a:r>
              <a:rPr lang="et-EE" sz="5400" b="1" dirty="0">
                <a:latin typeface="Century Gothic" panose="020B0502020202020204" pitchFamily="34" charset="0"/>
              </a:rPr>
              <a:t/>
            </a:r>
            <a:br>
              <a:rPr lang="et-EE" sz="5400" b="1" dirty="0">
                <a:latin typeface="Century Gothic" panose="020B0502020202020204" pitchFamily="34" charset="0"/>
              </a:rPr>
            </a:br>
            <a:r>
              <a:rPr lang="et-EE" sz="5400" b="1" dirty="0">
                <a:latin typeface="Century Gothic" panose="020B0502020202020204" pitchFamily="34" charset="0"/>
              </a:rPr>
              <a:t/>
            </a:r>
            <a:br>
              <a:rPr lang="et-EE" sz="5400" b="1" dirty="0">
                <a:latin typeface="Century Gothic" panose="020B0502020202020204" pitchFamily="34" charset="0"/>
              </a:rPr>
            </a:br>
            <a:r>
              <a:rPr lang="et-EE" sz="5400" b="1" dirty="0">
                <a:latin typeface="Century Gothic" panose="020B0502020202020204" pitchFamily="34" charset="0"/>
              </a:rPr>
              <a:t/>
            </a:r>
            <a:br>
              <a:rPr lang="et-EE" sz="5400" b="1" dirty="0">
                <a:latin typeface="Century Gothic" panose="020B0502020202020204" pitchFamily="34" charset="0"/>
              </a:rPr>
            </a:br>
            <a:r>
              <a:rPr lang="et-EE" sz="5400" b="1" dirty="0">
                <a:latin typeface="Century Gothic" panose="020B0502020202020204" pitchFamily="34" charset="0"/>
              </a:rPr>
              <a:t/>
            </a:r>
            <a:br>
              <a:rPr lang="et-EE" sz="5400" b="1" dirty="0">
                <a:latin typeface="Century Gothic" panose="020B0502020202020204" pitchFamily="34" charset="0"/>
              </a:rPr>
            </a:br>
            <a:r>
              <a:rPr lang="et-EE" sz="5400" b="1" dirty="0">
                <a:latin typeface="Century Gothic" panose="020B0502020202020204" pitchFamily="34" charset="0"/>
              </a:rPr>
              <a:t/>
            </a:r>
            <a:br>
              <a:rPr lang="et-EE" sz="5400" b="1" dirty="0">
                <a:latin typeface="Century Gothic" panose="020B0502020202020204" pitchFamily="34" charset="0"/>
              </a:rPr>
            </a:br>
            <a:r>
              <a:rPr lang="et-EE" sz="5400" b="1" dirty="0">
                <a:latin typeface="Century Gothic" panose="020B0502020202020204" pitchFamily="34" charset="0"/>
              </a:rPr>
              <a:t/>
            </a:r>
            <a:br>
              <a:rPr lang="et-EE" sz="5400" b="1" dirty="0">
                <a:latin typeface="Century Gothic" panose="020B0502020202020204" pitchFamily="34" charset="0"/>
              </a:rPr>
            </a:br>
            <a:r>
              <a:rPr lang="et-EE" sz="5400" b="1" dirty="0">
                <a:latin typeface="Century Gothic" panose="020B0502020202020204" pitchFamily="34" charset="0"/>
              </a:rPr>
              <a:t/>
            </a:r>
            <a:br>
              <a:rPr lang="et-EE" sz="5400" b="1" dirty="0">
                <a:latin typeface="Century Gothic" panose="020B0502020202020204" pitchFamily="34" charset="0"/>
              </a:rPr>
            </a:br>
            <a:r>
              <a:rPr lang="et-EE" sz="5400" b="1" dirty="0">
                <a:latin typeface="Century Gothic" panose="020B0502020202020204" pitchFamily="34" charset="0"/>
              </a:rPr>
              <a:t/>
            </a:r>
            <a:br>
              <a:rPr lang="et-EE" sz="5400" b="1" dirty="0">
                <a:latin typeface="Century Gothic" panose="020B0502020202020204" pitchFamily="34" charset="0"/>
              </a:rPr>
            </a:br>
            <a:r>
              <a:rPr lang="et-EE" sz="5400" b="1" dirty="0">
                <a:latin typeface="Century Gothic" panose="020B0502020202020204" pitchFamily="34" charset="0"/>
              </a:rPr>
              <a:t/>
            </a:r>
            <a:br>
              <a:rPr lang="et-EE" sz="5400" b="1" dirty="0">
                <a:latin typeface="Century Gothic" panose="020B0502020202020204" pitchFamily="34" charset="0"/>
              </a:rPr>
            </a:br>
            <a:r>
              <a:rPr lang="et-EE" sz="5400" b="1" dirty="0">
                <a:latin typeface="Century Gothic" panose="020B0502020202020204" pitchFamily="34" charset="0"/>
              </a:rPr>
              <a:t/>
            </a:r>
            <a:br>
              <a:rPr lang="et-EE" sz="5400" b="1" dirty="0">
                <a:latin typeface="Century Gothic" panose="020B0502020202020204" pitchFamily="34" charset="0"/>
              </a:rPr>
            </a:br>
            <a:r>
              <a:rPr lang="et-EE" sz="5400" b="1" dirty="0">
                <a:latin typeface="Century Gothic" panose="020B0502020202020204" pitchFamily="34" charset="0"/>
              </a:rPr>
              <a:t/>
            </a:r>
            <a:br>
              <a:rPr lang="et-EE" sz="5400" b="1" dirty="0">
                <a:latin typeface="Century Gothic" panose="020B0502020202020204" pitchFamily="34" charset="0"/>
              </a:rPr>
            </a:br>
            <a:r>
              <a:rPr lang="et-EE" sz="5400" b="1" dirty="0">
                <a:latin typeface="Century Gothic" panose="020B0502020202020204" pitchFamily="34" charset="0"/>
              </a:rPr>
              <a:t/>
            </a:r>
            <a:br>
              <a:rPr lang="et-EE" sz="5400" b="1" dirty="0">
                <a:latin typeface="Century Gothic" panose="020B0502020202020204" pitchFamily="34" charset="0"/>
              </a:rPr>
            </a:br>
            <a:r>
              <a:rPr lang="et-EE" sz="5400" b="1" dirty="0">
                <a:latin typeface="Century Gothic" panose="020B0502020202020204" pitchFamily="34" charset="0"/>
              </a:rPr>
              <a:t/>
            </a:r>
            <a:br>
              <a:rPr lang="et-EE" sz="5400" b="1" dirty="0">
                <a:latin typeface="Century Gothic" panose="020B0502020202020204" pitchFamily="34" charset="0"/>
              </a:rPr>
            </a:br>
            <a:endParaRPr lang="en-US" sz="5400" b="1" dirty="0">
              <a:latin typeface="Century Gothic" panose="020B0502020202020204" pitchFamily="34" charset="0"/>
            </a:endParaRPr>
          </a:p>
        </p:txBody>
      </p:sp>
      <p:sp>
        <p:nvSpPr>
          <p:cNvPr id="3" name="Subtitle 2">
            <a:extLst>
              <a:ext uri="{FF2B5EF4-FFF2-40B4-BE49-F238E27FC236}">
                <a16:creationId xmlns="" xmlns:a16="http://schemas.microsoft.com/office/drawing/2014/main" id="{6F9F262E-0431-3E05-A50C-253CF2BBB741}"/>
              </a:ext>
            </a:extLst>
          </p:cNvPr>
          <p:cNvSpPr>
            <a:spLocks noGrp="1"/>
          </p:cNvSpPr>
          <p:nvPr>
            <p:ph type="subTitle" idx="1"/>
          </p:nvPr>
        </p:nvSpPr>
        <p:spPr>
          <a:xfrm>
            <a:off x="1176849" y="3061225"/>
            <a:ext cx="9144000" cy="1655762"/>
          </a:xfrm>
        </p:spPr>
        <p:txBody>
          <a:bodyPr/>
          <a:lstStyle/>
          <a:p>
            <a:r>
              <a:rPr lang="en-US" dirty="0">
                <a:latin typeface="Abadi" panose="020B0604020104020204" pitchFamily="34" charset="0"/>
              </a:rPr>
              <a:t>19. </a:t>
            </a:r>
            <a:r>
              <a:rPr lang="en-US" dirty="0" err="1">
                <a:latin typeface="Abadi" panose="020B0604020104020204" pitchFamily="34" charset="0"/>
              </a:rPr>
              <a:t>oktoober</a:t>
            </a:r>
            <a:r>
              <a:rPr lang="en-US" dirty="0">
                <a:latin typeface="Abadi" panose="020B0604020104020204" pitchFamily="34" charset="0"/>
              </a:rPr>
              <a:t> </a:t>
            </a:r>
            <a:r>
              <a:rPr lang="et-EE" dirty="0" smtClean="0">
                <a:latin typeface="Abadi" panose="020B0604020104020204" pitchFamily="34" charset="0"/>
              </a:rPr>
              <a:t>2023, Riina Kütt</a:t>
            </a:r>
            <a:endParaRPr lang="en-US" dirty="0">
              <a:latin typeface="Abadi" panose="020B0604020104020204" pitchFamily="34" charset="0"/>
            </a:endParaRPr>
          </a:p>
        </p:txBody>
      </p:sp>
      <p:sp>
        <p:nvSpPr>
          <p:cNvPr id="5" name="TextBox 4">
            <a:extLst>
              <a:ext uri="{FF2B5EF4-FFF2-40B4-BE49-F238E27FC236}">
                <a16:creationId xmlns="" xmlns:a16="http://schemas.microsoft.com/office/drawing/2014/main" id="{279062E6-EFE0-8D15-9BF4-03DE69234095}"/>
              </a:ext>
            </a:extLst>
          </p:cNvPr>
          <p:cNvSpPr txBox="1"/>
          <p:nvPr/>
        </p:nvSpPr>
        <p:spPr>
          <a:xfrm>
            <a:off x="981850" y="1724363"/>
            <a:ext cx="11007985" cy="830997"/>
          </a:xfrm>
          <a:prstGeom prst="rect">
            <a:avLst/>
          </a:prstGeom>
          <a:noFill/>
        </p:spPr>
        <p:txBody>
          <a:bodyPr wrap="square">
            <a:spAutoFit/>
          </a:bodyPr>
          <a:lstStyle/>
          <a:p>
            <a:r>
              <a:rPr lang="en-US" sz="4800" b="1" dirty="0" err="1">
                <a:solidFill>
                  <a:srgbClr val="002060"/>
                </a:solidFill>
                <a:latin typeface="Abadi" panose="020B0604020104020204" pitchFamily="34" charset="0"/>
              </a:rPr>
              <a:t>Variõppekava</a:t>
            </a:r>
            <a:r>
              <a:rPr lang="en-US" sz="4800" b="1" dirty="0">
                <a:solidFill>
                  <a:srgbClr val="002060"/>
                </a:solidFill>
                <a:latin typeface="Abadi" panose="020B0604020104020204" pitchFamily="34" charset="0"/>
              </a:rPr>
              <a:t> </a:t>
            </a:r>
            <a:r>
              <a:rPr lang="en-US" sz="4800" b="1" dirty="0" err="1" smtClean="0">
                <a:solidFill>
                  <a:srgbClr val="002060"/>
                </a:solidFill>
                <a:latin typeface="Abadi" panose="020B0604020104020204" pitchFamily="34" charset="0"/>
              </a:rPr>
              <a:t>ja</a:t>
            </a:r>
            <a:r>
              <a:rPr lang="et-EE" sz="4800" b="1" dirty="0" smtClean="0">
                <a:solidFill>
                  <a:srgbClr val="002060"/>
                </a:solidFill>
                <a:latin typeface="Abadi" panose="020B0604020104020204" pitchFamily="34" charset="0"/>
              </a:rPr>
              <a:t> </a:t>
            </a:r>
            <a:r>
              <a:rPr lang="en-US" sz="4800" b="1" dirty="0" err="1" smtClean="0">
                <a:solidFill>
                  <a:srgbClr val="002060"/>
                </a:solidFill>
                <a:latin typeface="Abadi" panose="020B0604020104020204" pitchFamily="34" charset="0"/>
              </a:rPr>
              <a:t>võrdsed</a:t>
            </a:r>
            <a:r>
              <a:rPr lang="en-US" sz="4800" b="1" dirty="0" smtClean="0">
                <a:solidFill>
                  <a:srgbClr val="002060"/>
                </a:solidFill>
                <a:latin typeface="Abadi" panose="020B0604020104020204" pitchFamily="34" charset="0"/>
              </a:rPr>
              <a:t> </a:t>
            </a:r>
            <a:r>
              <a:rPr lang="en-US" sz="4800" b="1" dirty="0" err="1">
                <a:solidFill>
                  <a:srgbClr val="002060"/>
                </a:solidFill>
                <a:latin typeface="Abadi" panose="020B0604020104020204" pitchFamily="34" charset="0"/>
              </a:rPr>
              <a:t>võimalused</a:t>
            </a:r>
            <a:endParaRPr lang="en-US" sz="4800" b="1" dirty="0">
              <a:solidFill>
                <a:srgbClr val="002060"/>
              </a:solidFill>
              <a:latin typeface="Abadi" panose="020B0604020104020204" pitchFamily="34" charset="0"/>
            </a:endParaRPr>
          </a:p>
        </p:txBody>
      </p:sp>
      <p:pic>
        <p:nvPicPr>
          <p:cNvPr id="11" name="Picture 10">
            <a:extLst>
              <a:ext uri="{FF2B5EF4-FFF2-40B4-BE49-F238E27FC236}">
                <a16:creationId xmlns="" xmlns:a16="http://schemas.microsoft.com/office/drawing/2014/main" id="{728B7494-9B40-E9CC-47FE-157E8315E438}"/>
              </a:ext>
            </a:extLst>
          </p:cNvPr>
          <p:cNvPicPr>
            <a:picLocks noChangeAspect="1"/>
          </p:cNvPicPr>
          <p:nvPr/>
        </p:nvPicPr>
        <p:blipFill>
          <a:blip r:embed="rId2" cstate="print"/>
          <a:stretch>
            <a:fillRect/>
          </a:stretch>
        </p:blipFill>
        <p:spPr>
          <a:xfrm>
            <a:off x="4090219" y="4148237"/>
            <a:ext cx="2432866" cy="2041869"/>
          </a:xfrm>
          <a:prstGeom prst="rect">
            <a:avLst/>
          </a:prstGeom>
        </p:spPr>
      </p:pic>
      <p:sp>
        <p:nvSpPr>
          <p:cNvPr id="12" name="TextBox 11">
            <a:extLst>
              <a:ext uri="{FF2B5EF4-FFF2-40B4-BE49-F238E27FC236}">
                <a16:creationId xmlns="" xmlns:a16="http://schemas.microsoft.com/office/drawing/2014/main" id="{0568807B-EEBF-C5BD-8351-72926BA80E45}"/>
              </a:ext>
            </a:extLst>
          </p:cNvPr>
          <p:cNvSpPr txBox="1"/>
          <p:nvPr/>
        </p:nvSpPr>
        <p:spPr>
          <a:xfrm>
            <a:off x="9884397" y="6673334"/>
            <a:ext cx="4066390" cy="184666"/>
          </a:xfrm>
          <a:prstGeom prst="rect">
            <a:avLst/>
          </a:prstGeom>
          <a:noFill/>
        </p:spPr>
        <p:txBody>
          <a:bodyPr wrap="square" rtlCol="0">
            <a:spAutoFit/>
          </a:bodyPr>
          <a:lstStyle/>
          <a:p>
            <a:r>
              <a:rPr lang="en-US" sz="600" dirty="0"/>
              <a:t>https://www.science.org/doi/10.1126/science.364.6441.702</a:t>
            </a:r>
          </a:p>
        </p:txBody>
      </p:sp>
      <p:pic>
        <p:nvPicPr>
          <p:cNvPr id="1026" name="Picture 2" descr="C:\Users\Basil\Desktop\BC 2024 elections\British-Council.png"/>
          <p:cNvPicPr>
            <a:picLocks noChangeAspect="1" noChangeArrowheads="1"/>
          </p:cNvPicPr>
          <p:nvPr/>
        </p:nvPicPr>
        <p:blipFill>
          <a:blip r:embed="rId3" cstate="print"/>
          <a:srcRect/>
          <a:stretch>
            <a:fillRect/>
          </a:stretch>
        </p:blipFill>
        <p:spPr bwMode="auto">
          <a:xfrm>
            <a:off x="8999374" y="4995805"/>
            <a:ext cx="2803849" cy="1436973"/>
          </a:xfrm>
          <a:prstGeom prst="rect">
            <a:avLst/>
          </a:prstGeom>
          <a:noFill/>
        </p:spPr>
      </p:pic>
    </p:spTree>
    <p:extLst>
      <p:ext uri="{BB962C8B-B14F-4D97-AF65-F5344CB8AC3E}">
        <p14:creationId xmlns="" xmlns:p14="http://schemas.microsoft.com/office/powerpoint/2010/main" val="33265081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9D50A05-9D58-3E64-CAAA-038954F51DB0}"/>
              </a:ext>
            </a:extLst>
          </p:cNvPr>
          <p:cNvSpPr txBox="1"/>
          <p:nvPr/>
        </p:nvSpPr>
        <p:spPr>
          <a:xfrm>
            <a:off x="1125819" y="1020728"/>
            <a:ext cx="10008346" cy="2893100"/>
          </a:xfrm>
          <a:prstGeom prst="rect">
            <a:avLst/>
          </a:prstGeom>
          <a:noFill/>
        </p:spPr>
        <p:txBody>
          <a:bodyPr wrap="square" rtlCol="0">
            <a:spAutoFit/>
          </a:bodyPr>
          <a:lstStyle/>
          <a:p>
            <a:r>
              <a:rPr lang="et-EE" sz="3600" b="1" dirty="0">
                <a:latin typeface="Abadi" panose="020B0604020104020204" pitchFamily="34" charset="0"/>
              </a:rPr>
              <a:t>Miks on nii, et kõikjal arenenud riikides tüdrukud õpivad paremini, aga mehed saavad rohkem palka ja on ülekaalus juhtivatel kohtadel?</a:t>
            </a:r>
          </a:p>
          <a:p>
            <a:endParaRPr lang="et-EE" sz="1000" dirty="0">
              <a:latin typeface="Abadi" panose="020B0604020104020204" pitchFamily="34" charset="0"/>
            </a:endParaRPr>
          </a:p>
          <a:p>
            <a:r>
              <a:rPr lang="et-EE" sz="3200" dirty="0">
                <a:latin typeface="Abadi" panose="020B0604020104020204" pitchFamily="34" charset="0"/>
              </a:rPr>
              <a:t>Kas me ikka kohtleme koolis tüdrukuid ja poisse võrdselt ja loome neile võrdseid võimalusi? </a:t>
            </a:r>
            <a:endParaRPr lang="et-EE" sz="2800" dirty="0">
              <a:latin typeface="Century Gothic" panose="020B0502020202020204" pitchFamily="34" charset="0"/>
            </a:endParaRPr>
          </a:p>
        </p:txBody>
      </p:sp>
      <p:sp>
        <p:nvSpPr>
          <p:cNvPr id="6" name="TextBox 5">
            <a:extLst>
              <a:ext uri="{FF2B5EF4-FFF2-40B4-BE49-F238E27FC236}">
                <a16:creationId xmlns="" xmlns:a16="http://schemas.microsoft.com/office/drawing/2014/main" id="{6D4095E8-ABBE-8F73-F896-9992D3F104D1}"/>
              </a:ext>
            </a:extLst>
          </p:cNvPr>
          <p:cNvSpPr txBox="1"/>
          <p:nvPr/>
        </p:nvSpPr>
        <p:spPr>
          <a:xfrm>
            <a:off x="7696467" y="6274305"/>
            <a:ext cx="4307080" cy="430887"/>
          </a:xfrm>
          <a:prstGeom prst="rect">
            <a:avLst/>
          </a:prstGeom>
          <a:noFill/>
        </p:spPr>
        <p:txBody>
          <a:bodyPr wrap="square" rtlCol="0">
            <a:spAutoFit/>
          </a:bodyPr>
          <a:lstStyle/>
          <a:p>
            <a:r>
              <a:rPr lang="en-US" sz="1100" i="1" dirty="0">
                <a:hlinkClick r:id="rId2"/>
              </a:rPr>
              <a:t>https://tk.edu.ee/meie-kool/galerii/#iLightbox[gallery_image_1]/40</a:t>
            </a:r>
            <a:endParaRPr lang="et-EE" sz="1100" i="1" dirty="0"/>
          </a:p>
          <a:p>
            <a:endParaRPr lang="en-US" sz="1100" i="1" dirty="0"/>
          </a:p>
        </p:txBody>
      </p:sp>
      <p:pic>
        <p:nvPicPr>
          <p:cNvPr id="8" name="Picture 7" descr="A person standing in front of a classroom of students&#10;&#10;Description automatically generated with medium confidence">
            <a:extLst>
              <a:ext uri="{FF2B5EF4-FFF2-40B4-BE49-F238E27FC236}">
                <a16:creationId xmlns="" xmlns:a16="http://schemas.microsoft.com/office/drawing/2014/main" id="{B51A3FD4-EA2F-9981-8C84-F556B66C51C7}"/>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689055" y="4480635"/>
            <a:ext cx="3006667" cy="1793670"/>
          </a:xfrm>
          <a:prstGeom prst="rect">
            <a:avLst/>
          </a:prstGeom>
        </p:spPr>
      </p:pic>
      <p:sp>
        <p:nvSpPr>
          <p:cNvPr id="9" name="TextBox 8">
            <a:extLst>
              <a:ext uri="{FF2B5EF4-FFF2-40B4-BE49-F238E27FC236}">
                <a16:creationId xmlns="" xmlns:a16="http://schemas.microsoft.com/office/drawing/2014/main" id="{293E0EBA-51A9-2EB6-DC1F-A2DBADEB54B6}"/>
              </a:ext>
            </a:extLst>
          </p:cNvPr>
          <p:cNvSpPr txBox="1"/>
          <p:nvPr/>
        </p:nvSpPr>
        <p:spPr>
          <a:xfrm>
            <a:off x="1128398" y="4509171"/>
            <a:ext cx="7551457" cy="1754326"/>
          </a:xfrm>
          <a:prstGeom prst="rect">
            <a:avLst/>
          </a:prstGeom>
          <a:noFill/>
        </p:spPr>
        <p:txBody>
          <a:bodyPr wrap="square" rtlCol="0">
            <a:spAutoFit/>
          </a:bodyPr>
          <a:lstStyle/>
          <a:p>
            <a:r>
              <a:rPr lang="et-EE" sz="3600" b="1" dirty="0">
                <a:latin typeface="Abadi" panose="020B0604020104020204" pitchFamily="34" charset="0"/>
              </a:rPr>
              <a:t>Mida lapsed </a:t>
            </a:r>
            <a:r>
              <a:rPr lang="en-US" sz="3600" b="1" dirty="0" err="1">
                <a:latin typeface="Abadi" panose="020B0604020104020204" pitchFamily="34" charset="0"/>
              </a:rPr>
              <a:t>koolis</a:t>
            </a:r>
            <a:r>
              <a:rPr lang="en-US" sz="3600" b="1" dirty="0">
                <a:latin typeface="Abadi" panose="020B0604020104020204" pitchFamily="34" charset="0"/>
              </a:rPr>
              <a:t> </a:t>
            </a:r>
            <a:r>
              <a:rPr lang="en-US" sz="3600" b="1" dirty="0" err="1">
                <a:latin typeface="Abadi" panose="020B0604020104020204" pitchFamily="34" charset="0"/>
              </a:rPr>
              <a:t>peale</a:t>
            </a:r>
            <a:r>
              <a:rPr lang="en-US" sz="3600" b="1" dirty="0">
                <a:latin typeface="Abadi" panose="020B0604020104020204" pitchFamily="34" charset="0"/>
              </a:rPr>
              <a:t> </a:t>
            </a:r>
            <a:r>
              <a:rPr lang="en-US" sz="3600" b="1" dirty="0" err="1">
                <a:latin typeface="Abadi" panose="020B0604020104020204" pitchFamily="34" charset="0"/>
              </a:rPr>
              <a:t>ametlikus</a:t>
            </a:r>
            <a:r>
              <a:rPr lang="en-US" sz="3600" b="1" dirty="0">
                <a:latin typeface="Abadi" panose="020B0604020104020204" pitchFamily="34" charset="0"/>
              </a:rPr>
              <a:t> </a:t>
            </a:r>
            <a:r>
              <a:rPr lang="en-US" sz="3600" b="1" dirty="0" err="1">
                <a:latin typeface="Abadi" panose="020B0604020104020204" pitchFamily="34" charset="0"/>
              </a:rPr>
              <a:t>õppekavas</a:t>
            </a:r>
            <a:r>
              <a:rPr lang="en-US" sz="3600" b="1" dirty="0">
                <a:latin typeface="Abadi" panose="020B0604020104020204" pitchFamily="34" charset="0"/>
              </a:rPr>
              <a:t> </a:t>
            </a:r>
            <a:r>
              <a:rPr lang="en-US" sz="3600" b="1" dirty="0" err="1">
                <a:latin typeface="Abadi" panose="020B0604020104020204" pitchFamily="34" charset="0"/>
              </a:rPr>
              <a:t>ettenähtu</a:t>
            </a:r>
            <a:r>
              <a:rPr lang="en-US" sz="3600" b="1" dirty="0">
                <a:latin typeface="Abadi" panose="020B0604020104020204" pitchFamily="34" charset="0"/>
              </a:rPr>
              <a:t> </a:t>
            </a:r>
            <a:r>
              <a:rPr lang="en-US" sz="3600" b="1" dirty="0" err="1">
                <a:latin typeface="Abadi" panose="020B0604020104020204" pitchFamily="34" charset="0"/>
              </a:rPr>
              <a:t>veel</a:t>
            </a:r>
            <a:r>
              <a:rPr lang="en-US" sz="3600" b="1" dirty="0">
                <a:latin typeface="Abadi" panose="020B0604020104020204" pitchFamily="34" charset="0"/>
              </a:rPr>
              <a:t> </a:t>
            </a:r>
            <a:r>
              <a:rPr lang="en-US" sz="3600" b="1" dirty="0" err="1">
                <a:latin typeface="Abadi" panose="020B0604020104020204" pitchFamily="34" charset="0"/>
              </a:rPr>
              <a:t>õpivad</a:t>
            </a:r>
            <a:r>
              <a:rPr lang="en-US" sz="3600" b="1" dirty="0">
                <a:latin typeface="Abadi" panose="020B0604020104020204" pitchFamily="34" charset="0"/>
              </a:rPr>
              <a:t>?</a:t>
            </a:r>
          </a:p>
          <a:p>
            <a:endParaRPr lang="en-US" sz="3600" b="1" dirty="0">
              <a:latin typeface="Abadi" panose="020B0604020104020204" pitchFamily="34" charset="0"/>
            </a:endParaRPr>
          </a:p>
        </p:txBody>
      </p:sp>
    </p:spTree>
    <p:extLst>
      <p:ext uri="{BB962C8B-B14F-4D97-AF65-F5344CB8AC3E}">
        <p14:creationId xmlns="" xmlns:p14="http://schemas.microsoft.com/office/powerpoint/2010/main" val="25469423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E0C3C2-451D-FD04-EB82-4AC52F8C7614}"/>
              </a:ext>
            </a:extLst>
          </p:cNvPr>
          <p:cNvSpPr>
            <a:spLocks noGrp="1"/>
          </p:cNvSpPr>
          <p:nvPr>
            <p:ph type="title"/>
          </p:nvPr>
        </p:nvSpPr>
        <p:spPr>
          <a:xfrm>
            <a:off x="170329" y="690404"/>
            <a:ext cx="11860306" cy="1325563"/>
          </a:xfrm>
        </p:spPr>
        <p:txBody>
          <a:bodyPr>
            <a:normAutofit/>
          </a:bodyPr>
          <a:lstStyle/>
          <a:p>
            <a:r>
              <a:rPr lang="en-US" b="1" dirty="0">
                <a:solidFill>
                  <a:srgbClr val="002060"/>
                </a:solidFill>
                <a:latin typeface="Abadi" panose="020B0604020104020204" pitchFamily="34" charset="0"/>
              </a:rPr>
              <a:t/>
            </a:r>
            <a:br>
              <a:rPr lang="en-US" b="1" dirty="0">
                <a:solidFill>
                  <a:srgbClr val="002060"/>
                </a:solidFill>
                <a:latin typeface="Abadi" panose="020B0604020104020204" pitchFamily="34" charset="0"/>
              </a:rPr>
            </a:br>
            <a:endParaRPr lang="en-US" b="1" dirty="0">
              <a:solidFill>
                <a:srgbClr val="002060"/>
              </a:solidFill>
              <a:latin typeface="Abadi" panose="020B0604020104020204" pitchFamily="34" charset="0"/>
            </a:endParaRPr>
          </a:p>
        </p:txBody>
      </p:sp>
      <p:pic>
        <p:nvPicPr>
          <p:cNvPr id="4" name="Picture 3">
            <a:extLst>
              <a:ext uri="{FF2B5EF4-FFF2-40B4-BE49-F238E27FC236}">
                <a16:creationId xmlns="" xmlns:a16="http://schemas.microsoft.com/office/drawing/2014/main" id="{5C0E05FC-A5B3-170F-0083-36B5678F389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11558" y="2286206"/>
            <a:ext cx="4908643" cy="3399412"/>
          </a:xfrm>
          <a:prstGeom prst="rect">
            <a:avLst/>
          </a:prstGeom>
        </p:spPr>
      </p:pic>
      <p:sp>
        <p:nvSpPr>
          <p:cNvPr id="5" name="TextBox 4">
            <a:extLst>
              <a:ext uri="{FF2B5EF4-FFF2-40B4-BE49-F238E27FC236}">
                <a16:creationId xmlns="" xmlns:a16="http://schemas.microsoft.com/office/drawing/2014/main" id="{A4DF69DB-B7D8-011A-EEFF-7DB4E8D43B72}"/>
              </a:ext>
            </a:extLst>
          </p:cNvPr>
          <p:cNvSpPr txBox="1"/>
          <p:nvPr/>
        </p:nvSpPr>
        <p:spPr>
          <a:xfrm>
            <a:off x="514485" y="6437835"/>
            <a:ext cx="6699903" cy="615553"/>
          </a:xfrm>
          <a:prstGeom prst="rect">
            <a:avLst/>
          </a:prstGeom>
          <a:noFill/>
        </p:spPr>
        <p:txBody>
          <a:bodyPr wrap="square" rtlCol="0">
            <a:spAutoFit/>
          </a:bodyPr>
          <a:lstStyle/>
          <a:p>
            <a:r>
              <a:rPr lang="en-US" sz="800" i="1" dirty="0">
                <a:solidFill>
                  <a:srgbClr val="0563C1"/>
                </a:solidFill>
                <a:hlinkClick r:id="rId3">
                  <a:extLst>
                    <a:ext uri="{A12FA001-AC4F-418D-AE19-62706E023703}">
                      <ahyp:hlinkClr xmlns="" xmlns:ahyp="http://schemas.microsoft.com/office/drawing/2018/hyperlinkcolor" val="tx"/>
                    </a:ext>
                  </a:extLst>
                </a:hlinkClick>
              </a:rPr>
              <a:t>https://kurtnakool.ee/uncategorized/4316/</a:t>
            </a:r>
            <a:endParaRPr lang="et-EE" sz="800" i="1" dirty="0"/>
          </a:p>
          <a:p>
            <a:endParaRPr lang="et-EE" sz="800" i="1" dirty="0"/>
          </a:p>
          <a:p>
            <a:endParaRPr lang="en-US" dirty="0"/>
          </a:p>
        </p:txBody>
      </p:sp>
      <p:pic>
        <p:nvPicPr>
          <p:cNvPr id="8" name="Picture 7">
            <a:extLst>
              <a:ext uri="{FF2B5EF4-FFF2-40B4-BE49-F238E27FC236}">
                <a16:creationId xmlns="" xmlns:a16="http://schemas.microsoft.com/office/drawing/2014/main" id="{424663B5-66DB-8747-AAB6-FA790188C62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890353" y="2286206"/>
            <a:ext cx="5027407" cy="3419184"/>
          </a:xfrm>
          <a:prstGeom prst="rect">
            <a:avLst/>
          </a:prstGeom>
        </p:spPr>
      </p:pic>
      <p:sp>
        <p:nvSpPr>
          <p:cNvPr id="3" name="TextBox 2">
            <a:extLst>
              <a:ext uri="{FF2B5EF4-FFF2-40B4-BE49-F238E27FC236}">
                <a16:creationId xmlns="" xmlns:a16="http://schemas.microsoft.com/office/drawing/2014/main" id="{5F3D9EF8-532E-051B-BCCE-6ED39BE4E245}"/>
              </a:ext>
            </a:extLst>
          </p:cNvPr>
          <p:cNvSpPr txBox="1"/>
          <p:nvPr/>
        </p:nvSpPr>
        <p:spPr>
          <a:xfrm>
            <a:off x="418583" y="6167596"/>
            <a:ext cx="4580546" cy="369332"/>
          </a:xfrm>
          <a:prstGeom prst="rect">
            <a:avLst/>
          </a:prstGeom>
          <a:noFill/>
        </p:spPr>
        <p:txBody>
          <a:bodyPr wrap="square" rtlCol="0">
            <a:spAutoFit/>
          </a:bodyPr>
          <a:lstStyle/>
          <a:p>
            <a:r>
              <a:rPr lang="et-EE" dirty="0">
                <a:latin typeface="Century Gothic" panose="020B0502020202020204" pitchFamily="34" charset="0"/>
              </a:rPr>
              <a:t> </a:t>
            </a:r>
            <a:r>
              <a:rPr lang="et-EE" sz="1600" dirty="0">
                <a:latin typeface="Century Gothic" panose="020B0502020202020204" pitchFamily="34" charset="0"/>
              </a:rPr>
              <a:t>Pildid: Õpetajate päev Kurtna koolis</a:t>
            </a:r>
            <a:endParaRPr lang="en-US" sz="1600" dirty="0">
              <a:latin typeface="Century Gothic" panose="020B0502020202020204" pitchFamily="34" charset="0"/>
            </a:endParaRPr>
          </a:p>
        </p:txBody>
      </p:sp>
      <p:sp>
        <p:nvSpPr>
          <p:cNvPr id="6" name="TextBox 5">
            <a:extLst>
              <a:ext uri="{FF2B5EF4-FFF2-40B4-BE49-F238E27FC236}">
                <a16:creationId xmlns="" xmlns:a16="http://schemas.microsoft.com/office/drawing/2014/main" id="{D7325E47-0C97-B19B-231E-3144FE439E1C}"/>
              </a:ext>
            </a:extLst>
          </p:cNvPr>
          <p:cNvSpPr txBox="1"/>
          <p:nvPr/>
        </p:nvSpPr>
        <p:spPr>
          <a:xfrm>
            <a:off x="625253" y="632545"/>
            <a:ext cx="11028853" cy="1200329"/>
          </a:xfrm>
          <a:prstGeom prst="rect">
            <a:avLst/>
          </a:prstGeom>
          <a:noFill/>
        </p:spPr>
        <p:txBody>
          <a:bodyPr wrap="square" rtlCol="0">
            <a:spAutoFit/>
          </a:bodyPr>
          <a:lstStyle/>
          <a:p>
            <a:r>
              <a:rPr lang="et-EE" sz="3600" b="1" dirty="0">
                <a:latin typeface="Abadi" panose="020B0604020104020204" pitchFamily="34" charset="0"/>
              </a:rPr>
              <a:t>Mida lapsed </a:t>
            </a:r>
            <a:r>
              <a:rPr lang="en-US" sz="3600" b="1" dirty="0" err="1">
                <a:latin typeface="Abadi" panose="020B0604020104020204" pitchFamily="34" charset="0"/>
              </a:rPr>
              <a:t>koolis</a:t>
            </a:r>
            <a:r>
              <a:rPr lang="en-US" sz="3600" b="1" dirty="0">
                <a:latin typeface="Abadi" panose="020B0604020104020204" pitchFamily="34" charset="0"/>
              </a:rPr>
              <a:t> </a:t>
            </a:r>
            <a:r>
              <a:rPr lang="en-US" sz="3600" b="1" dirty="0" err="1">
                <a:latin typeface="Abadi" panose="020B0604020104020204" pitchFamily="34" charset="0"/>
              </a:rPr>
              <a:t>peale</a:t>
            </a:r>
            <a:r>
              <a:rPr lang="en-US" sz="3600" b="1" dirty="0">
                <a:latin typeface="Abadi" panose="020B0604020104020204" pitchFamily="34" charset="0"/>
              </a:rPr>
              <a:t> </a:t>
            </a:r>
            <a:r>
              <a:rPr lang="en-US" sz="3600" b="1" dirty="0" err="1">
                <a:latin typeface="Abadi" panose="020B0604020104020204" pitchFamily="34" charset="0"/>
              </a:rPr>
              <a:t>ametlikus</a:t>
            </a:r>
            <a:r>
              <a:rPr lang="en-US" sz="3600" b="1" dirty="0">
                <a:latin typeface="Abadi" panose="020B0604020104020204" pitchFamily="34" charset="0"/>
              </a:rPr>
              <a:t> </a:t>
            </a:r>
            <a:r>
              <a:rPr lang="en-US" sz="3600" b="1" dirty="0" err="1">
                <a:latin typeface="Abadi" panose="020B0604020104020204" pitchFamily="34" charset="0"/>
              </a:rPr>
              <a:t>õppekavas</a:t>
            </a:r>
            <a:r>
              <a:rPr lang="en-US" sz="3600" b="1" dirty="0">
                <a:latin typeface="Abadi" panose="020B0604020104020204" pitchFamily="34" charset="0"/>
              </a:rPr>
              <a:t> </a:t>
            </a:r>
            <a:r>
              <a:rPr lang="en-US" sz="3600" b="1" dirty="0" err="1">
                <a:latin typeface="Abadi" panose="020B0604020104020204" pitchFamily="34" charset="0"/>
              </a:rPr>
              <a:t>ettenähtu</a:t>
            </a:r>
            <a:r>
              <a:rPr lang="en-US" sz="3600" b="1" dirty="0">
                <a:latin typeface="Abadi" panose="020B0604020104020204" pitchFamily="34" charset="0"/>
              </a:rPr>
              <a:t> </a:t>
            </a:r>
            <a:r>
              <a:rPr lang="en-US" sz="3600" b="1" dirty="0" err="1">
                <a:latin typeface="Abadi" panose="020B0604020104020204" pitchFamily="34" charset="0"/>
              </a:rPr>
              <a:t>veel</a:t>
            </a:r>
            <a:r>
              <a:rPr lang="en-US" sz="3600" b="1" dirty="0">
                <a:latin typeface="Abadi" panose="020B0604020104020204" pitchFamily="34" charset="0"/>
              </a:rPr>
              <a:t> </a:t>
            </a:r>
            <a:r>
              <a:rPr lang="en-US" sz="3600" b="1" dirty="0" err="1" smtClean="0">
                <a:latin typeface="Abadi" panose="020B0604020104020204" pitchFamily="34" charset="0"/>
              </a:rPr>
              <a:t>õpivad</a:t>
            </a:r>
            <a:r>
              <a:rPr lang="et-EE" sz="3600" b="1" dirty="0" smtClean="0">
                <a:latin typeface="Abadi" panose="020B0604020104020204" pitchFamily="34" charset="0"/>
              </a:rPr>
              <a:t> </a:t>
            </a:r>
            <a:r>
              <a:rPr lang="en-US" sz="3600" b="1" dirty="0" err="1" smtClean="0">
                <a:solidFill>
                  <a:srgbClr val="002060"/>
                </a:solidFill>
                <a:latin typeface="Abadi" panose="020B0604020104020204" pitchFamily="34" charset="0"/>
              </a:rPr>
              <a:t>variõppekava</a:t>
            </a:r>
            <a:endParaRPr lang="en-US" sz="3600" b="1" dirty="0">
              <a:solidFill>
                <a:srgbClr val="002060"/>
              </a:solidFill>
              <a:latin typeface="Abadi" panose="020B0604020104020204" pitchFamily="34" charset="0"/>
            </a:endParaRPr>
          </a:p>
        </p:txBody>
      </p:sp>
    </p:spTree>
    <p:extLst>
      <p:ext uri="{BB962C8B-B14F-4D97-AF65-F5344CB8AC3E}">
        <p14:creationId xmlns="" xmlns:p14="http://schemas.microsoft.com/office/powerpoint/2010/main" val="27487849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4F7BB9-DF7E-58D6-373E-22CA1773DCD1}"/>
              </a:ext>
            </a:extLst>
          </p:cNvPr>
          <p:cNvSpPr>
            <a:spLocks noGrp="1"/>
          </p:cNvSpPr>
          <p:nvPr>
            <p:ph type="title"/>
          </p:nvPr>
        </p:nvSpPr>
        <p:spPr>
          <a:xfrm>
            <a:off x="838200" y="178505"/>
            <a:ext cx="10515600" cy="1325563"/>
          </a:xfrm>
        </p:spPr>
        <p:txBody>
          <a:bodyPr/>
          <a:lstStyle/>
          <a:p>
            <a:r>
              <a:rPr lang="en-US" b="1" dirty="0">
                <a:solidFill>
                  <a:srgbClr val="002060"/>
                </a:solidFill>
                <a:latin typeface="Century Gothic" panose="020B0502020202020204" pitchFamily="34" charset="0"/>
              </a:rPr>
              <a:t>Mis on </a:t>
            </a:r>
            <a:r>
              <a:rPr lang="en-US" b="1" dirty="0" err="1">
                <a:solidFill>
                  <a:srgbClr val="002060"/>
                </a:solidFill>
                <a:latin typeface="Century Gothic" panose="020B0502020202020204" pitchFamily="34" charset="0"/>
              </a:rPr>
              <a:t>variõppekava</a:t>
            </a:r>
            <a:r>
              <a:rPr lang="en-US" b="1" dirty="0">
                <a:solidFill>
                  <a:srgbClr val="002060"/>
                </a:solidFill>
                <a:latin typeface="Century Gothic" panose="020B0502020202020204" pitchFamily="34" charset="0"/>
              </a:rPr>
              <a:t>?</a:t>
            </a:r>
          </a:p>
        </p:txBody>
      </p:sp>
      <p:sp>
        <p:nvSpPr>
          <p:cNvPr id="3" name="TextBox 2">
            <a:extLst>
              <a:ext uri="{FF2B5EF4-FFF2-40B4-BE49-F238E27FC236}">
                <a16:creationId xmlns="" xmlns:a16="http://schemas.microsoft.com/office/drawing/2014/main" id="{77E2769F-0DED-3996-DB68-CDA3D59D18DC}"/>
              </a:ext>
            </a:extLst>
          </p:cNvPr>
          <p:cNvSpPr txBox="1"/>
          <p:nvPr/>
        </p:nvSpPr>
        <p:spPr>
          <a:xfrm>
            <a:off x="494528" y="1128991"/>
            <a:ext cx="10746351" cy="6093976"/>
          </a:xfrm>
          <a:prstGeom prst="rect">
            <a:avLst/>
          </a:prstGeom>
          <a:noFill/>
        </p:spPr>
        <p:txBody>
          <a:bodyPr wrap="square" rtlCol="0">
            <a:spAutoFit/>
          </a:bodyPr>
          <a:lstStyle/>
          <a:p>
            <a:pPr marL="342900" indent="-342900">
              <a:buFont typeface="Wingdings" panose="05000000000000000000" pitchFamily="2" charset="2"/>
              <a:buChar char="q"/>
            </a:pPr>
            <a:r>
              <a:rPr lang="et-EE" sz="2800" dirty="0">
                <a:latin typeface="Abadi" panose="020B0604020104020204" pitchFamily="34" charset="0"/>
              </a:rPr>
              <a:t> </a:t>
            </a:r>
            <a:r>
              <a:rPr lang="en-US" sz="2800" dirty="0">
                <a:latin typeface="Abadi" panose="020B0604020104020204" pitchFamily="34" charset="0"/>
              </a:rPr>
              <a:t> </a:t>
            </a:r>
            <a:r>
              <a:rPr lang="et-EE" sz="2600" b="1" dirty="0">
                <a:solidFill>
                  <a:srgbClr val="002060"/>
                </a:solidFill>
                <a:latin typeface="Abadi" panose="020B0604020104020204" pitchFamily="34" charset="0"/>
              </a:rPr>
              <a:t>Variõppekava</a:t>
            </a:r>
            <a:r>
              <a:rPr lang="en-US" sz="2600" b="1" dirty="0">
                <a:solidFill>
                  <a:srgbClr val="002060"/>
                </a:solidFill>
                <a:latin typeface="Abadi" panose="020B0604020104020204" pitchFamily="34" charset="0"/>
              </a:rPr>
              <a:t> - </a:t>
            </a:r>
            <a:r>
              <a:rPr lang="et-EE" sz="2600" b="1" dirty="0">
                <a:latin typeface="Abadi" panose="020B0604020104020204" pitchFamily="34" charset="0"/>
              </a:rPr>
              <a:t>mida õpilased koolis õpivad, ilma et seda neile </a:t>
            </a:r>
            <a:r>
              <a:rPr lang="en-US" sz="2600" b="1" dirty="0">
                <a:latin typeface="Abadi" panose="020B0604020104020204" pitchFamily="34" charset="0"/>
              </a:rPr>
              <a:t>  </a:t>
            </a:r>
          </a:p>
          <a:p>
            <a:r>
              <a:rPr lang="en-US" sz="2600" b="1" dirty="0">
                <a:latin typeface="Abadi" panose="020B0604020104020204" pitchFamily="34" charset="0"/>
              </a:rPr>
              <a:t>     </a:t>
            </a:r>
            <a:r>
              <a:rPr lang="et-EE" sz="2600" b="1" dirty="0">
                <a:latin typeface="Abadi" panose="020B0604020104020204" pitchFamily="34" charset="0"/>
              </a:rPr>
              <a:t>teadlikult või tahtlikult õpetatakse</a:t>
            </a:r>
            <a:endParaRPr lang="en-US" sz="2600" b="1" dirty="0">
              <a:latin typeface="Abadi" panose="020B0604020104020204" pitchFamily="34" charset="0"/>
            </a:endParaRPr>
          </a:p>
          <a:p>
            <a:endParaRPr lang="en-US" sz="1000" dirty="0">
              <a:latin typeface="Abadi" panose="020B0604020104020204" pitchFamily="34" charset="0"/>
            </a:endParaRPr>
          </a:p>
          <a:p>
            <a:pPr marL="342900" indent="-342900">
              <a:buFont typeface="Wingdings" panose="05000000000000000000" pitchFamily="2" charset="2"/>
              <a:buChar char="q"/>
            </a:pPr>
            <a:r>
              <a:rPr lang="en-US" altLang="en-US" sz="2600" dirty="0">
                <a:latin typeface="Abadi" panose="020B0604020104020204" pitchFamily="34" charset="0"/>
              </a:rPr>
              <a:t>  </a:t>
            </a:r>
            <a:r>
              <a:rPr lang="et-EE" altLang="en-US" sz="2600" dirty="0">
                <a:latin typeface="Abadi" panose="020B0604020104020204" pitchFamily="34" charset="0"/>
              </a:rPr>
              <a:t>Variõppekava on </a:t>
            </a:r>
            <a:r>
              <a:rPr lang="en-US" sz="2600" dirty="0">
                <a:effectLst/>
                <a:latin typeface="Abadi" panose="020B0604020104020204" pitchFamily="34" charset="0"/>
              </a:rPr>
              <a:t>’</a:t>
            </a:r>
            <a:r>
              <a:rPr lang="en-US" sz="2600" dirty="0" err="1">
                <a:effectLst/>
                <a:latin typeface="Abadi" panose="020B0604020104020204" pitchFamily="34" charset="0"/>
              </a:rPr>
              <a:t>varjatu</a:t>
            </a:r>
            <a:r>
              <a:rPr lang="et-EE" sz="2600" dirty="0">
                <a:effectLst/>
                <a:latin typeface="Abadi" panose="020B0604020104020204" pitchFamily="34" charset="0"/>
              </a:rPr>
              <a:t>d</a:t>
            </a:r>
            <a:r>
              <a:rPr lang="en-US" sz="2600" dirty="0">
                <a:effectLst/>
                <a:latin typeface="Abadi" panose="020B0604020104020204" pitchFamily="34" charset="0"/>
              </a:rPr>
              <a:t>’, </a:t>
            </a:r>
            <a:r>
              <a:rPr lang="en-US" sz="2600" dirty="0" err="1">
                <a:effectLst/>
                <a:latin typeface="Abadi" panose="020B0604020104020204" pitchFamily="34" charset="0"/>
              </a:rPr>
              <a:t>sest</a:t>
            </a:r>
            <a:r>
              <a:rPr lang="en-US" sz="2600" dirty="0">
                <a:effectLst/>
                <a:latin typeface="Abadi" panose="020B0604020104020204" pitchFamily="34" charset="0"/>
              </a:rPr>
              <a:t> ta </a:t>
            </a:r>
            <a:r>
              <a:rPr lang="en-US" sz="2600" dirty="0" err="1">
                <a:effectLst/>
                <a:latin typeface="Abadi" panose="020B0604020104020204" pitchFamily="34" charset="0"/>
              </a:rPr>
              <a:t>jääb</a:t>
            </a:r>
            <a:r>
              <a:rPr lang="en-US" sz="2600" dirty="0">
                <a:effectLst/>
                <a:latin typeface="Abadi" panose="020B0604020104020204" pitchFamily="34" charset="0"/>
              </a:rPr>
              <a:t> </a:t>
            </a:r>
            <a:r>
              <a:rPr lang="en-US" sz="2600" dirty="0" err="1">
                <a:effectLst/>
                <a:latin typeface="Abadi" panose="020B0604020104020204" pitchFamily="34" charset="0"/>
              </a:rPr>
              <a:t>sageli</a:t>
            </a:r>
            <a:r>
              <a:rPr lang="en-US" sz="2600" dirty="0">
                <a:effectLst/>
                <a:latin typeface="Abadi" panose="020B0604020104020204" pitchFamily="34" charset="0"/>
              </a:rPr>
              <a:t> </a:t>
            </a:r>
            <a:r>
              <a:rPr lang="en-US" sz="2600" dirty="0" err="1">
                <a:effectLst/>
                <a:latin typeface="Abadi" panose="020B0604020104020204" pitchFamily="34" charset="0"/>
              </a:rPr>
              <a:t>märkamatuks</a:t>
            </a:r>
            <a:r>
              <a:rPr lang="en-US" sz="2600" dirty="0">
                <a:effectLst/>
                <a:latin typeface="Abadi" panose="020B0604020104020204" pitchFamily="34" charset="0"/>
              </a:rPr>
              <a:t> </a:t>
            </a:r>
            <a:r>
              <a:rPr lang="en-US" sz="2600" dirty="0" err="1">
                <a:effectLst/>
                <a:latin typeface="Abadi" panose="020B0604020104020204" pitchFamily="34" charset="0"/>
              </a:rPr>
              <a:t>nii</a:t>
            </a:r>
            <a:r>
              <a:rPr lang="en-US" sz="2600" dirty="0">
                <a:effectLst/>
                <a:latin typeface="Abadi" panose="020B0604020104020204" pitchFamily="34" charset="0"/>
              </a:rPr>
              <a:t>   </a:t>
            </a:r>
          </a:p>
          <a:p>
            <a:r>
              <a:rPr lang="en-US" sz="2600" dirty="0">
                <a:latin typeface="Abadi" panose="020B0604020104020204" pitchFamily="34" charset="0"/>
              </a:rPr>
              <a:t>     </a:t>
            </a:r>
            <a:r>
              <a:rPr lang="en-US" sz="2600" dirty="0" err="1">
                <a:effectLst/>
                <a:latin typeface="Abadi" panose="020B0604020104020204" pitchFamily="34" charset="0"/>
              </a:rPr>
              <a:t>õpilastele</a:t>
            </a:r>
            <a:r>
              <a:rPr lang="en-US" sz="2600" dirty="0">
                <a:effectLst/>
                <a:latin typeface="Abadi" panose="020B0604020104020204" pitchFamily="34" charset="0"/>
              </a:rPr>
              <a:t>,</a:t>
            </a:r>
            <a:r>
              <a:rPr lang="et-EE" sz="2600" dirty="0">
                <a:effectLst/>
                <a:latin typeface="Abadi" panose="020B0604020104020204" pitchFamily="34" charset="0"/>
              </a:rPr>
              <a:t> </a:t>
            </a:r>
            <a:r>
              <a:rPr lang="en-US" sz="2600" dirty="0" err="1">
                <a:effectLst/>
                <a:latin typeface="Abadi" panose="020B0604020104020204" pitchFamily="34" charset="0"/>
              </a:rPr>
              <a:t>õpetajatele</a:t>
            </a:r>
            <a:r>
              <a:rPr lang="en-US" sz="2600" dirty="0">
                <a:effectLst/>
                <a:latin typeface="Abadi" panose="020B0604020104020204" pitchFamily="34" charset="0"/>
              </a:rPr>
              <a:t> </a:t>
            </a:r>
            <a:r>
              <a:rPr lang="en-US" sz="2600" dirty="0" err="1">
                <a:effectLst/>
                <a:latin typeface="Abadi" panose="020B0604020104020204" pitchFamily="34" charset="0"/>
              </a:rPr>
              <a:t>kui</a:t>
            </a:r>
            <a:r>
              <a:rPr lang="en-US" sz="2600" dirty="0">
                <a:effectLst/>
                <a:latin typeface="Abadi" panose="020B0604020104020204" pitchFamily="34" charset="0"/>
              </a:rPr>
              <a:t> </a:t>
            </a:r>
            <a:r>
              <a:rPr lang="en-US" sz="2600" dirty="0" err="1">
                <a:effectLst/>
                <a:latin typeface="Abadi" panose="020B0604020104020204" pitchFamily="34" charset="0"/>
              </a:rPr>
              <a:t>koolijuhtidele</a:t>
            </a:r>
            <a:r>
              <a:rPr lang="en-US" sz="2600" dirty="0">
                <a:effectLst/>
                <a:latin typeface="Abadi" panose="020B0604020104020204" pitchFamily="34" charset="0"/>
              </a:rPr>
              <a:t> </a:t>
            </a:r>
            <a:r>
              <a:rPr lang="en-US" sz="2600" dirty="0" err="1">
                <a:effectLst/>
                <a:latin typeface="Abadi" panose="020B0604020104020204" pitchFamily="34" charset="0"/>
              </a:rPr>
              <a:t>ning</a:t>
            </a:r>
            <a:r>
              <a:rPr lang="en-US" sz="2600" dirty="0">
                <a:effectLst/>
                <a:latin typeface="Abadi" panose="020B0604020104020204" pitchFamily="34" charset="0"/>
              </a:rPr>
              <a:t> </a:t>
            </a:r>
            <a:r>
              <a:rPr lang="en-US" sz="2600" dirty="0" err="1">
                <a:effectLst/>
                <a:latin typeface="Abadi" panose="020B0604020104020204" pitchFamily="34" charset="0"/>
              </a:rPr>
              <a:t>seetõttu</a:t>
            </a:r>
            <a:r>
              <a:rPr lang="en-US" sz="2600" dirty="0">
                <a:effectLst/>
                <a:latin typeface="Abadi" panose="020B0604020104020204" pitchFamily="34" charset="0"/>
              </a:rPr>
              <a:t> on </a:t>
            </a:r>
            <a:r>
              <a:rPr lang="en-US" sz="2600" dirty="0" err="1">
                <a:effectLst/>
                <a:latin typeface="Abadi" panose="020B0604020104020204" pitchFamily="34" charset="0"/>
              </a:rPr>
              <a:t>teda</a:t>
            </a:r>
            <a:r>
              <a:rPr lang="en-US" sz="2600" dirty="0">
                <a:effectLst/>
                <a:latin typeface="Abadi" panose="020B0604020104020204" pitchFamily="34" charset="0"/>
              </a:rPr>
              <a:t> </a:t>
            </a:r>
          </a:p>
          <a:p>
            <a:r>
              <a:rPr lang="en-US" sz="2600" dirty="0">
                <a:effectLst/>
                <a:latin typeface="Abadi" panose="020B0604020104020204" pitchFamily="34" charset="0"/>
              </a:rPr>
              <a:t>     </a:t>
            </a:r>
            <a:r>
              <a:rPr lang="en-US" sz="2600" dirty="0" err="1">
                <a:effectLst/>
                <a:latin typeface="Abadi" panose="020B0604020104020204" pitchFamily="34" charset="0"/>
              </a:rPr>
              <a:t>raske</a:t>
            </a:r>
            <a:r>
              <a:rPr lang="en-US" sz="2600" dirty="0">
                <a:effectLst/>
                <a:latin typeface="Abadi" panose="020B0604020104020204" pitchFamily="34" charset="0"/>
              </a:rPr>
              <a:t> </a:t>
            </a:r>
            <a:r>
              <a:rPr lang="en-US" sz="2600" dirty="0" err="1">
                <a:effectLst/>
                <a:latin typeface="Abadi" panose="020B0604020104020204" pitchFamily="34" charset="0"/>
              </a:rPr>
              <a:t>nähtavaks</a:t>
            </a:r>
            <a:r>
              <a:rPr lang="en-US" sz="2600" dirty="0">
                <a:effectLst/>
                <a:latin typeface="Abadi" panose="020B0604020104020204" pitchFamily="34" charset="0"/>
              </a:rPr>
              <a:t> </a:t>
            </a:r>
            <a:r>
              <a:rPr lang="en-US" sz="2600" dirty="0" err="1">
                <a:effectLst/>
                <a:latin typeface="Abadi" panose="020B0604020104020204" pitchFamily="34" charset="0"/>
              </a:rPr>
              <a:t>teha</a:t>
            </a:r>
            <a:endParaRPr lang="et-EE" altLang="en-US" sz="2600" dirty="0">
              <a:latin typeface="Abadi" panose="020B0604020104020204" pitchFamily="34" charset="0"/>
            </a:endParaRPr>
          </a:p>
          <a:p>
            <a:endParaRPr lang="et-EE" sz="1000" dirty="0">
              <a:latin typeface="Abadi" panose="020B0604020104020204" pitchFamily="34" charset="0"/>
            </a:endParaRPr>
          </a:p>
          <a:p>
            <a:pPr marL="285750" indent="-285750">
              <a:buFont typeface="Wingdings" panose="05000000000000000000" pitchFamily="2" charset="2"/>
              <a:buChar char="q"/>
            </a:pPr>
            <a:r>
              <a:rPr lang="et-EE" sz="2600" dirty="0">
                <a:latin typeface="Abadi" panose="020B0604020104020204" pitchFamily="34" charset="0"/>
              </a:rPr>
              <a:t> </a:t>
            </a:r>
            <a:r>
              <a:rPr lang="en-US" sz="2600" dirty="0">
                <a:latin typeface="Abadi" panose="020B0604020104020204" pitchFamily="34" charset="0"/>
              </a:rPr>
              <a:t> </a:t>
            </a:r>
            <a:r>
              <a:rPr lang="et-EE" sz="2600" dirty="0">
                <a:latin typeface="Abadi" panose="020B0604020104020204" pitchFamily="34" charset="0"/>
              </a:rPr>
              <a:t>Variõppekava kui „kaasnev õppimine“, mis võib püsivatele </a:t>
            </a:r>
            <a:r>
              <a:rPr lang="en-US" sz="2600" dirty="0">
                <a:latin typeface="Abadi" panose="020B0604020104020204" pitchFamily="34" charset="0"/>
              </a:rPr>
              <a:t>  </a:t>
            </a:r>
          </a:p>
          <a:p>
            <a:r>
              <a:rPr lang="en-US" sz="2600" dirty="0">
                <a:latin typeface="Abadi" panose="020B0604020104020204" pitchFamily="34" charset="0"/>
              </a:rPr>
              <a:t>     </a:t>
            </a:r>
            <a:r>
              <a:rPr lang="et-EE" sz="2600" dirty="0">
                <a:latin typeface="Abadi" panose="020B0604020104020204" pitchFamily="34" charset="0"/>
              </a:rPr>
              <a:t>hoiakutele avaldada kestvamat mõju kui kavatsetult omandatud </a:t>
            </a:r>
            <a:r>
              <a:rPr lang="en-US" sz="2600" dirty="0">
                <a:latin typeface="Abadi" panose="020B0604020104020204" pitchFamily="34" charset="0"/>
              </a:rPr>
              <a:t>   </a:t>
            </a:r>
          </a:p>
          <a:p>
            <a:r>
              <a:rPr lang="en-US" sz="2600" dirty="0">
                <a:latin typeface="Abadi" panose="020B0604020104020204" pitchFamily="34" charset="0"/>
              </a:rPr>
              <a:t>     </a:t>
            </a:r>
            <a:r>
              <a:rPr lang="et-EE" sz="2600" dirty="0">
                <a:latin typeface="Abadi" panose="020B0604020104020204" pitchFamily="34" charset="0"/>
              </a:rPr>
              <a:t>oskused ja info </a:t>
            </a:r>
            <a:r>
              <a:rPr lang="et-EE" sz="2600" i="1" dirty="0">
                <a:latin typeface="Abadi" panose="020B0604020104020204" pitchFamily="34" charset="0"/>
              </a:rPr>
              <a:t>(Schubert 1982)</a:t>
            </a:r>
            <a:endParaRPr lang="en-US" sz="2600" i="1" dirty="0">
              <a:latin typeface="Abadi" panose="020B0604020104020204" pitchFamily="34" charset="0"/>
            </a:endParaRPr>
          </a:p>
          <a:p>
            <a:endParaRPr lang="et-EE" sz="1000" i="1" dirty="0">
              <a:latin typeface="Abadi" panose="020B0604020104020204" pitchFamily="34" charset="0"/>
            </a:endParaRPr>
          </a:p>
          <a:p>
            <a:pPr marL="285750" indent="-285750">
              <a:buFont typeface="Wingdings" panose="05000000000000000000" pitchFamily="2" charset="2"/>
              <a:buChar char="q"/>
            </a:pPr>
            <a:r>
              <a:rPr kumimoji="0" lang="et-EE" altLang="en-US" sz="2600" b="0" i="0" u="none" strike="noStrike" cap="none" normalizeH="0" baseline="0" dirty="0">
                <a:ln>
                  <a:noFill/>
                </a:ln>
                <a:solidFill>
                  <a:schemeClr val="tx1"/>
                </a:solidFill>
                <a:effectLst/>
                <a:latin typeface="Abadi" panose="020B0604020104020204" pitchFamily="34" charset="0"/>
              </a:rPr>
              <a:t>  </a:t>
            </a:r>
            <a:r>
              <a:rPr kumimoji="0" lang="en-US" altLang="en-US" sz="2600" b="0" i="0" u="none" strike="noStrike" cap="none" normalizeH="0" baseline="0" dirty="0" err="1">
                <a:ln>
                  <a:noFill/>
                </a:ln>
                <a:solidFill>
                  <a:schemeClr val="tx1"/>
                </a:solidFill>
                <a:effectLst/>
                <a:latin typeface="Abadi" panose="020B0604020104020204" pitchFamily="34" charset="0"/>
              </a:rPr>
              <a:t>Variõppekava</a:t>
            </a:r>
            <a:r>
              <a:rPr kumimoji="0" lang="en-US" altLang="en-US" sz="2600" b="0" i="0" u="none" strike="noStrike" cap="none" normalizeH="0" baseline="0" dirty="0">
                <a:ln>
                  <a:noFill/>
                </a:ln>
                <a:solidFill>
                  <a:schemeClr val="tx1"/>
                </a:solidFill>
                <a:effectLst/>
                <a:latin typeface="Abadi" panose="020B0604020104020204" pitchFamily="34" charset="0"/>
              </a:rPr>
              <a:t> </a:t>
            </a:r>
            <a:r>
              <a:rPr kumimoji="0" lang="en-US" altLang="en-US" sz="2600" b="0" i="0" u="none" strike="noStrike" cap="none" normalizeH="0" baseline="0" dirty="0" err="1">
                <a:ln>
                  <a:noFill/>
                </a:ln>
                <a:solidFill>
                  <a:schemeClr val="tx1"/>
                </a:solidFill>
                <a:effectLst/>
                <a:latin typeface="Abadi" panose="020B0604020104020204" pitchFamily="34" charset="0"/>
              </a:rPr>
              <a:t>tegeleb</a:t>
            </a:r>
            <a:r>
              <a:rPr kumimoji="0" lang="en-US" altLang="en-US" sz="2600" b="0" i="0" u="none" strike="noStrike" cap="none" normalizeH="0" baseline="0" dirty="0">
                <a:ln>
                  <a:noFill/>
                </a:ln>
                <a:solidFill>
                  <a:schemeClr val="tx1"/>
                </a:solidFill>
                <a:effectLst/>
                <a:latin typeface="Abadi" panose="020B0604020104020204" pitchFamily="34" charset="0"/>
              </a:rPr>
              <a:t> </a:t>
            </a:r>
            <a:r>
              <a:rPr kumimoji="0" lang="en-US" altLang="en-US" sz="2600" b="0" i="0" u="none" strike="noStrike" cap="none" normalizeH="0" baseline="0" dirty="0" err="1">
                <a:ln>
                  <a:noFill/>
                </a:ln>
                <a:solidFill>
                  <a:schemeClr val="tx1"/>
                </a:solidFill>
                <a:effectLst/>
                <a:latin typeface="Abadi" panose="020B0604020104020204" pitchFamily="34" charset="0"/>
              </a:rPr>
              <a:t>peamiselt</a:t>
            </a:r>
            <a:r>
              <a:rPr kumimoji="0" lang="en-US" altLang="en-US" sz="2600" b="0" i="0" u="none" strike="noStrike" cap="none" normalizeH="0" baseline="0" dirty="0">
                <a:ln>
                  <a:noFill/>
                </a:ln>
                <a:solidFill>
                  <a:schemeClr val="tx1"/>
                </a:solidFill>
                <a:effectLst/>
                <a:latin typeface="Abadi" panose="020B0604020104020204" pitchFamily="34" charset="0"/>
              </a:rPr>
              <a:t> </a:t>
            </a:r>
            <a:r>
              <a:rPr kumimoji="0" lang="en-US" altLang="en-US" sz="2600" b="0" i="0" u="none" strike="noStrike" cap="none" normalizeH="0" baseline="0" dirty="0" err="1">
                <a:ln>
                  <a:noFill/>
                </a:ln>
                <a:solidFill>
                  <a:schemeClr val="tx1"/>
                </a:solidFill>
                <a:effectLst/>
                <a:latin typeface="Abadi" panose="020B0604020104020204" pitchFamily="34" charset="0"/>
              </a:rPr>
              <a:t>hoiakute</a:t>
            </a:r>
            <a:r>
              <a:rPr kumimoji="0" lang="en-US" altLang="en-US" sz="2600" b="0" i="0" u="none" strike="noStrike" cap="none" normalizeH="0" baseline="0" dirty="0">
                <a:ln>
                  <a:noFill/>
                </a:ln>
                <a:solidFill>
                  <a:schemeClr val="tx1"/>
                </a:solidFill>
                <a:effectLst/>
                <a:latin typeface="Abadi" panose="020B0604020104020204" pitchFamily="34" charset="0"/>
              </a:rPr>
              <a:t>, </a:t>
            </a:r>
            <a:r>
              <a:rPr kumimoji="0" lang="en-US" altLang="en-US" sz="2600" b="0" i="0" u="none" strike="noStrike" cap="none" normalizeH="0" baseline="0" dirty="0" err="1">
                <a:ln>
                  <a:noFill/>
                </a:ln>
                <a:solidFill>
                  <a:schemeClr val="tx1"/>
                </a:solidFill>
                <a:effectLst/>
                <a:latin typeface="Abadi" panose="020B0604020104020204" pitchFamily="34" charset="0"/>
              </a:rPr>
              <a:t>väärtuste</a:t>
            </a:r>
            <a:r>
              <a:rPr lang="en-US" altLang="en-US" sz="2600" dirty="0">
                <a:latin typeface="Abadi" panose="020B0604020104020204" pitchFamily="34" charset="0"/>
              </a:rPr>
              <a:t>, </a:t>
            </a:r>
            <a:r>
              <a:rPr lang="en-US" altLang="en-US" sz="2600" dirty="0" err="1">
                <a:latin typeface="Abadi" panose="020B0604020104020204" pitchFamily="34" charset="0"/>
              </a:rPr>
              <a:t>uskumuste</a:t>
            </a:r>
            <a:r>
              <a:rPr lang="en-US" altLang="en-US" sz="2600" dirty="0">
                <a:latin typeface="Abadi" panose="020B0604020104020204" pitchFamily="34" charset="0"/>
              </a:rPr>
              <a:t> </a:t>
            </a:r>
            <a:r>
              <a:rPr lang="en-US" altLang="en-US" sz="2600" dirty="0" err="1">
                <a:latin typeface="Abadi" panose="020B0604020104020204" pitchFamily="34" charset="0"/>
              </a:rPr>
              <a:t>ja</a:t>
            </a:r>
            <a:r>
              <a:rPr kumimoji="0" lang="en-US" altLang="en-US" sz="2600" b="0" i="0" u="none" strike="noStrike" cap="none" normalizeH="0" baseline="0" dirty="0">
                <a:ln>
                  <a:noFill/>
                </a:ln>
                <a:solidFill>
                  <a:schemeClr val="tx1"/>
                </a:solidFill>
                <a:effectLst/>
                <a:latin typeface="Abadi" panose="020B0604020104020204" pitchFamily="34" charset="0"/>
              </a:rPr>
              <a:t> </a:t>
            </a:r>
            <a:r>
              <a:rPr kumimoji="0" lang="en-US" altLang="en-US" sz="2600" b="0" i="0" u="none" strike="noStrike" cap="none" normalizeH="0" baseline="0" dirty="0" err="1" smtClean="0">
                <a:ln>
                  <a:noFill/>
                </a:ln>
                <a:solidFill>
                  <a:schemeClr val="tx1"/>
                </a:solidFill>
                <a:effectLst/>
                <a:latin typeface="Abadi" panose="020B0604020104020204" pitchFamily="34" charset="0"/>
              </a:rPr>
              <a:t>käitumisega</a:t>
            </a:r>
            <a:endParaRPr kumimoji="0" lang="en-US" altLang="en-US" sz="2600" b="0" i="0" u="none" strike="noStrike" cap="none" normalizeH="0" baseline="0" dirty="0">
              <a:ln>
                <a:noFill/>
              </a:ln>
              <a:solidFill>
                <a:schemeClr val="tx1"/>
              </a:solidFill>
              <a:effectLst/>
              <a:latin typeface="Abadi" panose="020B0604020104020204" pitchFamily="34" charset="0"/>
            </a:endParaRPr>
          </a:p>
          <a:p>
            <a:endParaRPr kumimoji="0" lang="et-EE" altLang="en-US" sz="1000" b="0" i="0" u="none" strike="noStrike" cap="none" normalizeH="0" baseline="0" dirty="0">
              <a:ln>
                <a:noFill/>
              </a:ln>
              <a:solidFill>
                <a:schemeClr val="tx1"/>
              </a:solidFill>
              <a:effectLst/>
              <a:latin typeface="Abadi" panose="020B0604020104020204" pitchFamily="34" charset="0"/>
            </a:endParaRPr>
          </a:p>
          <a:p>
            <a:pPr marL="342900" indent="-342900">
              <a:buFont typeface="Wingdings" panose="05000000000000000000" pitchFamily="2" charset="2"/>
              <a:buChar char="q"/>
            </a:pPr>
            <a:r>
              <a:rPr kumimoji="0" lang="et-EE" altLang="en-US" sz="2600" b="0" i="0" u="none" strike="noStrike" cap="none" normalizeH="0" baseline="0" dirty="0">
                <a:ln>
                  <a:noFill/>
                </a:ln>
                <a:solidFill>
                  <a:schemeClr val="tx1"/>
                </a:solidFill>
                <a:effectLst/>
                <a:latin typeface="Abadi" panose="020B0604020104020204" pitchFamily="34" charset="0"/>
              </a:rPr>
              <a:t> </a:t>
            </a:r>
            <a:r>
              <a:rPr kumimoji="0" lang="et-EE" altLang="en-US" sz="2600" b="1" i="0" u="none" strike="noStrike" cap="none" normalizeH="0" baseline="0" dirty="0">
                <a:ln>
                  <a:noFill/>
                </a:ln>
                <a:solidFill>
                  <a:schemeClr val="tx1"/>
                </a:solidFill>
                <a:effectLst/>
                <a:latin typeface="Abadi" panose="020B0604020104020204" pitchFamily="34" charset="0"/>
              </a:rPr>
              <a:t>Variõppekaval on oluline osa </a:t>
            </a:r>
            <a:r>
              <a:rPr kumimoji="0" lang="et-EE" altLang="en-US" sz="3200" b="1" i="0" u="none" strike="noStrike" cap="none" normalizeH="0" baseline="0" dirty="0">
                <a:ln>
                  <a:noFill/>
                </a:ln>
                <a:solidFill>
                  <a:schemeClr val="tx1"/>
                </a:solidFill>
                <a:effectLst/>
                <a:latin typeface="Abadi" panose="020B0604020104020204" pitchFamily="34" charset="0"/>
              </a:rPr>
              <a:t>soorollide </a:t>
            </a:r>
            <a:r>
              <a:rPr kumimoji="0" lang="et-EE" altLang="en-US" sz="3200" b="1" i="0" u="none" strike="noStrike" cap="none" normalizeH="0" baseline="0" dirty="0" smtClean="0">
                <a:ln>
                  <a:noFill/>
                </a:ln>
                <a:solidFill>
                  <a:schemeClr val="tx1"/>
                </a:solidFill>
                <a:effectLst/>
                <a:latin typeface="Abadi" panose="020B0604020104020204" pitchFamily="34" charset="0"/>
              </a:rPr>
              <a:t>sotsialiseerimisel</a:t>
            </a:r>
            <a:endParaRPr lang="et-EE" altLang="en-US" sz="2800" dirty="0">
              <a:latin typeface="Abadi" panose="020B0604020104020204" pitchFamily="34" charset="0"/>
            </a:endParaRPr>
          </a:p>
          <a:p>
            <a:endParaRPr lang="et-EE" sz="2000" dirty="0">
              <a:latin typeface="Century Gothic" panose="020B0502020202020204" pitchFamily="34" charset="0"/>
            </a:endParaRPr>
          </a:p>
          <a:p>
            <a:endParaRPr lang="et-EE" sz="1800" dirty="0">
              <a:latin typeface="Century Gothic" panose="020B0502020202020204" pitchFamily="34" charset="0"/>
            </a:endParaRPr>
          </a:p>
          <a:p>
            <a:pPr marL="285750" indent="-285750">
              <a:buFont typeface="Wingdings" panose="05000000000000000000" pitchFamily="2" charset="2"/>
              <a:buChar char="q"/>
            </a:pPr>
            <a:endParaRPr lang="en-US" dirty="0"/>
          </a:p>
        </p:txBody>
      </p:sp>
      <p:sp>
        <p:nvSpPr>
          <p:cNvPr id="6" name="TextBox 5">
            <a:extLst>
              <a:ext uri="{FF2B5EF4-FFF2-40B4-BE49-F238E27FC236}">
                <a16:creationId xmlns="" xmlns:a16="http://schemas.microsoft.com/office/drawing/2014/main" id="{D1A46CED-2BAA-55B4-F247-CAE2D355F9C0}"/>
              </a:ext>
            </a:extLst>
          </p:cNvPr>
          <p:cNvSpPr txBox="1"/>
          <p:nvPr/>
        </p:nvSpPr>
        <p:spPr>
          <a:xfrm>
            <a:off x="5894294" y="6600876"/>
            <a:ext cx="9294829" cy="707886"/>
          </a:xfrm>
          <a:prstGeom prst="rect">
            <a:avLst/>
          </a:prstGeom>
          <a:noFill/>
        </p:spPr>
        <p:txBody>
          <a:bodyPr wrap="square" rtlCol="0">
            <a:spAutoFit/>
          </a:bodyPr>
          <a:lstStyle/>
          <a:p>
            <a:r>
              <a:rPr lang="en-US" sz="1100" i="1" dirty="0">
                <a:hlinkClick r:id="rId2"/>
              </a:rPr>
              <a:t>https://www.yumpu.com/xx/document/read/35933592/varioppekava-moiste-ja-selle-kujunemine-haridus</a:t>
            </a:r>
            <a:endParaRPr lang="et-EE" sz="1100" i="1" dirty="0"/>
          </a:p>
          <a:p>
            <a:endParaRPr lang="et-EE" sz="1100" dirty="0"/>
          </a:p>
          <a:p>
            <a:endParaRPr lang="en-US" dirty="0"/>
          </a:p>
        </p:txBody>
      </p:sp>
    </p:spTree>
    <p:extLst>
      <p:ext uri="{BB962C8B-B14F-4D97-AF65-F5344CB8AC3E}">
        <p14:creationId xmlns="" xmlns:p14="http://schemas.microsoft.com/office/powerpoint/2010/main" val="3870240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19B129-BED2-F1B5-2663-E45A436E9491}"/>
              </a:ext>
            </a:extLst>
          </p:cNvPr>
          <p:cNvSpPr>
            <a:spLocks noGrp="1"/>
          </p:cNvSpPr>
          <p:nvPr>
            <p:ph type="title"/>
          </p:nvPr>
        </p:nvSpPr>
        <p:spPr>
          <a:xfrm>
            <a:off x="838200" y="80216"/>
            <a:ext cx="10515600" cy="1325563"/>
          </a:xfrm>
        </p:spPr>
        <p:txBody>
          <a:bodyPr/>
          <a:lstStyle/>
          <a:p>
            <a:r>
              <a:rPr lang="en-US" b="1" dirty="0" err="1">
                <a:solidFill>
                  <a:srgbClr val="002060"/>
                </a:solidFill>
                <a:latin typeface="Century Gothic" panose="020B0502020202020204" pitchFamily="34" charset="0"/>
              </a:rPr>
              <a:t>Millised</a:t>
            </a:r>
            <a:r>
              <a:rPr lang="en-US" b="1" dirty="0">
                <a:solidFill>
                  <a:srgbClr val="002060"/>
                </a:solidFill>
                <a:latin typeface="Century Gothic" panose="020B0502020202020204" pitchFamily="34" charset="0"/>
              </a:rPr>
              <a:t> on </a:t>
            </a:r>
            <a:r>
              <a:rPr lang="en-US" b="1" dirty="0" err="1">
                <a:solidFill>
                  <a:srgbClr val="002060"/>
                </a:solidFill>
                <a:latin typeface="Century Gothic" panose="020B0502020202020204" pitchFamily="34" charset="0"/>
              </a:rPr>
              <a:t>variõppekava</a:t>
            </a:r>
            <a:r>
              <a:rPr lang="en-US" b="1" dirty="0">
                <a:solidFill>
                  <a:srgbClr val="002060"/>
                </a:solidFill>
                <a:latin typeface="Century Gothic" panose="020B0502020202020204" pitchFamily="34" charset="0"/>
              </a:rPr>
              <a:t> </a:t>
            </a:r>
            <a:r>
              <a:rPr lang="en-US" b="1" dirty="0" err="1">
                <a:solidFill>
                  <a:srgbClr val="002060"/>
                </a:solidFill>
                <a:latin typeface="Century Gothic" panose="020B0502020202020204" pitchFamily="34" charset="0"/>
              </a:rPr>
              <a:t>elemendid</a:t>
            </a:r>
            <a:r>
              <a:rPr lang="en-US" b="1" dirty="0">
                <a:solidFill>
                  <a:srgbClr val="002060"/>
                </a:solidFill>
                <a:latin typeface="Century Gothic" panose="020B0502020202020204" pitchFamily="34" charset="0"/>
              </a:rPr>
              <a:t>?</a:t>
            </a:r>
          </a:p>
        </p:txBody>
      </p:sp>
      <p:sp>
        <p:nvSpPr>
          <p:cNvPr id="3" name="Flowchart: Connector 2">
            <a:extLst>
              <a:ext uri="{FF2B5EF4-FFF2-40B4-BE49-F238E27FC236}">
                <a16:creationId xmlns="" xmlns:a16="http://schemas.microsoft.com/office/drawing/2014/main" id="{B75A08F3-8FFB-AA8B-FDA2-7900CBF3F8A7}"/>
              </a:ext>
            </a:extLst>
          </p:cNvPr>
          <p:cNvSpPr/>
          <p:nvPr/>
        </p:nvSpPr>
        <p:spPr>
          <a:xfrm>
            <a:off x="4011983" y="2436363"/>
            <a:ext cx="2828658" cy="188007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2400" b="1" dirty="0"/>
              <a:t>Variõppekava</a:t>
            </a:r>
            <a:endParaRPr lang="en-US" sz="2400" b="1" dirty="0"/>
          </a:p>
        </p:txBody>
      </p:sp>
      <p:sp>
        <p:nvSpPr>
          <p:cNvPr id="5" name="Flowchart: Alternate Process 4">
            <a:extLst>
              <a:ext uri="{FF2B5EF4-FFF2-40B4-BE49-F238E27FC236}">
                <a16:creationId xmlns="" xmlns:a16="http://schemas.microsoft.com/office/drawing/2014/main" id="{4BC27976-B509-7248-813C-910D8356B7DA}"/>
              </a:ext>
            </a:extLst>
          </p:cNvPr>
          <p:cNvSpPr/>
          <p:nvPr/>
        </p:nvSpPr>
        <p:spPr>
          <a:xfrm>
            <a:off x="1006578" y="1433727"/>
            <a:ext cx="2939041" cy="116222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b="1" dirty="0"/>
              <a:t>Õpetaja hoiakud</a:t>
            </a:r>
            <a:r>
              <a:rPr lang="en-US" b="1" dirty="0"/>
              <a:t>, </a:t>
            </a:r>
            <a:r>
              <a:rPr lang="et-EE" b="1" dirty="0"/>
              <a:t>ootused ja suhtlemine õpilastega</a:t>
            </a:r>
            <a:endParaRPr lang="en-US" b="1" dirty="0"/>
          </a:p>
        </p:txBody>
      </p:sp>
      <p:sp>
        <p:nvSpPr>
          <p:cNvPr id="6" name="Flowchart: Alternate Process 5">
            <a:extLst>
              <a:ext uri="{FF2B5EF4-FFF2-40B4-BE49-F238E27FC236}">
                <a16:creationId xmlns="" xmlns:a16="http://schemas.microsoft.com/office/drawing/2014/main" id="{48A8D451-4FE1-AC14-7DBF-104278BF2703}"/>
              </a:ext>
            </a:extLst>
          </p:cNvPr>
          <p:cNvSpPr/>
          <p:nvPr/>
        </p:nvSpPr>
        <p:spPr>
          <a:xfrm>
            <a:off x="7361694" y="1350130"/>
            <a:ext cx="3307222" cy="132556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b="1" dirty="0"/>
              <a:t>Õpetaja aja ja tähelepanu kui piiratud ressursi jaotus  tüdrukute ja poiste vahel</a:t>
            </a:r>
            <a:endParaRPr lang="en-US" b="1" dirty="0"/>
          </a:p>
        </p:txBody>
      </p:sp>
      <p:sp>
        <p:nvSpPr>
          <p:cNvPr id="7" name="Flowchart: Alternate Process 6">
            <a:extLst>
              <a:ext uri="{FF2B5EF4-FFF2-40B4-BE49-F238E27FC236}">
                <a16:creationId xmlns="" xmlns:a16="http://schemas.microsoft.com/office/drawing/2014/main" id="{CDF1C390-D595-DACD-DAF4-97032656484C}"/>
              </a:ext>
            </a:extLst>
          </p:cNvPr>
          <p:cNvSpPr/>
          <p:nvPr/>
        </p:nvSpPr>
        <p:spPr>
          <a:xfrm>
            <a:off x="7430225" y="3189234"/>
            <a:ext cx="3384135" cy="125623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b="1" dirty="0"/>
              <a:t>Poistele ja tüdrukutele antavad ülesanded</a:t>
            </a:r>
            <a:endParaRPr lang="en-US" b="1" dirty="0"/>
          </a:p>
        </p:txBody>
      </p:sp>
      <p:sp>
        <p:nvSpPr>
          <p:cNvPr id="8" name="Flowchart: Alternate Process 7">
            <a:extLst>
              <a:ext uri="{FF2B5EF4-FFF2-40B4-BE49-F238E27FC236}">
                <a16:creationId xmlns="" xmlns:a16="http://schemas.microsoft.com/office/drawing/2014/main" id="{90F36D02-506A-96F0-78E2-1638F75C5B3E}"/>
              </a:ext>
            </a:extLst>
          </p:cNvPr>
          <p:cNvSpPr/>
          <p:nvPr/>
        </p:nvSpPr>
        <p:spPr>
          <a:xfrm>
            <a:off x="782365" y="3158366"/>
            <a:ext cx="2828658" cy="125623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b="1" dirty="0"/>
              <a:t>Õpikute ja õppevahendite sisu ja illustratsioonid</a:t>
            </a:r>
            <a:endParaRPr lang="en-US" b="1" dirty="0"/>
          </a:p>
        </p:txBody>
      </p:sp>
      <p:sp>
        <p:nvSpPr>
          <p:cNvPr id="10" name="Flowchart: Alternate Process 9">
            <a:extLst>
              <a:ext uri="{FF2B5EF4-FFF2-40B4-BE49-F238E27FC236}">
                <a16:creationId xmlns="" xmlns:a16="http://schemas.microsoft.com/office/drawing/2014/main" id="{103CBE68-A78D-E884-C075-2E6979272786}"/>
              </a:ext>
            </a:extLst>
          </p:cNvPr>
          <p:cNvSpPr/>
          <p:nvPr/>
        </p:nvSpPr>
        <p:spPr>
          <a:xfrm>
            <a:off x="1252719" y="4919041"/>
            <a:ext cx="3307222" cy="126181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b="1" dirty="0"/>
              <a:t>Gruppide moodustamine:</a:t>
            </a:r>
          </a:p>
          <a:p>
            <a:pPr algn="ctr"/>
            <a:r>
              <a:rPr lang="et-EE" b="1" dirty="0"/>
              <a:t>tüdrukud / poisid eraldi või segagrupid</a:t>
            </a:r>
            <a:endParaRPr lang="en-US" b="1" dirty="0"/>
          </a:p>
        </p:txBody>
      </p:sp>
      <p:cxnSp>
        <p:nvCxnSpPr>
          <p:cNvPr id="12" name="Straight Arrow Connector 11">
            <a:extLst>
              <a:ext uri="{FF2B5EF4-FFF2-40B4-BE49-F238E27FC236}">
                <a16:creationId xmlns="" xmlns:a16="http://schemas.microsoft.com/office/drawing/2014/main" id="{E172F08A-14CC-914E-9689-6C96F2B73DB3}"/>
              </a:ext>
            </a:extLst>
          </p:cNvPr>
          <p:cNvCxnSpPr>
            <a:cxnSpLocks/>
          </p:cNvCxnSpPr>
          <p:nvPr/>
        </p:nvCxnSpPr>
        <p:spPr>
          <a:xfrm>
            <a:off x="3879256" y="2316142"/>
            <a:ext cx="609760" cy="3681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 xmlns:a16="http://schemas.microsoft.com/office/drawing/2014/main" id="{5CAC0AE4-78A2-E55D-11EA-35E157F8934C}"/>
              </a:ext>
            </a:extLst>
          </p:cNvPr>
          <p:cNvCxnSpPr>
            <a:cxnSpLocks/>
          </p:cNvCxnSpPr>
          <p:nvPr/>
        </p:nvCxnSpPr>
        <p:spPr>
          <a:xfrm flipV="1">
            <a:off x="3445936" y="3746628"/>
            <a:ext cx="699306" cy="3383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EBD93CBE-22D3-11A9-9B5B-391ADA921906}"/>
              </a:ext>
            </a:extLst>
          </p:cNvPr>
          <p:cNvCxnSpPr>
            <a:cxnSpLocks/>
          </p:cNvCxnSpPr>
          <p:nvPr/>
        </p:nvCxnSpPr>
        <p:spPr>
          <a:xfrm flipH="1">
            <a:off x="6587304" y="2186683"/>
            <a:ext cx="1168315" cy="6092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 xmlns:a16="http://schemas.microsoft.com/office/drawing/2014/main" id="{C7970345-2C2B-5CE4-3D10-782E8E510666}"/>
              </a:ext>
            </a:extLst>
          </p:cNvPr>
          <p:cNvCxnSpPr>
            <a:cxnSpLocks/>
          </p:cNvCxnSpPr>
          <p:nvPr/>
        </p:nvCxnSpPr>
        <p:spPr>
          <a:xfrm flipH="1" flipV="1">
            <a:off x="6808813" y="3706277"/>
            <a:ext cx="612194" cy="314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 xmlns:a16="http://schemas.microsoft.com/office/drawing/2014/main" id="{B1293BCE-E4AA-613B-EA19-35DB32042466}"/>
              </a:ext>
            </a:extLst>
          </p:cNvPr>
          <p:cNvCxnSpPr>
            <a:cxnSpLocks/>
          </p:cNvCxnSpPr>
          <p:nvPr/>
        </p:nvCxnSpPr>
        <p:spPr>
          <a:xfrm flipV="1">
            <a:off x="4145242" y="4307194"/>
            <a:ext cx="796856" cy="6118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Flowchart: Alternate Process 37">
            <a:extLst>
              <a:ext uri="{FF2B5EF4-FFF2-40B4-BE49-F238E27FC236}">
                <a16:creationId xmlns="" xmlns:a16="http://schemas.microsoft.com/office/drawing/2014/main" id="{5D3AB5A3-20E7-ADBC-A0CF-87EDB5FEF325}"/>
              </a:ext>
            </a:extLst>
          </p:cNvPr>
          <p:cNvSpPr/>
          <p:nvPr/>
        </p:nvSpPr>
        <p:spPr>
          <a:xfrm>
            <a:off x="6841883" y="4879753"/>
            <a:ext cx="4097398" cy="125623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b="1" dirty="0"/>
              <a:t>Huviringid, nt sport, kunst</a:t>
            </a:r>
            <a:endParaRPr lang="en-US" b="1" dirty="0"/>
          </a:p>
        </p:txBody>
      </p:sp>
      <p:cxnSp>
        <p:nvCxnSpPr>
          <p:cNvPr id="41" name="Straight Arrow Connector 40">
            <a:extLst>
              <a:ext uri="{FF2B5EF4-FFF2-40B4-BE49-F238E27FC236}">
                <a16:creationId xmlns="" xmlns:a16="http://schemas.microsoft.com/office/drawing/2014/main" id="{05D3C0B3-0106-D47F-8B9E-3A818796A74C}"/>
              </a:ext>
            </a:extLst>
          </p:cNvPr>
          <p:cNvCxnSpPr>
            <a:cxnSpLocks/>
          </p:cNvCxnSpPr>
          <p:nvPr/>
        </p:nvCxnSpPr>
        <p:spPr>
          <a:xfrm flipH="1" flipV="1">
            <a:off x="5891016" y="4273469"/>
            <a:ext cx="1082352" cy="7281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589611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normAutofit/>
          </a:bodyPr>
          <a:lstStyle/>
          <a:p>
            <a:pPr lvl="0"/>
            <a:r>
              <a:rPr lang="et-EE" b="1" dirty="0">
                <a:solidFill>
                  <a:srgbClr val="002060"/>
                </a:solidFill>
                <a:latin typeface="Century Gothic" panose="020B0502020202020204" pitchFamily="34" charset="0"/>
              </a:rPr>
              <a:t>Viktoriin</a:t>
            </a:r>
          </a:p>
        </p:txBody>
      </p:sp>
      <p:sp>
        <p:nvSpPr>
          <p:cNvPr id="3" name="Content Placeholder 4"/>
          <p:cNvSpPr txBox="1">
            <a:spLocks noGrp="1"/>
          </p:cNvSpPr>
          <p:nvPr>
            <p:ph idx="1"/>
          </p:nvPr>
        </p:nvSpPr>
        <p:spPr/>
        <p:txBody>
          <a:bodyPr/>
          <a:lstStyle/>
          <a:p>
            <a:endParaRPr lang="et-EE" dirty="0"/>
          </a:p>
        </p:txBody>
      </p:sp>
      <p:pic>
        <p:nvPicPr>
          <p:cNvPr id="5" name="Picture 4" descr="A picture containing clipart&#10;&#10;Description automatically generated">
            <a:extLst>
              <a:ext uri="{FF2B5EF4-FFF2-40B4-BE49-F238E27FC236}">
                <a16:creationId xmlns="" xmlns:a16="http://schemas.microsoft.com/office/drawing/2014/main" id="{EE4845D2-55A4-76B3-6AFC-AE64912E668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562619" y="2203687"/>
            <a:ext cx="3422642" cy="3595214"/>
          </a:xfrm>
          <a:prstGeom prst="rect">
            <a:avLst/>
          </a:prstGeom>
        </p:spPr>
      </p:pic>
    </p:spTree>
    <p:extLst>
      <p:ext uri="{BB962C8B-B14F-4D97-AF65-F5344CB8AC3E}">
        <p14:creationId xmlns="" xmlns:p14="http://schemas.microsoft.com/office/powerpoint/2010/main" val="1430876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txBox="1">
            <a:spLocks noGrp="1"/>
          </p:cNvSpPr>
          <p:nvPr>
            <p:ph type="title"/>
          </p:nvPr>
        </p:nvSpPr>
        <p:spPr>
          <a:xfrm>
            <a:off x="906567" y="928638"/>
            <a:ext cx="10515600" cy="1325563"/>
          </a:xfrm>
        </p:spPr>
        <p:txBody>
          <a:bodyPr/>
          <a:lstStyle/>
          <a:p>
            <a:pPr lvl="0"/>
            <a:r>
              <a:rPr lang="et-EE" b="1" dirty="0">
                <a:solidFill>
                  <a:srgbClr val="002060"/>
                </a:solidFill>
                <a:latin typeface="Century Gothic" panose="020B0502020202020204" pitchFamily="34" charset="0"/>
              </a:rPr>
              <a:t>Nõus  </a:t>
            </a:r>
            <a:br>
              <a:rPr lang="et-EE" b="1" dirty="0">
                <a:solidFill>
                  <a:srgbClr val="002060"/>
                </a:solidFill>
                <a:latin typeface="Century Gothic" panose="020B0502020202020204" pitchFamily="34" charset="0"/>
              </a:rPr>
            </a:br>
            <a:r>
              <a:rPr lang="et-EE" b="1" dirty="0">
                <a:solidFill>
                  <a:srgbClr val="002060"/>
                </a:solidFill>
                <a:latin typeface="Century Gothic" panose="020B0502020202020204" pitchFamily="34" charset="0"/>
              </a:rPr>
              <a:t>Ei ole nõus</a:t>
            </a:r>
          </a:p>
        </p:txBody>
      </p:sp>
      <p:sp>
        <p:nvSpPr>
          <p:cNvPr id="3" name="Sisu kohatäide 2"/>
          <p:cNvSpPr txBox="1">
            <a:spLocks noGrp="1"/>
          </p:cNvSpPr>
          <p:nvPr>
            <p:ph idx="1"/>
          </p:nvPr>
        </p:nvSpPr>
        <p:spPr/>
        <p:txBody>
          <a:bodyPr/>
          <a:lstStyle/>
          <a:p>
            <a:pPr lvl="0"/>
            <a:endParaRPr lang="et-EE" b="1" dirty="0"/>
          </a:p>
          <a:p>
            <a:pPr marL="0" lvl="0" indent="0">
              <a:buNone/>
            </a:pPr>
            <a:endParaRPr lang="et-EE" sz="4400" dirty="0">
              <a:latin typeface="Century Gothic" panose="020B0502020202020204" pitchFamily="34" charset="0"/>
            </a:endParaRPr>
          </a:p>
          <a:p>
            <a:pPr marL="0" lvl="0" indent="0">
              <a:buNone/>
            </a:pPr>
            <a:r>
              <a:rPr lang="et-EE" sz="4400" dirty="0">
                <a:latin typeface="Century Gothic" panose="020B0502020202020204" pitchFamily="34" charset="0"/>
              </a:rPr>
              <a:t>Mehed on paremad juhid kui naised</a:t>
            </a:r>
          </a:p>
        </p:txBody>
      </p:sp>
      <p:pic>
        <p:nvPicPr>
          <p:cNvPr id="6" name="Picture 5">
            <a:extLst>
              <a:ext uri="{FF2B5EF4-FFF2-40B4-BE49-F238E27FC236}">
                <a16:creationId xmlns="" xmlns:a16="http://schemas.microsoft.com/office/drawing/2014/main" id="{AF98376A-8901-57C0-6882-28F5AB7D924D}"/>
              </a:ext>
            </a:extLst>
          </p:cNvPr>
          <p:cNvPicPr>
            <a:picLocks noChangeAspect="1"/>
          </p:cNvPicPr>
          <p:nvPr/>
        </p:nvPicPr>
        <p:blipFill>
          <a:blip r:embed="rId2" cstate="print"/>
          <a:stretch>
            <a:fillRect/>
          </a:stretch>
        </p:blipFill>
        <p:spPr>
          <a:xfrm>
            <a:off x="2512551" y="811498"/>
            <a:ext cx="753211" cy="779921"/>
          </a:xfrm>
          <a:prstGeom prst="rect">
            <a:avLst/>
          </a:prstGeom>
        </p:spPr>
      </p:pic>
    </p:spTree>
    <p:extLst>
      <p:ext uri="{BB962C8B-B14F-4D97-AF65-F5344CB8AC3E}">
        <p14:creationId xmlns="" xmlns:p14="http://schemas.microsoft.com/office/powerpoint/2010/main" val="791302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txBox="1">
            <a:spLocks noGrp="1"/>
          </p:cNvSpPr>
          <p:nvPr>
            <p:ph type="title"/>
          </p:nvPr>
        </p:nvSpPr>
        <p:spPr>
          <a:xfrm>
            <a:off x="838200" y="1162843"/>
            <a:ext cx="10515600" cy="1325563"/>
          </a:xfrm>
        </p:spPr>
        <p:txBody>
          <a:bodyPr/>
          <a:lstStyle/>
          <a:p>
            <a:pPr lvl="0"/>
            <a:r>
              <a:rPr lang="et-EE" b="1" dirty="0">
                <a:solidFill>
                  <a:srgbClr val="002060"/>
                </a:solidFill>
                <a:latin typeface="Century Gothic" panose="020B0502020202020204" pitchFamily="34" charset="0"/>
              </a:rPr>
              <a:t>Nõus </a:t>
            </a:r>
            <a:br>
              <a:rPr lang="et-EE" b="1" dirty="0">
                <a:solidFill>
                  <a:srgbClr val="002060"/>
                </a:solidFill>
                <a:latin typeface="Century Gothic" panose="020B0502020202020204" pitchFamily="34" charset="0"/>
              </a:rPr>
            </a:br>
            <a:r>
              <a:rPr lang="et-EE" b="1" dirty="0">
                <a:solidFill>
                  <a:srgbClr val="002060"/>
                </a:solidFill>
                <a:latin typeface="Century Gothic" panose="020B0502020202020204" pitchFamily="34" charset="0"/>
              </a:rPr>
              <a:t>Ei ole nõus</a:t>
            </a:r>
          </a:p>
        </p:txBody>
      </p:sp>
      <p:sp>
        <p:nvSpPr>
          <p:cNvPr id="3" name="Sisu kohatäide 2"/>
          <p:cNvSpPr txBox="1">
            <a:spLocks noGrp="1"/>
          </p:cNvSpPr>
          <p:nvPr>
            <p:ph idx="1"/>
          </p:nvPr>
        </p:nvSpPr>
        <p:spPr/>
        <p:txBody>
          <a:bodyPr/>
          <a:lstStyle/>
          <a:p>
            <a:pPr lvl="0"/>
            <a:endParaRPr lang="et-EE" dirty="0"/>
          </a:p>
          <a:p>
            <a:pPr lvl="0"/>
            <a:endParaRPr lang="et-EE" dirty="0"/>
          </a:p>
          <a:p>
            <a:pPr marL="0" lvl="0" indent="0">
              <a:buNone/>
            </a:pPr>
            <a:r>
              <a:rPr lang="et-EE" sz="4400" dirty="0">
                <a:latin typeface="Century Gothic" panose="020B0502020202020204" pitchFamily="34" charset="0"/>
              </a:rPr>
              <a:t>Poisid on tugevamad matemaatikas, tüdrukud keeltes</a:t>
            </a:r>
          </a:p>
          <a:p>
            <a:pPr lvl="0"/>
            <a:endParaRPr lang="et-EE" sz="4400" dirty="0"/>
          </a:p>
        </p:txBody>
      </p:sp>
      <p:pic>
        <p:nvPicPr>
          <p:cNvPr id="5" name="Picture 4">
            <a:extLst>
              <a:ext uri="{FF2B5EF4-FFF2-40B4-BE49-F238E27FC236}">
                <a16:creationId xmlns="" xmlns:a16="http://schemas.microsoft.com/office/drawing/2014/main" id="{8702EC5F-9013-1AD6-FB87-4DFC28BAE6AB}"/>
              </a:ext>
            </a:extLst>
          </p:cNvPr>
          <p:cNvPicPr>
            <a:picLocks noChangeAspect="1"/>
          </p:cNvPicPr>
          <p:nvPr/>
        </p:nvPicPr>
        <p:blipFill>
          <a:blip r:embed="rId2" cstate="print"/>
          <a:stretch>
            <a:fillRect/>
          </a:stretch>
        </p:blipFill>
        <p:spPr>
          <a:xfrm>
            <a:off x="2612697" y="1045703"/>
            <a:ext cx="753211" cy="779921"/>
          </a:xfrm>
          <a:prstGeom prst="rect">
            <a:avLst/>
          </a:prstGeom>
        </p:spPr>
      </p:pic>
    </p:spTree>
    <p:extLst>
      <p:ext uri="{BB962C8B-B14F-4D97-AF65-F5344CB8AC3E}">
        <p14:creationId xmlns="" xmlns:p14="http://schemas.microsoft.com/office/powerpoint/2010/main" val="578072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txBox="1">
            <a:spLocks noGrp="1"/>
          </p:cNvSpPr>
          <p:nvPr>
            <p:ph type="title"/>
          </p:nvPr>
        </p:nvSpPr>
        <p:spPr>
          <a:xfrm>
            <a:off x="838200" y="714350"/>
            <a:ext cx="10515600" cy="1325563"/>
          </a:xfrm>
        </p:spPr>
        <p:txBody>
          <a:bodyPr/>
          <a:lstStyle/>
          <a:p>
            <a:pPr lvl="0"/>
            <a:r>
              <a:rPr lang="et-EE" b="1" dirty="0">
                <a:solidFill>
                  <a:srgbClr val="002060"/>
                </a:solidFill>
                <a:latin typeface="Century Gothic" panose="020B0502020202020204" pitchFamily="34" charset="0"/>
              </a:rPr>
              <a:t>Nõus  </a:t>
            </a:r>
            <a:br>
              <a:rPr lang="et-EE" b="1" dirty="0">
                <a:solidFill>
                  <a:srgbClr val="002060"/>
                </a:solidFill>
                <a:latin typeface="Century Gothic" panose="020B0502020202020204" pitchFamily="34" charset="0"/>
              </a:rPr>
            </a:br>
            <a:r>
              <a:rPr lang="et-EE" b="1" dirty="0">
                <a:solidFill>
                  <a:srgbClr val="002060"/>
                </a:solidFill>
                <a:latin typeface="Century Gothic" panose="020B0502020202020204" pitchFamily="34" charset="0"/>
              </a:rPr>
              <a:t>Ei ole nõus</a:t>
            </a:r>
          </a:p>
        </p:txBody>
      </p:sp>
      <p:sp>
        <p:nvSpPr>
          <p:cNvPr id="3" name="Sisu kohatäide 2"/>
          <p:cNvSpPr txBox="1">
            <a:spLocks noGrp="1"/>
          </p:cNvSpPr>
          <p:nvPr>
            <p:ph idx="1"/>
          </p:nvPr>
        </p:nvSpPr>
        <p:spPr/>
        <p:txBody>
          <a:bodyPr/>
          <a:lstStyle/>
          <a:p>
            <a:pPr lvl="0"/>
            <a:endParaRPr lang="et-EE" b="1" dirty="0"/>
          </a:p>
          <a:p>
            <a:pPr marL="0" lvl="0" indent="0">
              <a:buNone/>
            </a:pPr>
            <a:endParaRPr lang="et-EE" sz="1000" dirty="0">
              <a:latin typeface="Century Gothic" panose="020B0502020202020204" pitchFamily="34" charset="0"/>
            </a:endParaRPr>
          </a:p>
          <a:p>
            <a:pPr marL="0" lvl="0" indent="0">
              <a:buNone/>
            </a:pPr>
            <a:r>
              <a:rPr lang="et-EE" sz="4400" dirty="0">
                <a:latin typeface="Century Gothic" panose="020B0502020202020204" pitchFamily="34" charset="0"/>
              </a:rPr>
              <a:t>Tüdrukud on kohusetundlikumad kui poisid</a:t>
            </a:r>
          </a:p>
        </p:txBody>
      </p:sp>
      <p:pic>
        <p:nvPicPr>
          <p:cNvPr id="4" name="Picture 3">
            <a:extLst>
              <a:ext uri="{FF2B5EF4-FFF2-40B4-BE49-F238E27FC236}">
                <a16:creationId xmlns="" xmlns:a16="http://schemas.microsoft.com/office/drawing/2014/main" id="{9326DE03-5138-62FD-FE57-B2B1EB407E59}"/>
              </a:ext>
            </a:extLst>
          </p:cNvPr>
          <p:cNvPicPr>
            <a:picLocks noChangeAspect="1"/>
          </p:cNvPicPr>
          <p:nvPr/>
        </p:nvPicPr>
        <p:blipFill>
          <a:blip r:embed="rId2" cstate="print"/>
          <a:stretch>
            <a:fillRect/>
          </a:stretch>
        </p:blipFill>
        <p:spPr>
          <a:xfrm>
            <a:off x="2622222" y="490066"/>
            <a:ext cx="753211" cy="779921"/>
          </a:xfrm>
          <a:prstGeom prst="rect">
            <a:avLst/>
          </a:prstGeom>
        </p:spPr>
      </p:pic>
    </p:spTree>
    <p:extLst>
      <p:ext uri="{BB962C8B-B14F-4D97-AF65-F5344CB8AC3E}">
        <p14:creationId xmlns="" xmlns:p14="http://schemas.microsoft.com/office/powerpoint/2010/main" val="1563476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txBox="1">
            <a:spLocks noGrp="1"/>
          </p:cNvSpPr>
          <p:nvPr>
            <p:ph type="title"/>
          </p:nvPr>
        </p:nvSpPr>
        <p:spPr>
          <a:xfrm>
            <a:off x="838200" y="1057334"/>
            <a:ext cx="10515600" cy="1325563"/>
          </a:xfrm>
        </p:spPr>
        <p:txBody>
          <a:bodyPr/>
          <a:lstStyle/>
          <a:p>
            <a:pPr lvl="0"/>
            <a:r>
              <a:rPr lang="et-EE" b="1" dirty="0">
                <a:solidFill>
                  <a:srgbClr val="002060"/>
                </a:solidFill>
                <a:latin typeface="Century Gothic" panose="020B0502020202020204" pitchFamily="34" charset="0"/>
              </a:rPr>
              <a:t>Nõus  </a:t>
            </a:r>
            <a:br>
              <a:rPr lang="et-EE" b="1" dirty="0">
                <a:solidFill>
                  <a:srgbClr val="002060"/>
                </a:solidFill>
                <a:latin typeface="Century Gothic" panose="020B0502020202020204" pitchFamily="34" charset="0"/>
              </a:rPr>
            </a:br>
            <a:r>
              <a:rPr lang="et-EE" b="1" dirty="0">
                <a:solidFill>
                  <a:srgbClr val="002060"/>
                </a:solidFill>
                <a:latin typeface="Century Gothic" panose="020B0502020202020204" pitchFamily="34" charset="0"/>
              </a:rPr>
              <a:t>Ei ole nõus</a:t>
            </a:r>
          </a:p>
        </p:txBody>
      </p:sp>
      <p:sp>
        <p:nvSpPr>
          <p:cNvPr id="3" name="Sisu kohatäide 2"/>
          <p:cNvSpPr txBox="1">
            <a:spLocks noGrp="1"/>
          </p:cNvSpPr>
          <p:nvPr>
            <p:ph idx="1"/>
          </p:nvPr>
        </p:nvSpPr>
        <p:spPr/>
        <p:txBody>
          <a:bodyPr/>
          <a:lstStyle/>
          <a:p>
            <a:pPr marL="0" lvl="0" indent="0">
              <a:buNone/>
            </a:pPr>
            <a:endParaRPr lang="et-EE" b="1" dirty="0"/>
          </a:p>
          <a:p>
            <a:pPr marL="0" lvl="0" indent="0">
              <a:buNone/>
            </a:pPr>
            <a:endParaRPr lang="et-EE" b="1" dirty="0"/>
          </a:p>
        </p:txBody>
      </p:sp>
      <p:sp>
        <p:nvSpPr>
          <p:cNvPr id="6" name="TextBox 5"/>
          <p:cNvSpPr txBox="1"/>
          <p:nvPr/>
        </p:nvSpPr>
        <p:spPr>
          <a:xfrm>
            <a:off x="838200" y="2705725"/>
            <a:ext cx="9440887" cy="1446550"/>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t-EE" sz="4400" b="0" i="0" u="none" strike="noStrike" kern="1200" cap="none" spc="0" baseline="0" dirty="0">
                <a:solidFill>
                  <a:srgbClr val="000000"/>
                </a:solidFill>
                <a:uFillTx/>
                <a:latin typeface="Century Gothic" panose="020B0502020202020204" pitchFamily="34" charset="0"/>
              </a:rPr>
              <a:t>Poisid on loomult püsimatumad ja tormakamad kui tüdrukud</a:t>
            </a:r>
          </a:p>
        </p:txBody>
      </p:sp>
      <p:pic>
        <p:nvPicPr>
          <p:cNvPr id="4" name="Picture 3">
            <a:extLst>
              <a:ext uri="{FF2B5EF4-FFF2-40B4-BE49-F238E27FC236}">
                <a16:creationId xmlns="" xmlns:a16="http://schemas.microsoft.com/office/drawing/2014/main" id="{E3BCD093-C5CF-4BBB-9BB9-51731C7ED221}"/>
              </a:ext>
            </a:extLst>
          </p:cNvPr>
          <p:cNvPicPr>
            <a:picLocks noChangeAspect="1"/>
          </p:cNvPicPr>
          <p:nvPr/>
        </p:nvPicPr>
        <p:blipFill>
          <a:blip r:embed="rId2" cstate="print"/>
          <a:stretch>
            <a:fillRect/>
          </a:stretch>
        </p:blipFill>
        <p:spPr>
          <a:xfrm>
            <a:off x="2536497" y="884290"/>
            <a:ext cx="753211" cy="779921"/>
          </a:xfrm>
          <a:prstGeom prst="rect">
            <a:avLst/>
          </a:prstGeom>
        </p:spPr>
      </p:pic>
    </p:spTree>
    <p:extLst>
      <p:ext uri="{BB962C8B-B14F-4D97-AF65-F5344CB8AC3E}">
        <p14:creationId xmlns="" xmlns:p14="http://schemas.microsoft.com/office/powerpoint/2010/main" val="3842590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8FFF18-A7CE-94BD-9157-5B974F243136}"/>
              </a:ext>
            </a:extLst>
          </p:cNvPr>
          <p:cNvSpPr>
            <a:spLocks noGrp="1"/>
          </p:cNvSpPr>
          <p:nvPr>
            <p:ph type="title"/>
          </p:nvPr>
        </p:nvSpPr>
        <p:spPr/>
        <p:txBody>
          <a:bodyPr>
            <a:normAutofit/>
          </a:bodyPr>
          <a:lstStyle/>
          <a:p>
            <a:r>
              <a:rPr lang="et-EE" sz="3600" b="1" dirty="0">
                <a:solidFill>
                  <a:srgbClr val="002060"/>
                </a:solidFill>
                <a:latin typeface="Century Gothic" panose="020B0502020202020204" pitchFamily="34" charset="0"/>
              </a:rPr>
              <a:t>Variõppekava - Mida õpilased koolis näevad?</a:t>
            </a:r>
            <a:endParaRPr lang="en-US" sz="3600" b="1" dirty="0">
              <a:solidFill>
                <a:srgbClr val="002060"/>
              </a:solidFill>
              <a:latin typeface="Century Gothic" panose="020B0502020202020204" pitchFamily="34" charset="0"/>
            </a:endParaRPr>
          </a:p>
        </p:txBody>
      </p:sp>
      <p:pic>
        <p:nvPicPr>
          <p:cNvPr id="8" name="Picture 7">
            <a:extLst>
              <a:ext uri="{FF2B5EF4-FFF2-40B4-BE49-F238E27FC236}">
                <a16:creationId xmlns="" xmlns:a16="http://schemas.microsoft.com/office/drawing/2014/main" id="{58EBB2C5-AF88-98DB-16C7-1A77F2705079}"/>
              </a:ext>
            </a:extLst>
          </p:cNvPr>
          <p:cNvPicPr>
            <a:picLocks noChangeAspect="1"/>
          </p:cNvPicPr>
          <p:nvPr/>
        </p:nvPicPr>
        <p:blipFill>
          <a:blip r:embed="rId2" cstate="print"/>
          <a:stretch>
            <a:fillRect/>
          </a:stretch>
        </p:blipFill>
        <p:spPr>
          <a:xfrm>
            <a:off x="1008404" y="1592640"/>
            <a:ext cx="7691215" cy="4165038"/>
          </a:xfrm>
          <a:prstGeom prst="rect">
            <a:avLst/>
          </a:prstGeom>
        </p:spPr>
      </p:pic>
      <p:sp>
        <p:nvSpPr>
          <p:cNvPr id="10" name="TextBox 9">
            <a:extLst>
              <a:ext uri="{FF2B5EF4-FFF2-40B4-BE49-F238E27FC236}">
                <a16:creationId xmlns="" xmlns:a16="http://schemas.microsoft.com/office/drawing/2014/main" id="{D655D5BB-92D5-9285-8F1B-AA345F8D2161}"/>
              </a:ext>
            </a:extLst>
          </p:cNvPr>
          <p:cNvSpPr txBox="1"/>
          <p:nvPr/>
        </p:nvSpPr>
        <p:spPr>
          <a:xfrm>
            <a:off x="1008404" y="6246653"/>
            <a:ext cx="8127051" cy="492443"/>
          </a:xfrm>
          <a:prstGeom prst="rect">
            <a:avLst/>
          </a:prstGeom>
          <a:noFill/>
        </p:spPr>
        <p:txBody>
          <a:bodyPr wrap="square" rtlCol="0">
            <a:spAutoFit/>
          </a:bodyPr>
          <a:lstStyle/>
          <a:p>
            <a:r>
              <a:rPr lang="en-US" sz="800" i="1" dirty="0">
                <a:hlinkClick r:id="rId3"/>
              </a:rPr>
              <a:t>https://www.stat.ee/et/avasta-statistikat/valdkonnad/haridus/uldharidus</a:t>
            </a:r>
            <a:endParaRPr lang="et-EE" sz="800" i="1" dirty="0"/>
          </a:p>
          <a:p>
            <a:endParaRPr lang="en-US" dirty="0"/>
          </a:p>
        </p:txBody>
      </p:sp>
      <p:sp>
        <p:nvSpPr>
          <p:cNvPr id="3" name="TextBox 2">
            <a:extLst>
              <a:ext uri="{FF2B5EF4-FFF2-40B4-BE49-F238E27FC236}">
                <a16:creationId xmlns="" xmlns:a16="http://schemas.microsoft.com/office/drawing/2014/main" id="{E2EF3C02-0276-89BD-716F-E171E8A348B0}"/>
              </a:ext>
            </a:extLst>
          </p:cNvPr>
          <p:cNvSpPr txBox="1"/>
          <p:nvPr/>
        </p:nvSpPr>
        <p:spPr>
          <a:xfrm>
            <a:off x="9135455" y="6295696"/>
            <a:ext cx="3127761" cy="338554"/>
          </a:xfrm>
          <a:prstGeom prst="rect">
            <a:avLst/>
          </a:prstGeom>
          <a:noFill/>
        </p:spPr>
        <p:txBody>
          <a:bodyPr wrap="square" rtlCol="0">
            <a:spAutoFit/>
          </a:bodyPr>
          <a:lstStyle/>
          <a:p>
            <a:r>
              <a:rPr lang="en-US" sz="800" dirty="0">
                <a:hlinkClick r:id="rId4"/>
              </a:rPr>
              <a:t>https://img6.okidoki.st/c/5/2/8/428994/8838530/19277926_2.jpg</a:t>
            </a:r>
            <a:endParaRPr lang="et-EE" sz="800" dirty="0"/>
          </a:p>
          <a:p>
            <a:endParaRPr lang="en-US" sz="800" dirty="0"/>
          </a:p>
        </p:txBody>
      </p:sp>
      <p:pic>
        <p:nvPicPr>
          <p:cNvPr id="6" name="Picture 5">
            <a:extLst>
              <a:ext uri="{FF2B5EF4-FFF2-40B4-BE49-F238E27FC236}">
                <a16:creationId xmlns="" xmlns:a16="http://schemas.microsoft.com/office/drawing/2014/main" id="{E72AC44B-3C54-E162-36E5-C6124665BE2F}"/>
              </a:ext>
            </a:extLst>
          </p:cNvPr>
          <p:cNvPicPr>
            <a:picLocks noChangeAspect="1"/>
          </p:cNvPicPr>
          <p:nvPr/>
        </p:nvPicPr>
        <p:blipFill>
          <a:blip r:embed="rId5" cstate="print"/>
          <a:stretch>
            <a:fillRect/>
          </a:stretch>
        </p:blipFill>
        <p:spPr>
          <a:xfrm>
            <a:off x="9135455" y="3563385"/>
            <a:ext cx="2814147" cy="2772837"/>
          </a:xfrm>
          <a:prstGeom prst="rect">
            <a:avLst/>
          </a:prstGeom>
        </p:spPr>
      </p:pic>
    </p:spTree>
    <p:extLst>
      <p:ext uri="{BB962C8B-B14F-4D97-AF65-F5344CB8AC3E}">
        <p14:creationId xmlns="" xmlns:p14="http://schemas.microsoft.com/office/powerpoint/2010/main" val="1787556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F04AE3-5A3D-9AEB-9A0D-CE2D66BCC64B}"/>
              </a:ext>
            </a:extLst>
          </p:cNvPr>
          <p:cNvSpPr>
            <a:spLocks noGrp="1"/>
          </p:cNvSpPr>
          <p:nvPr>
            <p:ph type="title"/>
          </p:nvPr>
        </p:nvSpPr>
        <p:spPr/>
        <p:txBody>
          <a:bodyPr/>
          <a:lstStyle/>
          <a:p>
            <a:r>
              <a:rPr lang="en-US" b="1" dirty="0">
                <a:latin typeface="Abadi" panose="020B0604020104020204" pitchFamily="34" charset="0"/>
              </a:rPr>
              <a:t>Mis on </a:t>
            </a:r>
            <a:r>
              <a:rPr lang="en-US" b="1" dirty="0" err="1">
                <a:latin typeface="Abadi" panose="020B0604020104020204" pitchFamily="34" charset="0"/>
              </a:rPr>
              <a:t>sooline</a:t>
            </a:r>
            <a:r>
              <a:rPr lang="en-US" b="1" dirty="0">
                <a:latin typeface="Abadi" panose="020B0604020104020204" pitchFamily="34" charset="0"/>
              </a:rPr>
              <a:t> </a:t>
            </a:r>
            <a:r>
              <a:rPr lang="en-US" b="1" dirty="0" err="1">
                <a:latin typeface="Abadi" panose="020B0604020104020204" pitchFamily="34" charset="0"/>
              </a:rPr>
              <a:t>võrdõiguslikkus</a:t>
            </a:r>
            <a:r>
              <a:rPr lang="en-US" b="1" dirty="0">
                <a:latin typeface="Abadi" panose="020B0604020104020204" pitchFamily="34" charset="0"/>
              </a:rPr>
              <a:t>?</a:t>
            </a:r>
          </a:p>
        </p:txBody>
      </p:sp>
      <p:pic>
        <p:nvPicPr>
          <p:cNvPr id="4" name="Picture 3" descr="A picture containing clipart&#10;&#10;Description automatically generated">
            <a:extLst>
              <a:ext uri="{FF2B5EF4-FFF2-40B4-BE49-F238E27FC236}">
                <a16:creationId xmlns="" xmlns:a16="http://schemas.microsoft.com/office/drawing/2014/main" id="{0BEA0677-FDFF-FD7E-F672-9999ADAFE089}"/>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220075" y="3647112"/>
            <a:ext cx="1590952" cy="1671169"/>
          </a:xfrm>
          <a:prstGeom prst="rect">
            <a:avLst/>
          </a:prstGeom>
        </p:spPr>
      </p:pic>
    </p:spTree>
    <p:extLst>
      <p:ext uri="{BB962C8B-B14F-4D97-AF65-F5344CB8AC3E}">
        <p14:creationId xmlns="" xmlns:p14="http://schemas.microsoft.com/office/powerpoint/2010/main" val="16772940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83C97C-4919-A874-1212-5377AE656366}"/>
              </a:ext>
            </a:extLst>
          </p:cNvPr>
          <p:cNvSpPr>
            <a:spLocks noGrp="1"/>
          </p:cNvSpPr>
          <p:nvPr>
            <p:ph type="title"/>
          </p:nvPr>
        </p:nvSpPr>
        <p:spPr/>
        <p:txBody>
          <a:bodyPr/>
          <a:lstStyle/>
          <a:p>
            <a:r>
              <a:rPr lang="et-EE" b="1" dirty="0">
                <a:solidFill>
                  <a:srgbClr val="002060"/>
                </a:solidFill>
                <a:latin typeface="Century Gothic" panose="020B0502020202020204" pitchFamily="34" charset="0"/>
              </a:rPr>
              <a:t>Variõppekava –</a:t>
            </a:r>
            <a:r>
              <a:rPr lang="en-US" b="1" dirty="0">
                <a:solidFill>
                  <a:srgbClr val="002060"/>
                </a:solidFill>
                <a:latin typeface="Century Gothic" panose="020B0502020202020204" pitchFamily="34" charset="0"/>
              </a:rPr>
              <a:t> Mis </a:t>
            </a:r>
            <a:r>
              <a:rPr lang="en-US" b="1" dirty="0" err="1">
                <a:solidFill>
                  <a:srgbClr val="002060"/>
                </a:solidFill>
                <a:latin typeface="Century Gothic" panose="020B0502020202020204" pitchFamily="34" charset="0"/>
              </a:rPr>
              <a:t>sõnumit</a:t>
            </a:r>
            <a:r>
              <a:rPr lang="en-US" b="1" dirty="0">
                <a:solidFill>
                  <a:srgbClr val="002060"/>
                </a:solidFill>
                <a:latin typeface="Century Gothic" panose="020B0502020202020204" pitchFamily="34" charset="0"/>
              </a:rPr>
              <a:t> </a:t>
            </a:r>
            <a:r>
              <a:rPr lang="en-US" b="1" dirty="0" err="1">
                <a:solidFill>
                  <a:srgbClr val="002060"/>
                </a:solidFill>
                <a:latin typeface="Century Gothic" panose="020B0502020202020204" pitchFamily="34" charset="0"/>
              </a:rPr>
              <a:t>kannavad</a:t>
            </a:r>
            <a:r>
              <a:rPr lang="en-US" b="1" dirty="0">
                <a:solidFill>
                  <a:srgbClr val="002060"/>
                </a:solidFill>
                <a:latin typeface="Century Gothic" panose="020B0502020202020204" pitchFamily="34" charset="0"/>
              </a:rPr>
              <a:t> </a:t>
            </a:r>
            <a:r>
              <a:rPr lang="en-US" b="1" dirty="0" err="1">
                <a:solidFill>
                  <a:srgbClr val="002060"/>
                </a:solidFill>
                <a:latin typeface="Century Gothic" panose="020B0502020202020204" pitchFamily="34" charset="0"/>
              </a:rPr>
              <a:t>pildid</a:t>
            </a:r>
            <a:r>
              <a:rPr lang="en-US" b="1" dirty="0">
                <a:solidFill>
                  <a:srgbClr val="002060"/>
                </a:solidFill>
                <a:latin typeface="Century Gothic" panose="020B0502020202020204" pitchFamily="34" charset="0"/>
              </a:rPr>
              <a:t> / </a:t>
            </a:r>
            <a:r>
              <a:rPr lang="en-US" b="1" dirty="0" err="1">
                <a:solidFill>
                  <a:srgbClr val="002060"/>
                </a:solidFill>
                <a:latin typeface="Century Gothic" panose="020B0502020202020204" pitchFamily="34" charset="0"/>
              </a:rPr>
              <a:t>illustratsioonid</a:t>
            </a:r>
            <a:r>
              <a:rPr lang="en-US" b="1" dirty="0">
                <a:solidFill>
                  <a:srgbClr val="002060"/>
                </a:solidFill>
                <a:latin typeface="Century Gothic" panose="020B0502020202020204" pitchFamily="34" charset="0"/>
              </a:rPr>
              <a:t>?</a:t>
            </a:r>
          </a:p>
        </p:txBody>
      </p:sp>
      <p:sp>
        <p:nvSpPr>
          <p:cNvPr id="6" name="TextBox 5">
            <a:extLst>
              <a:ext uri="{FF2B5EF4-FFF2-40B4-BE49-F238E27FC236}">
                <a16:creationId xmlns="" xmlns:a16="http://schemas.microsoft.com/office/drawing/2014/main" id="{A4152C13-F157-F920-0E56-6E2A968CE3C4}"/>
              </a:ext>
            </a:extLst>
          </p:cNvPr>
          <p:cNvSpPr txBox="1"/>
          <p:nvPr/>
        </p:nvSpPr>
        <p:spPr>
          <a:xfrm>
            <a:off x="641646" y="6039405"/>
            <a:ext cx="4346542" cy="492443"/>
          </a:xfrm>
          <a:prstGeom prst="rect">
            <a:avLst/>
          </a:prstGeom>
          <a:noFill/>
        </p:spPr>
        <p:txBody>
          <a:bodyPr wrap="square" rtlCol="0">
            <a:spAutoFit/>
          </a:bodyPr>
          <a:lstStyle/>
          <a:p>
            <a:endParaRPr lang="et-EE" sz="800" i="1" dirty="0"/>
          </a:p>
          <a:p>
            <a:endParaRPr lang="en-US" dirty="0"/>
          </a:p>
        </p:txBody>
      </p:sp>
      <p:sp>
        <p:nvSpPr>
          <p:cNvPr id="5" name="TextBox 4">
            <a:extLst>
              <a:ext uri="{FF2B5EF4-FFF2-40B4-BE49-F238E27FC236}">
                <a16:creationId xmlns="" xmlns:a16="http://schemas.microsoft.com/office/drawing/2014/main" id="{0A41C4ED-8CD9-F249-5596-A4A04F388792}"/>
              </a:ext>
            </a:extLst>
          </p:cNvPr>
          <p:cNvSpPr txBox="1"/>
          <p:nvPr/>
        </p:nvSpPr>
        <p:spPr>
          <a:xfrm>
            <a:off x="838200" y="1932686"/>
            <a:ext cx="10411377" cy="4489691"/>
          </a:xfrm>
          <a:prstGeom prst="rect">
            <a:avLst/>
          </a:prstGeom>
          <a:noFill/>
        </p:spPr>
        <p:txBody>
          <a:bodyPr wrap="square">
            <a:spAutoFit/>
          </a:bodyPr>
          <a:lstStyle/>
          <a:p>
            <a:pPr marL="342900" lvl="0" indent="-342900">
              <a:lnSpc>
                <a:spcPct val="107000"/>
              </a:lnSpc>
              <a:spcAft>
                <a:spcPts val="1200"/>
              </a:spcAft>
              <a:buFont typeface="Wingdings" panose="05000000000000000000" pitchFamily="2" charset="2"/>
              <a:buChar char="q"/>
            </a:pPr>
            <a:r>
              <a:rPr lang="et-EE" sz="2400" dirty="0">
                <a:effectLst/>
                <a:latin typeface="Century Gothic" panose="020B0502020202020204" pitchFamily="34" charset="0"/>
                <a:ea typeface="Calibri" panose="020F0502020204030204" pitchFamily="34" charset="0"/>
                <a:cs typeface="Calibri" panose="020F0502020204030204" pitchFamily="34" charset="0"/>
              </a:rPr>
              <a:t> </a:t>
            </a:r>
            <a:r>
              <a:rPr lang="et-EE" sz="2800" dirty="0">
                <a:effectLst/>
                <a:latin typeface="Abadi" panose="020B0604020104020204" pitchFamily="34" charset="0"/>
                <a:ea typeface="Calibri" panose="020F0502020204030204" pitchFamily="34" charset="0"/>
                <a:cs typeface="Calibri" panose="020F0502020204030204" pitchFamily="34" charset="0"/>
              </a:rPr>
              <a:t>Kui palju on piltidel / illustratsioonidel nais- ja meestegelasi? </a:t>
            </a:r>
            <a:endParaRPr lang="en-US" sz="2800" dirty="0">
              <a:effectLst/>
              <a:latin typeface="Abadi" panose="020B06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1200"/>
              </a:spcAft>
              <a:buFont typeface="Wingdings" panose="05000000000000000000" pitchFamily="2" charset="2"/>
              <a:buChar char="q"/>
            </a:pPr>
            <a:r>
              <a:rPr lang="et-EE" sz="2800" dirty="0">
                <a:effectLst/>
                <a:latin typeface="Abadi" panose="020B0604020104020204" pitchFamily="34" charset="0"/>
                <a:ea typeface="Calibri" panose="020F0502020204030204" pitchFamily="34" charset="0"/>
                <a:cs typeface="Calibri" panose="020F0502020204030204" pitchFamily="34" charset="0"/>
              </a:rPr>
              <a:t> Kes on esiplaanil, kes on tagaplaanil?</a:t>
            </a:r>
            <a:endParaRPr lang="en-US" sz="2800" dirty="0">
              <a:effectLst/>
              <a:latin typeface="Abadi" panose="020B06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1200"/>
              </a:spcAft>
              <a:buFont typeface="Wingdings" panose="05000000000000000000" pitchFamily="2" charset="2"/>
              <a:buChar char="q"/>
            </a:pPr>
            <a:r>
              <a:rPr lang="et-EE" sz="2800" dirty="0">
                <a:effectLst/>
                <a:latin typeface="Abadi" panose="020B0604020104020204" pitchFamily="34" charset="0"/>
                <a:ea typeface="Calibri" panose="020F0502020204030204" pitchFamily="34" charset="0"/>
                <a:cs typeface="Calibri" panose="020F0502020204030204" pitchFamily="34" charset="0"/>
              </a:rPr>
              <a:t> Kes on aktiivsed, kes passiivsed – </a:t>
            </a:r>
            <a:r>
              <a:rPr lang="et-EE" sz="2800" dirty="0">
                <a:latin typeface="Abadi" panose="020B0604020104020204" pitchFamily="34" charset="0"/>
                <a:ea typeface="Calibri" panose="020F0502020204030204" pitchFamily="34" charset="0"/>
                <a:cs typeface="Calibri" panose="020F0502020204030204" pitchFamily="34" charset="0"/>
              </a:rPr>
              <a:t>tüdrukud/naised või poisid/mehed? </a:t>
            </a:r>
            <a:endParaRPr lang="en-US" sz="2800" dirty="0">
              <a:effectLst/>
              <a:latin typeface="Abadi" panose="020B06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1200"/>
              </a:spcAft>
              <a:buFont typeface="Wingdings" panose="05000000000000000000" pitchFamily="2" charset="2"/>
              <a:buChar char="q"/>
            </a:pPr>
            <a:r>
              <a:rPr lang="et-EE" sz="2800" dirty="0">
                <a:effectLst/>
                <a:latin typeface="Abadi" panose="020B0604020104020204" pitchFamily="34" charset="0"/>
                <a:ea typeface="Calibri" panose="020F0502020204030204" pitchFamily="34" charset="0"/>
                <a:cs typeface="Calibri" panose="020F0502020204030204" pitchFamily="34" charset="0"/>
              </a:rPr>
              <a:t> Milliseid omadused on nais- ja meestegelastel?</a:t>
            </a:r>
          </a:p>
          <a:p>
            <a:pPr marL="342900" lvl="0" indent="-342900">
              <a:lnSpc>
                <a:spcPct val="107000"/>
              </a:lnSpc>
              <a:spcAft>
                <a:spcPts val="1200"/>
              </a:spcAft>
              <a:buFont typeface="Wingdings" panose="05000000000000000000" pitchFamily="2" charset="2"/>
              <a:buChar char="q"/>
            </a:pPr>
            <a:r>
              <a:rPr lang="et-EE" sz="2800" dirty="0">
                <a:latin typeface="Abadi" panose="020B0604020104020204" pitchFamily="34" charset="0"/>
                <a:ea typeface="Calibri" panose="020F0502020204030204" pitchFamily="34" charset="0"/>
                <a:cs typeface="Calibri" panose="020F0502020204030204" pitchFamily="34" charset="0"/>
              </a:rPr>
              <a:t> Missugustes ametites / rollides naisi ja mehi kujutatakse?</a:t>
            </a:r>
            <a:endParaRPr lang="en-US" sz="2800" dirty="0">
              <a:effectLst/>
              <a:latin typeface="Abadi" panose="020B060402010402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q"/>
            </a:pPr>
            <a:r>
              <a:rPr lang="et-EE" sz="2800" dirty="0">
                <a:effectLst/>
                <a:latin typeface="Abadi" panose="020B0604020104020204" pitchFamily="34" charset="0"/>
                <a:ea typeface="Calibri" panose="020F0502020204030204" pitchFamily="34" charset="0"/>
                <a:cs typeface="Calibri" panose="020F0502020204030204" pitchFamily="34" charset="0"/>
              </a:rPr>
              <a:t> Kus nais- ja meestegelased tegutsevad –  koduseinte vahel või väljaspool kodu?</a:t>
            </a:r>
            <a:endParaRPr lang="en-US" sz="2800" dirty="0">
              <a:effectLst/>
              <a:latin typeface="Abadi" panose="020B06040201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 xmlns:p14="http://schemas.microsoft.com/office/powerpoint/2010/main" val="1354235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83C97C-4919-A874-1212-5377AE656366}"/>
              </a:ext>
            </a:extLst>
          </p:cNvPr>
          <p:cNvSpPr>
            <a:spLocks noGrp="1"/>
          </p:cNvSpPr>
          <p:nvPr>
            <p:ph type="title"/>
          </p:nvPr>
        </p:nvSpPr>
        <p:spPr/>
        <p:txBody>
          <a:bodyPr/>
          <a:lstStyle/>
          <a:p>
            <a:r>
              <a:rPr lang="et-EE" b="1" dirty="0">
                <a:latin typeface="Century Gothic" panose="020B0502020202020204" pitchFamily="34" charset="0"/>
              </a:rPr>
              <a:t>Variõppekava -</a:t>
            </a:r>
            <a:r>
              <a:rPr lang="en-US" b="1" dirty="0">
                <a:latin typeface="Century Gothic" panose="020B0502020202020204" pitchFamily="34" charset="0"/>
              </a:rPr>
              <a:t> </a:t>
            </a:r>
            <a:r>
              <a:rPr lang="et-EE" b="1" dirty="0">
                <a:latin typeface="Century Gothic" panose="020B0502020202020204" pitchFamily="34" charset="0"/>
              </a:rPr>
              <a:t>Õppematerjalid</a:t>
            </a:r>
            <a:endParaRPr lang="en-US" b="1" dirty="0">
              <a:latin typeface="Century Gothic" panose="020B0502020202020204" pitchFamily="34" charset="0"/>
            </a:endParaRPr>
          </a:p>
        </p:txBody>
      </p:sp>
      <p:sp>
        <p:nvSpPr>
          <p:cNvPr id="6" name="TextBox 5">
            <a:extLst>
              <a:ext uri="{FF2B5EF4-FFF2-40B4-BE49-F238E27FC236}">
                <a16:creationId xmlns="" xmlns:a16="http://schemas.microsoft.com/office/drawing/2014/main" id="{A4152C13-F157-F920-0E56-6E2A968CE3C4}"/>
              </a:ext>
            </a:extLst>
          </p:cNvPr>
          <p:cNvSpPr txBox="1"/>
          <p:nvPr/>
        </p:nvSpPr>
        <p:spPr>
          <a:xfrm>
            <a:off x="641646" y="6039405"/>
            <a:ext cx="4346542" cy="492443"/>
          </a:xfrm>
          <a:prstGeom prst="rect">
            <a:avLst/>
          </a:prstGeom>
          <a:noFill/>
        </p:spPr>
        <p:txBody>
          <a:bodyPr wrap="square" rtlCol="0">
            <a:spAutoFit/>
          </a:bodyPr>
          <a:lstStyle/>
          <a:p>
            <a:endParaRPr lang="et-EE" sz="800" i="1" dirty="0"/>
          </a:p>
          <a:p>
            <a:endParaRPr lang="en-US" dirty="0"/>
          </a:p>
        </p:txBody>
      </p:sp>
      <p:pic>
        <p:nvPicPr>
          <p:cNvPr id="8" name="Picture 7" descr="A picture containing graphical user interface&#10;&#10;Description automatically generated">
            <a:extLst>
              <a:ext uri="{FF2B5EF4-FFF2-40B4-BE49-F238E27FC236}">
                <a16:creationId xmlns="" xmlns:a16="http://schemas.microsoft.com/office/drawing/2014/main" id="{3C32CFA3-54CC-7B05-4818-AB02D119E6D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026663" y="2030766"/>
            <a:ext cx="3083864" cy="3859225"/>
          </a:xfrm>
          <a:prstGeom prst="rect">
            <a:avLst/>
          </a:prstGeom>
        </p:spPr>
      </p:pic>
      <p:pic>
        <p:nvPicPr>
          <p:cNvPr id="11" name="Picture 10" descr="A picture containing diagram&#10;&#10;Description automatically generated">
            <a:extLst>
              <a:ext uri="{FF2B5EF4-FFF2-40B4-BE49-F238E27FC236}">
                <a16:creationId xmlns="" xmlns:a16="http://schemas.microsoft.com/office/drawing/2014/main" id="{EA9AE955-8380-4DA0-7BAD-EB24974EDD6D}"/>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349809" y="2047476"/>
            <a:ext cx="2977568" cy="3859225"/>
          </a:xfrm>
          <a:prstGeom prst="rect">
            <a:avLst/>
          </a:prstGeom>
        </p:spPr>
      </p:pic>
      <p:sp>
        <p:nvSpPr>
          <p:cNvPr id="12" name="TextBox 11">
            <a:extLst>
              <a:ext uri="{FF2B5EF4-FFF2-40B4-BE49-F238E27FC236}">
                <a16:creationId xmlns="" xmlns:a16="http://schemas.microsoft.com/office/drawing/2014/main" id="{F39C0F57-B48B-62A4-8568-FF81D9C43981}"/>
              </a:ext>
            </a:extLst>
          </p:cNvPr>
          <p:cNvSpPr txBox="1"/>
          <p:nvPr/>
        </p:nvSpPr>
        <p:spPr>
          <a:xfrm>
            <a:off x="1120202" y="6185098"/>
            <a:ext cx="8600119" cy="861774"/>
          </a:xfrm>
          <a:prstGeom prst="rect">
            <a:avLst/>
          </a:prstGeom>
          <a:noFill/>
        </p:spPr>
        <p:txBody>
          <a:bodyPr wrap="square" rtlCol="0">
            <a:spAutoFit/>
          </a:bodyPr>
          <a:lstStyle/>
          <a:p>
            <a:r>
              <a:rPr lang="en-US" sz="800" i="1" dirty="0">
                <a:latin typeface="+mj-lt"/>
                <a:hlinkClick r:id="rId4"/>
              </a:rPr>
              <a:t>https://www.skriibus.ee/views/oppevara.xhtml?form=3&amp;id=42</a:t>
            </a:r>
            <a:endParaRPr lang="et-EE" sz="800" i="1" dirty="0">
              <a:latin typeface="+mj-lt"/>
            </a:endParaRPr>
          </a:p>
          <a:p>
            <a:r>
              <a:rPr lang="et-EE" sz="800" i="1" dirty="0">
                <a:latin typeface="+mj-lt"/>
                <a:hlinkClick r:id="rId5"/>
              </a:rPr>
              <a:t>https://kirjastusmaurus.ee/oppematerjalid/matemaatika-tooraamat-1-klassile-i-osa/</a:t>
            </a:r>
            <a:endParaRPr lang="et-EE" sz="800" i="1" dirty="0">
              <a:latin typeface="+mj-lt"/>
            </a:endParaRPr>
          </a:p>
          <a:p>
            <a:endParaRPr lang="et-EE" sz="800" i="1" dirty="0">
              <a:latin typeface="+mj-lt"/>
            </a:endParaRPr>
          </a:p>
          <a:p>
            <a:endParaRPr lang="et-EE" sz="800" i="1" dirty="0">
              <a:latin typeface="+mj-lt"/>
            </a:endParaRPr>
          </a:p>
          <a:p>
            <a:endParaRPr lang="en-US" dirty="0"/>
          </a:p>
        </p:txBody>
      </p:sp>
      <p:pic>
        <p:nvPicPr>
          <p:cNvPr id="15" name="Picture 14" descr="A picture containing diagram&#10;&#10;Description automatically generated">
            <a:extLst>
              <a:ext uri="{FF2B5EF4-FFF2-40B4-BE49-F238E27FC236}">
                <a16:creationId xmlns="" xmlns:a16="http://schemas.microsoft.com/office/drawing/2014/main" id="{105E9270-BBBE-F119-1E42-4450CAC508D2}"/>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7742863" y="1998721"/>
            <a:ext cx="3243095" cy="3907981"/>
          </a:xfrm>
          <a:prstGeom prst="rect">
            <a:avLst/>
          </a:prstGeom>
        </p:spPr>
      </p:pic>
    </p:spTree>
    <p:extLst>
      <p:ext uri="{BB962C8B-B14F-4D97-AF65-F5344CB8AC3E}">
        <p14:creationId xmlns="" xmlns:p14="http://schemas.microsoft.com/office/powerpoint/2010/main" val="4238737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83C97C-4919-A874-1212-5377AE656366}"/>
              </a:ext>
            </a:extLst>
          </p:cNvPr>
          <p:cNvSpPr>
            <a:spLocks noGrp="1"/>
          </p:cNvSpPr>
          <p:nvPr>
            <p:ph type="title"/>
          </p:nvPr>
        </p:nvSpPr>
        <p:spPr/>
        <p:txBody>
          <a:bodyPr/>
          <a:lstStyle/>
          <a:p>
            <a:r>
              <a:rPr lang="et-EE" b="1" dirty="0">
                <a:latin typeface="Century Gothic" panose="020B0502020202020204" pitchFamily="34" charset="0"/>
              </a:rPr>
              <a:t>Variõppekava - Õpikud</a:t>
            </a:r>
            <a:endParaRPr lang="en-US" b="1" dirty="0">
              <a:latin typeface="Century Gothic" panose="020B0502020202020204" pitchFamily="34" charset="0"/>
            </a:endParaRPr>
          </a:p>
        </p:txBody>
      </p:sp>
      <p:pic>
        <p:nvPicPr>
          <p:cNvPr id="5" name="Picture 4">
            <a:extLst>
              <a:ext uri="{FF2B5EF4-FFF2-40B4-BE49-F238E27FC236}">
                <a16:creationId xmlns="" xmlns:a16="http://schemas.microsoft.com/office/drawing/2014/main" id="{EE2C3702-7728-8019-60D7-851C3E64F28F}"/>
              </a:ext>
            </a:extLst>
          </p:cNvPr>
          <p:cNvPicPr>
            <a:picLocks noChangeAspect="1"/>
          </p:cNvPicPr>
          <p:nvPr/>
        </p:nvPicPr>
        <p:blipFill>
          <a:blip r:embed="rId2" cstate="print"/>
          <a:stretch>
            <a:fillRect/>
          </a:stretch>
        </p:blipFill>
        <p:spPr>
          <a:xfrm>
            <a:off x="751850" y="1540154"/>
            <a:ext cx="3213219" cy="4279532"/>
          </a:xfrm>
          <a:prstGeom prst="rect">
            <a:avLst/>
          </a:prstGeom>
        </p:spPr>
      </p:pic>
      <p:sp>
        <p:nvSpPr>
          <p:cNvPr id="6" name="TextBox 5">
            <a:extLst>
              <a:ext uri="{FF2B5EF4-FFF2-40B4-BE49-F238E27FC236}">
                <a16:creationId xmlns="" xmlns:a16="http://schemas.microsoft.com/office/drawing/2014/main" id="{A4152C13-F157-F920-0E56-6E2A968CE3C4}"/>
              </a:ext>
            </a:extLst>
          </p:cNvPr>
          <p:cNvSpPr txBox="1"/>
          <p:nvPr/>
        </p:nvSpPr>
        <p:spPr>
          <a:xfrm>
            <a:off x="641646" y="6039405"/>
            <a:ext cx="4346542" cy="215444"/>
          </a:xfrm>
          <a:prstGeom prst="rect">
            <a:avLst/>
          </a:prstGeom>
          <a:noFill/>
        </p:spPr>
        <p:txBody>
          <a:bodyPr wrap="square" rtlCol="0">
            <a:spAutoFit/>
          </a:bodyPr>
          <a:lstStyle/>
          <a:p>
            <a:r>
              <a:rPr lang="en-US" sz="800" i="1" dirty="0">
                <a:hlinkClick r:id="rId3"/>
              </a:rPr>
              <a:t>https://www.avita.ee/35033</a:t>
            </a:r>
            <a:endParaRPr lang="en-US" dirty="0"/>
          </a:p>
        </p:txBody>
      </p:sp>
      <p:pic>
        <p:nvPicPr>
          <p:cNvPr id="10" name="Picture 9" descr="A picture containing calendar&#10;&#10;Description automatically generated">
            <a:extLst>
              <a:ext uri="{FF2B5EF4-FFF2-40B4-BE49-F238E27FC236}">
                <a16:creationId xmlns="" xmlns:a16="http://schemas.microsoft.com/office/drawing/2014/main" id="{18255A2D-F94C-433D-4FE6-400F80022410}"/>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195808" y="1540154"/>
            <a:ext cx="3025932" cy="4279532"/>
          </a:xfrm>
          <a:prstGeom prst="rect">
            <a:avLst/>
          </a:prstGeom>
        </p:spPr>
      </p:pic>
      <p:sp>
        <p:nvSpPr>
          <p:cNvPr id="7" name="TextBox 6">
            <a:extLst>
              <a:ext uri="{FF2B5EF4-FFF2-40B4-BE49-F238E27FC236}">
                <a16:creationId xmlns="" xmlns:a16="http://schemas.microsoft.com/office/drawing/2014/main" id="{BBCBB3F0-9231-A197-DBA0-40FB9C524EF6}"/>
              </a:ext>
            </a:extLst>
          </p:cNvPr>
          <p:cNvSpPr txBox="1"/>
          <p:nvPr/>
        </p:nvSpPr>
        <p:spPr>
          <a:xfrm>
            <a:off x="641646" y="6194930"/>
            <a:ext cx="3913974" cy="738664"/>
          </a:xfrm>
          <a:prstGeom prst="rect">
            <a:avLst/>
          </a:prstGeom>
          <a:noFill/>
        </p:spPr>
        <p:txBody>
          <a:bodyPr wrap="square" rtlCol="0">
            <a:spAutoFit/>
          </a:bodyPr>
          <a:lstStyle/>
          <a:p>
            <a:r>
              <a:rPr lang="en-US" sz="800" dirty="0">
                <a:hlinkClick r:id="rId5"/>
              </a:rPr>
              <a:t>https://www.avita.ee/14096</a:t>
            </a:r>
            <a:endParaRPr lang="et-EE" sz="800" dirty="0"/>
          </a:p>
          <a:p>
            <a:r>
              <a:rPr lang="et-EE" sz="800" dirty="0">
                <a:hlinkClick r:id="rId6"/>
              </a:rPr>
              <a:t>https://kirjastusmaurus.ee/oppematerjalid/ajaloo-opik-5-klassile/</a:t>
            </a:r>
            <a:endParaRPr lang="et-EE" sz="800" dirty="0"/>
          </a:p>
          <a:p>
            <a:endParaRPr lang="et-EE" sz="800" dirty="0"/>
          </a:p>
          <a:p>
            <a:endParaRPr lang="en-US" dirty="0"/>
          </a:p>
        </p:txBody>
      </p:sp>
      <p:pic>
        <p:nvPicPr>
          <p:cNvPr id="8" name="Picture 7" descr="Text&#10;&#10;Description automatically generated with medium confidence">
            <a:extLst>
              <a:ext uri="{FF2B5EF4-FFF2-40B4-BE49-F238E27FC236}">
                <a16:creationId xmlns="" xmlns:a16="http://schemas.microsoft.com/office/drawing/2014/main" id="{D6066B76-C525-B1E1-CC6F-F64077FE764E}"/>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659435" y="1553433"/>
            <a:ext cx="3021929" cy="4266253"/>
          </a:xfrm>
          <a:prstGeom prst="rect">
            <a:avLst/>
          </a:prstGeom>
        </p:spPr>
      </p:pic>
    </p:spTree>
    <p:extLst>
      <p:ext uri="{BB962C8B-B14F-4D97-AF65-F5344CB8AC3E}">
        <p14:creationId xmlns="" xmlns:p14="http://schemas.microsoft.com/office/powerpoint/2010/main" val="3211642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CB04D9-CBE7-16D8-FEC2-A460D3069986}"/>
              </a:ext>
            </a:extLst>
          </p:cNvPr>
          <p:cNvSpPr>
            <a:spLocks noGrp="1"/>
          </p:cNvSpPr>
          <p:nvPr>
            <p:ph type="title"/>
          </p:nvPr>
        </p:nvSpPr>
        <p:spPr>
          <a:xfrm>
            <a:off x="838200" y="365125"/>
            <a:ext cx="10515600" cy="1823893"/>
          </a:xfrm>
        </p:spPr>
        <p:txBody>
          <a:bodyPr>
            <a:normAutofit fontScale="90000"/>
          </a:bodyPr>
          <a:lstStyle/>
          <a:p>
            <a:r>
              <a:rPr lang="en-US" b="1" dirty="0" err="1">
                <a:latin typeface="Abadi" panose="020B0604020104020204" pitchFamily="34" charset="0"/>
              </a:rPr>
              <a:t>Kuvandid</a:t>
            </a:r>
            <a:r>
              <a:rPr lang="en-US" b="1" dirty="0">
                <a:latin typeface="Abadi" panose="020B0604020104020204" pitchFamily="34" charset="0"/>
              </a:rPr>
              <a:t> on </a:t>
            </a:r>
            <a:r>
              <a:rPr lang="en-US" b="1" dirty="0" err="1">
                <a:latin typeface="Abadi" panose="020B0604020104020204" pitchFamily="34" charset="0"/>
              </a:rPr>
              <a:t>soorollide</a:t>
            </a:r>
            <a:r>
              <a:rPr lang="en-US" b="1" dirty="0">
                <a:latin typeface="Abadi" panose="020B0604020104020204" pitchFamily="34" charset="0"/>
              </a:rPr>
              <a:t> </a:t>
            </a:r>
            <a:r>
              <a:rPr lang="en-US" b="1" dirty="0" err="1">
                <a:latin typeface="Abadi" panose="020B0604020104020204" pitchFamily="34" charset="0"/>
              </a:rPr>
              <a:t>sotsialiseerimisel</a:t>
            </a:r>
            <a:r>
              <a:rPr lang="en-US" b="1" dirty="0">
                <a:latin typeface="Abadi" panose="020B0604020104020204" pitchFamily="34" charset="0"/>
              </a:rPr>
              <a:t> </a:t>
            </a:r>
            <a:r>
              <a:rPr lang="en-US" b="1" dirty="0" err="1">
                <a:latin typeface="Abadi" panose="020B0604020104020204" pitchFamily="34" charset="0"/>
              </a:rPr>
              <a:t>olulised</a:t>
            </a:r>
            <a:r>
              <a:rPr lang="en-US" b="1" dirty="0">
                <a:latin typeface="Abadi" panose="020B0604020104020204" pitchFamily="34" charset="0"/>
              </a:rPr>
              <a:t> - Disney </a:t>
            </a:r>
            <a:r>
              <a:rPr lang="en-US" b="1" dirty="0" err="1">
                <a:latin typeface="Abadi" panose="020B0604020104020204" pitchFamily="34" charset="0"/>
              </a:rPr>
              <a:t>printsessikuvandi</a:t>
            </a:r>
            <a:r>
              <a:rPr lang="en-US" b="1" dirty="0">
                <a:latin typeface="Abadi" panose="020B0604020104020204" pitchFamily="34" charset="0"/>
              </a:rPr>
              <a:t> </a:t>
            </a:r>
            <a:r>
              <a:rPr lang="en-US" b="1" dirty="0" err="1">
                <a:latin typeface="Abadi" panose="020B0604020104020204" pitchFamily="34" charset="0"/>
              </a:rPr>
              <a:t>muutumine</a:t>
            </a:r>
            <a:r>
              <a:rPr lang="en-US" b="1" dirty="0">
                <a:latin typeface="Abadi" panose="020B0604020104020204" pitchFamily="34" charset="0"/>
              </a:rPr>
              <a:t> </a:t>
            </a:r>
            <a:r>
              <a:rPr lang="en-US" b="1" dirty="0" err="1">
                <a:latin typeface="Abadi" panose="020B0604020104020204" pitchFamily="34" charset="0"/>
              </a:rPr>
              <a:t>ajas</a:t>
            </a:r>
            <a:endParaRPr lang="en-US" b="1" dirty="0">
              <a:latin typeface="Abadi" panose="020B0604020104020204" pitchFamily="34" charset="0"/>
            </a:endParaRPr>
          </a:p>
        </p:txBody>
      </p:sp>
      <p:pic>
        <p:nvPicPr>
          <p:cNvPr id="3" name="Picture 2" descr="A group of people in clothing&#10;&#10;Description automatically generated">
            <a:extLst>
              <a:ext uri="{FF2B5EF4-FFF2-40B4-BE49-F238E27FC236}">
                <a16:creationId xmlns="" xmlns:a16="http://schemas.microsoft.com/office/drawing/2014/main" id="{0DAA78D0-0D9E-3DD1-EAE6-AD4C4C68AFB5}"/>
              </a:ext>
            </a:extLst>
          </p:cNvPr>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38987" y="2639703"/>
            <a:ext cx="9198103" cy="2774161"/>
          </a:xfrm>
          <a:prstGeom prst="rect">
            <a:avLst/>
          </a:prstGeom>
          <a:noFill/>
          <a:ln>
            <a:noFill/>
          </a:ln>
        </p:spPr>
      </p:pic>
      <p:sp>
        <p:nvSpPr>
          <p:cNvPr id="4" name="TextBox 3">
            <a:extLst>
              <a:ext uri="{FF2B5EF4-FFF2-40B4-BE49-F238E27FC236}">
                <a16:creationId xmlns="" xmlns:a16="http://schemas.microsoft.com/office/drawing/2014/main" id="{6BEE2BEC-CE74-BEFB-D6BA-F30F796E2ED0}"/>
              </a:ext>
            </a:extLst>
          </p:cNvPr>
          <p:cNvSpPr txBox="1"/>
          <p:nvPr/>
        </p:nvSpPr>
        <p:spPr>
          <a:xfrm>
            <a:off x="5131293" y="6215876"/>
            <a:ext cx="6480699" cy="553998"/>
          </a:xfrm>
          <a:prstGeom prst="rect">
            <a:avLst/>
          </a:prstGeom>
          <a:noFill/>
        </p:spPr>
        <p:txBody>
          <a:bodyPr wrap="square" rtlCol="0">
            <a:spAutoFit/>
          </a:bodyPr>
          <a:lstStyle/>
          <a:p>
            <a:r>
              <a:rPr lang="en-US" sz="1800" u="sng" baseline="30000"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3"/>
              </a:rPr>
              <a:t>https://www.theodysseyonline.com/the-evolution-of-gender-roles-in-disney-princess-movies</a:t>
            </a:r>
            <a:endParaRPr lang="en-US" sz="1800" u="sng" baseline="30000"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Tree>
    <p:extLst>
      <p:ext uri="{BB962C8B-B14F-4D97-AF65-F5344CB8AC3E}">
        <p14:creationId xmlns="" xmlns:p14="http://schemas.microsoft.com/office/powerpoint/2010/main" val="964635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C5ECD1-DE75-7117-9B29-A94327888912}"/>
              </a:ext>
            </a:extLst>
          </p:cNvPr>
          <p:cNvSpPr>
            <a:spLocks noGrp="1"/>
          </p:cNvSpPr>
          <p:nvPr>
            <p:ph type="title"/>
          </p:nvPr>
        </p:nvSpPr>
        <p:spPr>
          <a:xfrm>
            <a:off x="715007" y="288349"/>
            <a:ext cx="10515600" cy="1325563"/>
          </a:xfrm>
        </p:spPr>
        <p:txBody>
          <a:bodyPr/>
          <a:lstStyle/>
          <a:p>
            <a:r>
              <a:rPr lang="en-US" b="1" dirty="0" err="1">
                <a:solidFill>
                  <a:srgbClr val="002060"/>
                </a:solidFill>
                <a:latin typeface="Abadi" panose="020B0604020104020204" pitchFamily="34" charset="0"/>
              </a:rPr>
              <a:t>Variõppekava</a:t>
            </a:r>
            <a:r>
              <a:rPr lang="en-US" b="1" dirty="0">
                <a:solidFill>
                  <a:srgbClr val="002060"/>
                </a:solidFill>
                <a:latin typeface="Abadi" panose="020B0604020104020204" pitchFamily="34" charset="0"/>
              </a:rPr>
              <a:t> – Mis </a:t>
            </a:r>
            <a:r>
              <a:rPr lang="en-US" b="1" dirty="0" err="1">
                <a:solidFill>
                  <a:srgbClr val="002060"/>
                </a:solidFill>
                <a:latin typeface="Abadi" panose="020B0604020104020204" pitchFamily="34" charset="0"/>
              </a:rPr>
              <a:t>sõnumeid</a:t>
            </a:r>
            <a:r>
              <a:rPr lang="en-US" b="1" dirty="0">
                <a:solidFill>
                  <a:srgbClr val="002060"/>
                </a:solidFill>
                <a:latin typeface="Abadi" panose="020B0604020104020204" pitchFamily="34" charset="0"/>
              </a:rPr>
              <a:t> </a:t>
            </a:r>
            <a:r>
              <a:rPr lang="en-US" b="1" dirty="0" err="1">
                <a:solidFill>
                  <a:srgbClr val="002060"/>
                </a:solidFill>
                <a:latin typeface="Abadi" panose="020B0604020104020204" pitchFamily="34" charset="0"/>
              </a:rPr>
              <a:t>edastab</a:t>
            </a:r>
            <a:r>
              <a:rPr lang="en-US" b="1" dirty="0">
                <a:solidFill>
                  <a:srgbClr val="002060"/>
                </a:solidFill>
                <a:latin typeface="Abadi" panose="020B0604020104020204" pitchFamily="34" charset="0"/>
              </a:rPr>
              <a:t> keel?</a:t>
            </a:r>
          </a:p>
        </p:txBody>
      </p:sp>
      <p:sp>
        <p:nvSpPr>
          <p:cNvPr id="3" name="TextBox 2">
            <a:extLst>
              <a:ext uri="{FF2B5EF4-FFF2-40B4-BE49-F238E27FC236}">
                <a16:creationId xmlns="" xmlns:a16="http://schemas.microsoft.com/office/drawing/2014/main" id="{40ED63C2-BF2B-3C00-855E-57D0C849D318}"/>
              </a:ext>
            </a:extLst>
          </p:cNvPr>
          <p:cNvSpPr txBox="1"/>
          <p:nvPr/>
        </p:nvSpPr>
        <p:spPr>
          <a:xfrm>
            <a:off x="-2245748" y="1324434"/>
            <a:ext cx="9836210" cy="4416594"/>
          </a:xfrm>
          <a:prstGeom prst="rect">
            <a:avLst/>
          </a:prstGeom>
          <a:noFill/>
        </p:spPr>
        <p:txBody>
          <a:bodyPr wrap="square" rtlCol="0">
            <a:spAutoFit/>
          </a:bodyPr>
          <a:lstStyle/>
          <a:p>
            <a:pPr>
              <a:buClr>
                <a:srgbClr val="002060"/>
              </a:buClr>
            </a:pPr>
            <a:endParaRPr lang="et-EE" sz="4000" dirty="0"/>
          </a:p>
          <a:p>
            <a:pPr>
              <a:buClr>
                <a:srgbClr val="002060"/>
              </a:buClr>
            </a:pPr>
            <a:endParaRPr lang="et-EE" sz="4000" dirty="0"/>
          </a:p>
          <a:p>
            <a:pPr>
              <a:buClr>
                <a:srgbClr val="002060"/>
              </a:buClr>
            </a:pPr>
            <a:r>
              <a:rPr lang="et-EE" sz="4000" dirty="0"/>
              <a:t> </a:t>
            </a:r>
          </a:p>
          <a:p>
            <a:pPr>
              <a:buClr>
                <a:srgbClr val="002060"/>
              </a:buClr>
            </a:pPr>
            <a:endParaRPr lang="et-EE" sz="1100" dirty="0"/>
          </a:p>
          <a:p>
            <a:pPr>
              <a:buClr>
                <a:srgbClr val="002060"/>
              </a:buClr>
            </a:pPr>
            <a:endParaRPr lang="et-EE" sz="1100" dirty="0"/>
          </a:p>
          <a:p>
            <a:pPr>
              <a:buClr>
                <a:srgbClr val="002060"/>
              </a:buClr>
            </a:pPr>
            <a:endParaRPr lang="et-EE" sz="1100" dirty="0"/>
          </a:p>
          <a:p>
            <a:pPr>
              <a:buClr>
                <a:srgbClr val="002060"/>
              </a:buClr>
            </a:pPr>
            <a:endParaRPr lang="et-EE" sz="1100" dirty="0"/>
          </a:p>
          <a:p>
            <a:pPr>
              <a:buClr>
                <a:srgbClr val="002060"/>
              </a:buClr>
            </a:pPr>
            <a:endParaRPr lang="et-EE" sz="1100" dirty="0"/>
          </a:p>
          <a:p>
            <a:pPr>
              <a:buClr>
                <a:srgbClr val="002060"/>
              </a:buClr>
            </a:pPr>
            <a:endParaRPr lang="et-EE" sz="1100" dirty="0"/>
          </a:p>
          <a:p>
            <a:pPr>
              <a:buClr>
                <a:srgbClr val="002060"/>
              </a:buClr>
            </a:pPr>
            <a:endParaRPr lang="et-EE" sz="1100" dirty="0"/>
          </a:p>
          <a:p>
            <a:pPr>
              <a:buClr>
                <a:srgbClr val="002060"/>
              </a:buClr>
            </a:pPr>
            <a:endParaRPr lang="et-EE" sz="1100" dirty="0"/>
          </a:p>
          <a:p>
            <a:pPr>
              <a:buClr>
                <a:srgbClr val="002060"/>
              </a:buClr>
            </a:pPr>
            <a:endParaRPr lang="et-EE" sz="1100" dirty="0"/>
          </a:p>
          <a:p>
            <a:pPr>
              <a:buClr>
                <a:srgbClr val="002060"/>
              </a:buClr>
            </a:pPr>
            <a:endParaRPr lang="et-EE" sz="1100" dirty="0"/>
          </a:p>
          <a:p>
            <a:pPr>
              <a:buClr>
                <a:srgbClr val="002060"/>
              </a:buClr>
            </a:pPr>
            <a:endParaRPr lang="et-EE" sz="1100" dirty="0"/>
          </a:p>
          <a:p>
            <a:pPr>
              <a:buClr>
                <a:srgbClr val="002060"/>
              </a:buClr>
            </a:pPr>
            <a:endParaRPr lang="en-US" sz="4000" dirty="0"/>
          </a:p>
        </p:txBody>
      </p:sp>
      <p:sp>
        <p:nvSpPr>
          <p:cNvPr id="4" name="Speech Bubble: Oval 3">
            <a:extLst>
              <a:ext uri="{FF2B5EF4-FFF2-40B4-BE49-F238E27FC236}">
                <a16:creationId xmlns="" xmlns:a16="http://schemas.microsoft.com/office/drawing/2014/main" id="{96696C8D-89CB-57E3-FF72-C531727D2112}"/>
              </a:ext>
            </a:extLst>
          </p:cNvPr>
          <p:cNvSpPr/>
          <p:nvPr/>
        </p:nvSpPr>
        <p:spPr>
          <a:xfrm>
            <a:off x="721117" y="1828034"/>
            <a:ext cx="2971652" cy="92294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b="1" dirty="0">
                <a:latin typeface="Century Gothic" panose="020B0502020202020204" pitchFamily="34" charset="0"/>
              </a:rPr>
              <a:t>Poisid on poisid</a:t>
            </a:r>
            <a:endParaRPr lang="en-US" b="1" dirty="0">
              <a:latin typeface="Century Gothic" panose="020B0502020202020204" pitchFamily="34" charset="0"/>
            </a:endParaRPr>
          </a:p>
        </p:txBody>
      </p:sp>
      <p:sp>
        <p:nvSpPr>
          <p:cNvPr id="5" name="Speech Bubble: Oval 4">
            <a:extLst>
              <a:ext uri="{FF2B5EF4-FFF2-40B4-BE49-F238E27FC236}">
                <a16:creationId xmlns="" xmlns:a16="http://schemas.microsoft.com/office/drawing/2014/main" id="{EA91879F-8559-D162-E9D4-7CBBD430198B}"/>
              </a:ext>
            </a:extLst>
          </p:cNvPr>
          <p:cNvSpPr/>
          <p:nvPr/>
        </p:nvSpPr>
        <p:spPr>
          <a:xfrm>
            <a:off x="818834" y="3372154"/>
            <a:ext cx="2575134" cy="94858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b="1" dirty="0">
                <a:latin typeface="Century Gothic" panose="020B0502020202020204" pitchFamily="34" charset="0"/>
              </a:rPr>
              <a:t>Tüdruku kohta päris hästi</a:t>
            </a:r>
            <a:endParaRPr lang="en-US" b="1" dirty="0">
              <a:latin typeface="Century Gothic" panose="020B0502020202020204" pitchFamily="34" charset="0"/>
            </a:endParaRPr>
          </a:p>
        </p:txBody>
      </p:sp>
      <p:sp>
        <p:nvSpPr>
          <p:cNvPr id="6" name="Speech Bubble: Oval 5">
            <a:extLst>
              <a:ext uri="{FF2B5EF4-FFF2-40B4-BE49-F238E27FC236}">
                <a16:creationId xmlns="" xmlns:a16="http://schemas.microsoft.com/office/drawing/2014/main" id="{D0D40E5B-67E5-BA3C-129B-7D5B01ECC664}"/>
              </a:ext>
            </a:extLst>
          </p:cNvPr>
          <p:cNvSpPr/>
          <p:nvPr/>
        </p:nvSpPr>
        <p:spPr>
          <a:xfrm>
            <a:off x="4508362" y="1925036"/>
            <a:ext cx="2869021" cy="101167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b="1" dirty="0">
                <a:latin typeface="Century Gothic" panose="020B0502020202020204" pitchFamily="34" charset="0"/>
              </a:rPr>
              <a:t>Kolm on koolipoisi hinne</a:t>
            </a:r>
            <a:endParaRPr lang="en-US" b="1" dirty="0">
              <a:latin typeface="Century Gothic" panose="020B0502020202020204" pitchFamily="34" charset="0"/>
            </a:endParaRPr>
          </a:p>
        </p:txBody>
      </p:sp>
      <p:sp>
        <p:nvSpPr>
          <p:cNvPr id="7" name="Speech Bubble: Oval 6">
            <a:extLst>
              <a:ext uri="{FF2B5EF4-FFF2-40B4-BE49-F238E27FC236}">
                <a16:creationId xmlns="" xmlns:a16="http://schemas.microsoft.com/office/drawing/2014/main" id="{C267C4B2-087A-B7EC-5F99-E40BAC15811E}"/>
              </a:ext>
            </a:extLst>
          </p:cNvPr>
          <p:cNvSpPr/>
          <p:nvPr/>
        </p:nvSpPr>
        <p:spPr>
          <a:xfrm>
            <a:off x="7661948" y="2406505"/>
            <a:ext cx="3808935" cy="112163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b="1" dirty="0">
                <a:latin typeface="Century Gothic" panose="020B0502020202020204" pitchFamily="34" charset="0"/>
              </a:rPr>
              <a:t>Tüdrukud on matemaatikas sama  tugevad kui poisid</a:t>
            </a:r>
            <a:endParaRPr lang="en-US" b="1" dirty="0">
              <a:latin typeface="Century Gothic" panose="020B0502020202020204" pitchFamily="34" charset="0"/>
            </a:endParaRPr>
          </a:p>
        </p:txBody>
      </p:sp>
      <p:sp>
        <p:nvSpPr>
          <p:cNvPr id="8" name="Speech Bubble: Oval 7">
            <a:extLst>
              <a:ext uri="{FF2B5EF4-FFF2-40B4-BE49-F238E27FC236}">
                <a16:creationId xmlns="" xmlns:a16="http://schemas.microsoft.com/office/drawing/2014/main" id="{DCEDE728-B16C-E4DB-AC62-3BAB2F652962}"/>
              </a:ext>
            </a:extLst>
          </p:cNvPr>
          <p:cNvSpPr/>
          <p:nvPr/>
        </p:nvSpPr>
        <p:spPr>
          <a:xfrm>
            <a:off x="3730971" y="3428181"/>
            <a:ext cx="3998328" cy="131330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b="1" dirty="0">
                <a:latin typeface="Century Gothic" panose="020B0502020202020204" pitchFamily="34" charset="0"/>
              </a:rPr>
              <a:t>Kas ema teab, et sul kodutöö tegemata on?</a:t>
            </a:r>
            <a:r>
              <a:rPr lang="et-EE" b="1" dirty="0"/>
              <a:t> </a:t>
            </a:r>
            <a:endParaRPr lang="en-US" b="1" dirty="0"/>
          </a:p>
        </p:txBody>
      </p:sp>
      <p:sp>
        <p:nvSpPr>
          <p:cNvPr id="9" name="Speech Bubble: Oval 8">
            <a:extLst>
              <a:ext uri="{FF2B5EF4-FFF2-40B4-BE49-F238E27FC236}">
                <a16:creationId xmlns="" xmlns:a16="http://schemas.microsoft.com/office/drawing/2014/main" id="{8742EE1F-C7BB-9A75-A5E4-8323448442EC}"/>
              </a:ext>
            </a:extLst>
          </p:cNvPr>
          <p:cNvSpPr/>
          <p:nvPr/>
        </p:nvSpPr>
        <p:spPr>
          <a:xfrm>
            <a:off x="1332678" y="5123333"/>
            <a:ext cx="3104261" cy="101167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b="1" dirty="0">
                <a:latin typeface="Century Gothic" panose="020B0502020202020204" pitchFamily="34" charset="0"/>
              </a:rPr>
              <a:t>Poisid / Mehed ei nuta!</a:t>
            </a:r>
            <a:endParaRPr lang="en-US" b="1" dirty="0">
              <a:latin typeface="Century Gothic" panose="020B0502020202020204" pitchFamily="34" charset="0"/>
            </a:endParaRPr>
          </a:p>
        </p:txBody>
      </p:sp>
      <p:sp>
        <p:nvSpPr>
          <p:cNvPr id="11" name="Speech Bubble: Oval 10">
            <a:extLst>
              <a:ext uri="{FF2B5EF4-FFF2-40B4-BE49-F238E27FC236}">
                <a16:creationId xmlns="" xmlns:a16="http://schemas.microsoft.com/office/drawing/2014/main" id="{4537C12A-EAE0-2369-DA53-5881466A607E}"/>
              </a:ext>
            </a:extLst>
          </p:cNvPr>
          <p:cNvSpPr/>
          <p:nvPr/>
        </p:nvSpPr>
        <p:spPr>
          <a:xfrm>
            <a:off x="8248433" y="4084832"/>
            <a:ext cx="2703315" cy="90237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b="1" dirty="0">
                <a:latin typeface="Century Gothic" panose="020B0502020202020204" pitchFamily="34" charset="0"/>
              </a:rPr>
              <a:t>Ole nüüd mees!</a:t>
            </a:r>
            <a:endParaRPr lang="en-US" b="1" dirty="0">
              <a:latin typeface="Century Gothic" panose="020B0502020202020204" pitchFamily="34" charset="0"/>
            </a:endParaRPr>
          </a:p>
        </p:txBody>
      </p:sp>
      <p:sp>
        <p:nvSpPr>
          <p:cNvPr id="10" name="Speech Bubble: Oval 9">
            <a:extLst>
              <a:ext uri="{FF2B5EF4-FFF2-40B4-BE49-F238E27FC236}">
                <a16:creationId xmlns="" xmlns:a16="http://schemas.microsoft.com/office/drawing/2014/main" id="{7C57BB08-A1DB-1E66-53BA-A914062FEB4B}"/>
              </a:ext>
            </a:extLst>
          </p:cNvPr>
          <p:cNvSpPr/>
          <p:nvPr/>
        </p:nvSpPr>
        <p:spPr>
          <a:xfrm>
            <a:off x="5457803" y="5123333"/>
            <a:ext cx="2998177" cy="112163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2000" dirty="0"/>
              <a:t>... </a:t>
            </a:r>
            <a:r>
              <a:rPr lang="et-EE" sz="2000" b="1" dirty="0"/>
              <a:t>nagu tüdruk / plika</a:t>
            </a:r>
            <a:endParaRPr lang="en-US" sz="2000" b="1" dirty="0"/>
          </a:p>
        </p:txBody>
      </p:sp>
    </p:spTree>
    <p:extLst>
      <p:ext uri="{BB962C8B-B14F-4D97-AF65-F5344CB8AC3E}">
        <p14:creationId xmlns="" xmlns:p14="http://schemas.microsoft.com/office/powerpoint/2010/main" val="323851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8A7414-99D9-7985-24EA-2639B7B158E6}"/>
              </a:ext>
            </a:extLst>
          </p:cNvPr>
          <p:cNvSpPr>
            <a:spLocks noGrp="1"/>
          </p:cNvSpPr>
          <p:nvPr>
            <p:ph type="title"/>
          </p:nvPr>
        </p:nvSpPr>
        <p:spPr>
          <a:xfrm>
            <a:off x="838199" y="365125"/>
            <a:ext cx="10910455" cy="1325563"/>
          </a:xfrm>
        </p:spPr>
        <p:txBody>
          <a:bodyPr>
            <a:noAutofit/>
          </a:bodyPr>
          <a:lstStyle/>
          <a:p>
            <a:r>
              <a:rPr lang="et-EE" sz="3200" b="1" dirty="0">
                <a:solidFill>
                  <a:srgbClr val="002060"/>
                </a:solidFill>
                <a:latin typeface="Century Gothic" panose="020B0502020202020204" pitchFamily="34" charset="0"/>
              </a:rPr>
              <a:t>Variõppekava – Õpetaja suhtlemine õpilastega </a:t>
            </a:r>
            <a:r>
              <a:rPr lang="et-EE" sz="3200" b="1" dirty="0">
                <a:solidFill>
                  <a:srgbClr val="002060"/>
                </a:solidFill>
                <a:latin typeface="Abadi" panose="020B0604020104020204" pitchFamily="34" charset="0"/>
              </a:rPr>
              <a:t>Kehakeel ja hääletoon: aktsepteeritav ja mitteaktsepteeritav käitumine</a:t>
            </a:r>
            <a:endParaRPr lang="en-US" sz="3200" b="1" dirty="0">
              <a:solidFill>
                <a:srgbClr val="002060"/>
              </a:solidFill>
              <a:latin typeface="Abadi" panose="020B0604020104020204" pitchFamily="34" charset="0"/>
            </a:endParaRPr>
          </a:p>
        </p:txBody>
      </p:sp>
      <p:pic>
        <p:nvPicPr>
          <p:cNvPr id="6" name="Picture 5">
            <a:extLst>
              <a:ext uri="{FF2B5EF4-FFF2-40B4-BE49-F238E27FC236}">
                <a16:creationId xmlns="" xmlns:a16="http://schemas.microsoft.com/office/drawing/2014/main" id="{12E535A5-AF50-D7FE-F47A-7555219453BD}"/>
              </a:ext>
            </a:extLst>
          </p:cNvPr>
          <p:cNvPicPr>
            <a:picLocks noChangeAspect="1"/>
          </p:cNvPicPr>
          <p:nvPr/>
        </p:nvPicPr>
        <p:blipFill>
          <a:blip r:embed="rId2" cstate="print"/>
          <a:stretch>
            <a:fillRect/>
          </a:stretch>
        </p:blipFill>
        <p:spPr>
          <a:xfrm>
            <a:off x="1350235" y="1956986"/>
            <a:ext cx="8672067" cy="3700330"/>
          </a:xfrm>
          <a:prstGeom prst="rect">
            <a:avLst/>
          </a:prstGeom>
        </p:spPr>
      </p:pic>
      <p:sp>
        <p:nvSpPr>
          <p:cNvPr id="3" name="TextBox 2">
            <a:extLst>
              <a:ext uri="{FF2B5EF4-FFF2-40B4-BE49-F238E27FC236}">
                <a16:creationId xmlns="" xmlns:a16="http://schemas.microsoft.com/office/drawing/2014/main" id="{3D2D5992-B54E-2097-969E-22CC2519AB6E}"/>
              </a:ext>
            </a:extLst>
          </p:cNvPr>
          <p:cNvSpPr txBox="1"/>
          <p:nvPr/>
        </p:nvSpPr>
        <p:spPr>
          <a:xfrm>
            <a:off x="1162228" y="5999148"/>
            <a:ext cx="4734370" cy="369332"/>
          </a:xfrm>
          <a:prstGeom prst="rect">
            <a:avLst/>
          </a:prstGeom>
          <a:noFill/>
        </p:spPr>
        <p:txBody>
          <a:bodyPr wrap="square" rtlCol="0">
            <a:spAutoFit/>
          </a:bodyPr>
          <a:lstStyle/>
          <a:p>
            <a:r>
              <a:rPr lang="et-EE" dirty="0">
                <a:latin typeface="Century Gothic" panose="020B0502020202020204" pitchFamily="34" charset="0"/>
              </a:rPr>
              <a:t>Videoklipp: Tere, tüdrukud!</a:t>
            </a:r>
            <a:endParaRPr lang="en-US" dirty="0">
              <a:latin typeface="Century Gothic" panose="020B0502020202020204" pitchFamily="34" charset="0"/>
            </a:endParaRPr>
          </a:p>
        </p:txBody>
      </p:sp>
    </p:spTree>
    <p:extLst>
      <p:ext uri="{BB962C8B-B14F-4D97-AF65-F5344CB8AC3E}">
        <p14:creationId xmlns="" xmlns:p14="http://schemas.microsoft.com/office/powerpoint/2010/main" val="3533103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 xmlns:a16="http://schemas.microsoft.com/office/drawing/2014/main" id="{8C38316E-76B4-E840-3541-DE5D2676B228}"/>
              </a:ext>
            </a:extLst>
          </p:cNvPr>
          <p:cNvSpPr>
            <a:spLocks noGrp="1"/>
          </p:cNvSpPr>
          <p:nvPr>
            <p:ph type="title"/>
          </p:nvPr>
        </p:nvSpPr>
        <p:spPr/>
        <p:txBody>
          <a:bodyPr/>
          <a:lstStyle/>
          <a:p>
            <a:pPr eaLnBrk="1" hangingPunct="1"/>
            <a:r>
              <a:rPr lang="et-EE" altLang="et-EE" b="1" dirty="0">
                <a:solidFill>
                  <a:srgbClr val="002060"/>
                </a:solidFill>
              </a:rPr>
              <a:t>              </a:t>
            </a:r>
            <a:r>
              <a:rPr lang="et-EE" altLang="et-EE" b="1" dirty="0">
                <a:solidFill>
                  <a:srgbClr val="002060"/>
                </a:solidFill>
                <a:latin typeface="Century Gothic" panose="020B0502020202020204" pitchFamily="34" charset="0"/>
              </a:rPr>
              <a:t>Videoklipp: Tere, tüdrukud</a:t>
            </a:r>
          </a:p>
        </p:txBody>
      </p:sp>
      <p:sp>
        <p:nvSpPr>
          <p:cNvPr id="3" name="Content Placeholder 2">
            <a:extLst>
              <a:ext uri="{FF2B5EF4-FFF2-40B4-BE49-F238E27FC236}">
                <a16:creationId xmlns="" xmlns:a16="http://schemas.microsoft.com/office/drawing/2014/main" id="{CAC5647A-D7E2-8531-5A36-F580CC8A77CB}"/>
              </a:ext>
            </a:extLst>
          </p:cNvPr>
          <p:cNvSpPr txBox="1">
            <a:spLocks noGrp="1"/>
          </p:cNvSpPr>
          <p:nvPr>
            <p:ph idx="1"/>
          </p:nvPr>
        </p:nvSpPr>
        <p:spPr>
          <a:xfrm>
            <a:off x="810419" y="1962150"/>
            <a:ext cx="9771856" cy="3895726"/>
          </a:xfrm>
        </p:spPr>
        <p:txBody>
          <a:bodyPr>
            <a:normAutofit fontScale="47500" lnSpcReduction="20000"/>
          </a:bodyPr>
          <a:lstStyle/>
          <a:p>
            <a:pPr marL="0" indent="0" eaLnBrk="1" fontAlgn="auto" hangingPunct="1">
              <a:lnSpc>
                <a:spcPct val="70000"/>
              </a:lnSpc>
              <a:spcBef>
                <a:spcPts val="0"/>
              </a:spcBef>
              <a:buNone/>
              <a:defRPr/>
            </a:pPr>
            <a:r>
              <a:rPr lang="et-EE" sz="4200" b="1" dirty="0">
                <a:latin typeface="Century Gothic" panose="020B0502020202020204" pitchFamily="34" charset="0"/>
              </a:rPr>
              <a:t>Küsimused aruteluks:</a:t>
            </a:r>
          </a:p>
          <a:p>
            <a:pPr marL="0" indent="0" eaLnBrk="1" fontAlgn="auto" hangingPunct="1">
              <a:lnSpc>
                <a:spcPct val="70000"/>
              </a:lnSpc>
              <a:spcBef>
                <a:spcPts val="0"/>
              </a:spcBef>
              <a:buNone/>
              <a:defRPr/>
            </a:pPr>
            <a:endParaRPr lang="et-EE" sz="4200" dirty="0">
              <a:latin typeface="Century Gothic" panose="020B0502020202020204" pitchFamily="34" charset="0"/>
            </a:endParaRPr>
          </a:p>
          <a:p>
            <a:pPr eaLnBrk="1" fontAlgn="auto" hangingPunct="1">
              <a:lnSpc>
                <a:spcPct val="70000"/>
              </a:lnSpc>
              <a:spcBef>
                <a:spcPts val="0"/>
              </a:spcBef>
              <a:buFont typeface="Wingdings" panose="05000000000000000000" pitchFamily="2" charset="2"/>
              <a:buChar char="q"/>
              <a:defRPr/>
            </a:pPr>
            <a:endParaRPr lang="et-EE" sz="3600" dirty="0">
              <a:latin typeface="Century Gothic" panose="020B0502020202020204" pitchFamily="34" charset="0"/>
            </a:endParaRPr>
          </a:p>
          <a:p>
            <a:pPr marL="514350" indent="-514350" eaLnBrk="1" fontAlgn="auto" hangingPunct="1">
              <a:lnSpc>
                <a:spcPct val="120000"/>
              </a:lnSpc>
              <a:spcBef>
                <a:spcPts val="0"/>
              </a:spcBef>
              <a:spcAft>
                <a:spcPts val="1200"/>
              </a:spcAft>
              <a:buFont typeface="+mj-lt"/>
              <a:buAutoNum type="arabicPeriod"/>
              <a:defRPr/>
            </a:pPr>
            <a:r>
              <a:rPr lang="et-EE" sz="4200" dirty="0">
                <a:latin typeface="Abadi" panose="020B0604020104020204" pitchFamily="34" charset="0"/>
              </a:rPr>
              <a:t>Kas  märkate õpetaja erinevat suhtumist tüdrukutesse ja poistesse?</a:t>
            </a:r>
          </a:p>
          <a:p>
            <a:pPr marL="514350" indent="-514350" eaLnBrk="1" fontAlgn="auto" hangingPunct="1">
              <a:lnSpc>
                <a:spcPct val="120000"/>
              </a:lnSpc>
              <a:spcBef>
                <a:spcPts val="0"/>
              </a:spcBef>
              <a:spcAft>
                <a:spcPts val="1200"/>
              </a:spcAft>
              <a:buFont typeface="+mj-lt"/>
              <a:buAutoNum type="arabicPeriod"/>
              <a:defRPr/>
            </a:pPr>
            <a:r>
              <a:rPr lang="et-EE" sz="4200" dirty="0">
                <a:latin typeface="Abadi" panose="020B0604020104020204" pitchFamily="34" charset="0"/>
              </a:rPr>
              <a:t>Milles see väljendub?</a:t>
            </a:r>
          </a:p>
          <a:p>
            <a:pPr marL="514350" indent="-514350" eaLnBrk="1" fontAlgn="auto" hangingPunct="1">
              <a:lnSpc>
                <a:spcPct val="120000"/>
              </a:lnSpc>
              <a:spcBef>
                <a:spcPts val="0"/>
              </a:spcBef>
              <a:spcAft>
                <a:spcPts val="1200"/>
              </a:spcAft>
              <a:buFont typeface="+mj-lt"/>
              <a:buAutoNum type="arabicPeriod"/>
              <a:defRPr/>
            </a:pPr>
            <a:r>
              <a:rPr lang="et-EE" sz="4200" dirty="0">
                <a:latin typeface="Abadi" panose="020B0604020104020204" pitchFamily="34" charset="0"/>
              </a:rPr>
              <a:t>Mida ütles õpetaja poistele, mida tüdrukutele?</a:t>
            </a:r>
          </a:p>
          <a:p>
            <a:pPr marL="514350" indent="-514350" eaLnBrk="1" fontAlgn="auto" hangingPunct="1">
              <a:lnSpc>
                <a:spcPct val="120000"/>
              </a:lnSpc>
              <a:spcBef>
                <a:spcPts val="0"/>
              </a:spcBef>
              <a:spcAft>
                <a:spcPts val="1200"/>
              </a:spcAft>
              <a:buFont typeface="+mj-lt"/>
              <a:buAutoNum type="arabicPeriod"/>
              <a:defRPr/>
            </a:pPr>
            <a:r>
              <a:rPr lang="et-EE" sz="4200" dirty="0">
                <a:latin typeface="Abadi" panose="020B0604020104020204" pitchFamily="34" charset="0"/>
              </a:rPr>
              <a:t>Millise hääletooniga ta seda ütles?</a:t>
            </a:r>
          </a:p>
          <a:p>
            <a:pPr marL="514350" indent="-514350" eaLnBrk="1" fontAlgn="auto" hangingPunct="1">
              <a:lnSpc>
                <a:spcPct val="120000"/>
              </a:lnSpc>
              <a:spcBef>
                <a:spcPts val="0"/>
              </a:spcBef>
              <a:spcAft>
                <a:spcPts val="1200"/>
              </a:spcAft>
              <a:buFont typeface="+mj-lt"/>
              <a:buAutoNum type="arabicPeriod"/>
              <a:defRPr/>
            </a:pPr>
            <a:r>
              <a:rPr lang="et-EE" sz="4200" dirty="0">
                <a:latin typeface="Abadi" panose="020B0604020104020204" pitchFamily="34" charset="0"/>
              </a:rPr>
              <a:t>Kuidas kinnitas õpetaja  tüdrukute puhul  soole  kohaseks peetavat käitumist?</a:t>
            </a:r>
          </a:p>
          <a:p>
            <a:pPr marL="514350" indent="-514350" eaLnBrk="1" fontAlgn="auto" hangingPunct="1">
              <a:lnSpc>
                <a:spcPct val="120000"/>
              </a:lnSpc>
              <a:spcBef>
                <a:spcPts val="0"/>
              </a:spcBef>
              <a:spcAft>
                <a:spcPts val="1200"/>
              </a:spcAft>
              <a:buFont typeface="+mj-lt"/>
              <a:buAutoNum type="arabicPeriod"/>
              <a:defRPr/>
            </a:pPr>
            <a:r>
              <a:rPr lang="et-EE" sz="4200" dirty="0">
                <a:latin typeface="Abadi" panose="020B0604020104020204" pitchFamily="34" charset="0"/>
              </a:rPr>
              <a:t>Millistele stereotüüpsetele ootustele  õpetaja tugines?</a:t>
            </a:r>
          </a:p>
          <a:p>
            <a:pPr eaLnBrk="1" fontAlgn="auto" hangingPunct="1">
              <a:lnSpc>
                <a:spcPct val="120000"/>
              </a:lnSpc>
              <a:spcBef>
                <a:spcPts val="0"/>
              </a:spcBef>
              <a:buFont typeface="+mj-lt"/>
              <a:buAutoNum type="arabicPeriod"/>
              <a:defRPr/>
            </a:pPr>
            <a:r>
              <a:rPr lang="et-EE" sz="4200" dirty="0">
                <a:latin typeface="Abadi" panose="020B0604020104020204" pitchFamily="34" charset="0"/>
              </a:rPr>
              <a:t>  Kellele - poistele või tüdrukutele  on meie ühiskonnas lubatud lähedane  </a:t>
            </a:r>
          </a:p>
          <a:p>
            <a:pPr marL="0" indent="0" eaLnBrk="1" fontAlgn="auto" hangingPunct="1">
              <a:lnSpc>
                <a:spcPct val="120000"/>
              </a:lnSpc>
              <a:spcBef>
                <a:spcPts val="0"/>
              </a:spcBef>
              <a:buNone/>
              <a:defRPr/>
            </a:pPr>
            <a:r>
              <a:rPr lang="et-EE" sz="4200" dirty="0">
                <a:latin typeface="Abadi" panose="020B0604020104020204" pitchFamily="34" charset="0"/>
              </a:rPr>
              <a:t>    emotsionaalne füüsiline kontakt?</a:t>
            </a:r>
          </a:p>
          <a:p>
            <a:pPr marL="0" indent="0" eaLnBrk="1" fontAlgn="auto" hangingPunct="1">
              <a:lnSpc>
                <a:spcPct val="70000"/>
              </a:lnSpc>
              <a:spcAft>
                <a:spcPts val="0"/>
              </a:spcAft>
              <a:buFont typeface="Arial" pitchFamily="34"/>
              <a:buNone/>
              <a:defRPr/>
            </a:pPr>
            <a:endParaRPr lang="et-EE" sz="4200" dirty="0"/>
          </a:p>
          <a:p>
            <a:pPr marL="0" indent="0" eaLnBrk="1" fontAlgn="auto" hangingPunct="1">
              <a:lnSpc>
                <a:spcPct val="70000"/>
              </a:lnSpc>
              <a:spcAft>
                <a:spcPts val="0"/>
              </a:spcAft>
              <a:buFont typeface="Arial" pitchFamily="34"/>
              <a:buNone/>
              <a:defRPr/>
            </a:pPr>
            <a:endParaRPr lang="et-EE" sz="2600" dirty="0"/>
          </a:p>
        </p:txBody>
      </p:sp>
      <p:pic>
        <p:nvPicPr>
          <p:cNvPr id="32772" name="Picture 3">
            <a:extLst>
              <a:ext uri="{FF2B5EF4-FFF2-40B4-BE49-F238E27FC236}">
                <a16:creationId xmlns="" xmlns:a16="http://schemas.microsoft.com/office/drawing/2014/main" id="{A098547E-2344-033F-AB9D-9AE4A3A5D154}"/>
              </a:ext>
            </a:extLst>
          </p:cNvPr>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38200" y="365125"/>
            <a:ext cx="1332432" cy="1332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899927162"/>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FA6CEA-8E9E-4607-B472-E7833C33EA6F}"/>
              </a:ext>
            </a:extLst>
          </p:cNvPr>
          <p:cNvSpPr>
            <a:spLocks noGrp="1"/>
          </p:cNvSpPr>
          <p:nvPr>
            <p:ph type="title"/>
          </p:nvPr>
        </p:nvSpPr>
        <p:spPr/>
        <p:txBody>
          <a:bodyPr>
            <a:normAutofit/>
          </a:bodyPr>
          <a:lstStyle/>
          <a:p>
            <a:r>
              <a:rPr lang="et-EE" sz="3600" b="1" dirty="0">
                <a:latin typeface="Century Gothic" panose="020B0502020202020204" pitchFamily="34" charset="0"/>
              </a:rPr>
              <a:t>Variõppekava – </a:t>
            </a:r>
            <a:r>
              <a:rPr lang="et-EE" sz="3600" b="1" dirty="0">
                <a:solidFill>
                  <a:srgbClr val="002060"/>
                </a:solidFill>
                <a:latin typeface="Century Gothic" panose="020B0502020202020204" pitchFamily="34" charset="0"/>
              </a:rPr>
              <a:t>Kuvandid kooliruumis</a:t>
            </a:r>
            <a:br>
              <a:rPr lang="et-EE" sz="3600" b="1" dirty="0">
                <a:solidFill>
                  <a:srgbClr val="002060"/>
                </a:solidFill>
                <a:latin typeface="Century Gothic" panose="020B0502020202020204" pitchFamily="34" charset="0"/>
              </a:rPr>
            </a:br>
            <a:r>
              <a:rPr lang="et-EE" sz="3600" b="1" dirty="0">
                <a:solidFill>
                  <a:srgbClr val="002060"/>
                </a:solidFill>
                <a:latin typeface="Century Gothic" panose="020B0502020202020204" pitchFamily="34" charset="0"/>
              </a:rPr>
              <a:t>Kes õpivad hästi?</a:t>
            </a:r>
            <a:endParaRPr lang="en-US" sz="3600" b="1" dirty="0">
              <a:solidFill>
                <a:srgbClr val="002060"/>
              </a:solidFill>
              <a:latin typeface="Century Gothic" panose="020B0502020202020204" pitchFamily="34" charset="0"/>
            </a:endParaRPr>
          </a:p>
        </p:txBody>
      </p:sp>
      <p:pic>
        <p:nvPicPr>
          <p:cNvPr id="5" name="Picture 4">
            <a:extLst>
              <a:ext uri="{FF2B5EF4-FFF2-40B4-BE49-F238E27FC236}">
                <a16:creationId xmlns="" xmlns:a16="http://schemas.microsoft.com/office/drawing/2014/main" id="{987B2297-3A6F-B8CE-F1B0-B501672F9FC1}"/>
              </a:ext>
            </a:extLst>
          </p:cNvPr>
          <p:cNvPicPr>
            <a:picLocks noChangeAspect="1"/>
          </p:cNvPicPr>
          <p:nvPr/>
        </p:nvPicPr>
        <p:blipFill>
          <a:blip r:embed="rId2" cstate="print"/>
          <a:stretch>
            <a:fillRect/>
          </a:stretch>
        </p:blipFill>
        <p:spPr>
          <a:xfrm>
            <a:off x="1495515" y="1915253"/>
            <a:ext cx="8304032" cy="4032620"/>
          </a:xfrm>
          <a:prstGeom prst="rect">
            <a:avLst/>
          </a:prstGeom>
        </p:spPr>
      </p:pic>
      <p:sp>
        <p:nvSpPr>
          <p:cNvPr id="6" name="TextBox 5">
            <a:extLst>
              <a:ext uri="{FF2B5EF4-FFF2-40B4-BE49-F238E27FC236}">
                <a16:creationId xmlns="" xmlns:a16="http://schemas.microsoft.com/office/drawing/2014/main" id="{1BDF3709-3D43-8E8F-E30B-4586974930D5}"/>
              </a:ext>
            </a:extLst>
          </p:cNvPr>
          <p:cNvSpPr txBox="1"/>
          <p:nvPr/>
        </p:nvSpPr>
        <p:spPr>
          <a:xfrm>
            <a:off x="974221" y="6397617"/>
            <a:ext cx="8494519" cy="615553"/>
          </a:xfrm>
          <a:prstGeom prst="rect">
            <a:avLst/>
          </a:prstGeom>
          <a:noFill/>
        </p:spPr>
        <p:txBody>
          <a:bodyPr wrap="square" rtlCol="0">
            <a:spAutoFit/>
          </a:bodyPr>
          <a:lstStyle/>
          <a:p>
            <a:r>
              <a:rPr lang="en-US" sz="800" i="1" dirty="0">
                <a:hlinkClick r:id="rId3"/>
              </a:rPr>
              <a:t>http://johvipk.edu.ee/img/files/autahvel/output_6aExvz.gif</a:t>
            </a:r>
            <a:endParaRPr lang="et-EE" sz="800" i="1" dirty="0"/>
          </a:p>
          <a:p>
            <a:endParaRPr lang="et-EE" sz="800" i="1" dirty="0"/>
          </a:p>
          <a:p>
            <a:endParaRPr lang="en-US" dirty="0"/>
          </a:p>
        </p:txBody>
      </p:sp>
    </p:spTree>
    <p:extLst>
      <p:ext uri="{BB962C8B-B14F-4D97-AF65-F5344CB8AC3E}">
        <p14:creationId xmlns="" xmlns:p14="http://schemas.microsoft.com/office/powerpoint/2010/main" val="2549733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E8FEE25-A26D-284D-6FA3-7397749DA32B}"/>
              </a:ext>
            </a:extLst>
          </p:cNvPr>
          <p:cNvPicPr>
            <a:picLocks noChangeAspect="1"/>
          </p:cNvPicPr>
          <p:nvPr/>
        </p:nvPicPr>
        <p:blipFill>
          <a:blip r:embed="rId2" cstate="print"/>
          <a:stretch>
            <a:fillRect/>
          </a:stretch>
        </p:blipFill>
        <p:spPr>
          <a:xfrm>
            <a:off x="2505341" y="1737620"/>
            <a:ext cx="6500114" cy="4519221"/>
          </a:xfrm>
          <a:prstGeom prst="rect">
            <a:avLst/>
          </a:prstGeom>
        </p:spPr>
      </p:pic>
      <p:sp>
        <p:nvSpPr>
          <p:cNvPr id="4" name="TextBox 3">
            <a:extLst>
              <a:ext uri="{FF2B5EF4-FFF2-40B4-BE49-F238E27FC236}">
                <a16:creationId xmlns="" xmlns:a16="http://schemas.microsoft.com/office/drawing/2014/main" id="{35900924-34EC-3FF0-BBE5-4FD7FC71864B}"/>
              </a:ext>
            </a:extLst>
          </p:cNvPr>
          <p:cNvSpPr txBox="1"/>
          <p:nvPr/>
        </p:nvSpPr>
        <p:spPr>
          <a:xfrm>
            <a:off x="1055996" y="6334818"/>
            <a:ext cx="8041592" cy="553998"/>
          </a:xfrm>
          <a:prstGeom prst="rect">
            <a:avLst/>
          </a:prstGeom>
          <a:noFill/>
        </p:spPr>
        <p:txBody>
          <a:bodyPr wrap="square" rtlCol="0">
            <a:spAutoFit/>
          </a:bodyPr>
          <a:lstStyle/>
          <a:p>
            <a:r>
              <a:rPr lang="en-US" sz="1200" i="1" dirty="0">
                <a:hlinkClick r:id="rId3"/>
              </a:rPr>
              <a:t>https://parnuvanalinnakool.ee/inimesed/opilasesindus-2/</a:t>
            </a:r>
            <a:endParaRPr lang="et-EE" sz="1200" i="1" dirty="0"/>
          </a:p>
          <a:p>
            <a:endParaRPr lang="en-US" dirty="0"/>
          </a:p>
        </p:txBody>
      </p:sp>
      <p:sp>
        <p:nvSpPr>
          <p:cNvPr id="2" name="TextBox 1">
            <a:extLst>
              <a:ext uri="{FF2B5EF4-FFF2-40B4-BE49-F238E27FC236}">
                <a16:creationId xmlns="" xmlns:a16="http://schemas.microsoft.com/office/drawing/2014/main" id="{D858696F-6F11-4296-0FF4-9D073CE9DEF5}"/>
              </a:ext>
            </a:extLst>
          </p:cNvPr>
          <p:cNvSpPr txBox="1"/>
          <p:nvPr/>
        </p:nvSpPr>
        <p:spPr>
          <a:xfrm>
            <a:off x="1431421" y="398858"/>
            <a:ext cx="9079905" cy="1200329"/>
          </a:xfrm>
          <a:prstGeom prst="rect">
            <a:avLst/>
          </a:prstGeom>
          <a:noFill/>
        </p:spPr>
        <p:txBody>
          <a:bodyPr wrap="square" rtlCol="0">
            <a:spAutoFit/>
          </a:bodyPr>
          <a:lstStyle/>
          <a:p>
            <a:r>
              <a:rPr lang="et-EE" sz="3600" b="1" dirty="0">
                <a:solidFill>
                  <a:srgbClr val="002060"/>
                </a:solidFill>
                <a:latin typeface="Century Gothic" panose="020B0502020202020204" pitchFamily="34" charset="0"/>
              </a:rPr>
              <a:t>Variõppekava – Kuvandid kooliruumis </a:t>
            </a:r>
          </a:p>
          <a:p>
            <a:r>
              <a:rPr lang="et-EE" sz="3600" b="1" dirty="0">
                <a:solidFill>
                  <a:srgbClr val="002060"/>
                </a:solidFill>
                <a:latin typeface="Century Gothic" panose="020B0502020202020204" pitchFamily="34" charset="0"/>
              </a:rPr>
              <a:t>Kes on esiplaanil?</a:t>
            </a:r>
            <a:endParaRPr lang="en-US" sz="3600" dirty="0">
              <a:solidFill>
                <a:srgbClr val="002060"/>
              </a:solidFill>
            </a:endParaRPr>
          </a:p>
        </p:txBody>
      </p:sp>
      <p:pic>
        <p:nvPicPr>
          <p:cNvPr id="6" name="Picture 5" descr="Text&#10;&#10;Description automatically generated with medium confidence">
            <a:extLst>
              <a:ext uri="{FF2B5EF4-FFF2-40B4-BE49-F238E27FC236}">
                <a16:creationId xmlns="" xmlns:a16="http://schemas.microsoft.com/office/drawing/2014/main" id="{F3164DA2-20DC-3D4F-FCA9-AA2CC54D49C1}"/>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9326881" y="4413007"/>
            <a:ext cx="1809124" cy="2278249"/>
          </a:xfrm>
          <a:prstGeom prst="rect">
            <a:avLst/>
          </a:prstGeom>
        </p:spPr>
      </p:pic>
    </p:spTree>
    <p:extLst>
      <p:ext uri="{BB962C8B-B14F-4D97-AF65-F5344CB8AC3E}">
        <p14:creationId xmlns="" xmlns:p14="http://schemas.microsoft.com/office/powerpoint/2010/main" val="4003172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FA6CEA-8E9E-4607-B472-E7833C33EA6F}"/>
              </a:ext>
            </a:extLst>
          </p:cNvPr>
          <p:cNvSpPr>
            <a:spLocks noGrp="1"/>
          </p:cNvSpPr>
          <p:nvPr>
            <p:ph type="title"/>
          </p:nvPr>
        </p:nvSpPr>
        <p:spPr>
          <a:xfrm>
            <a:off x="838200" y="365125"/>
            <a:ext cx="10515600" cy="1325563"/>
          </a:xfrm>
        </p:spPr>
        <p:txBody>
          <a:bodyPr>
            <a:normAutofit/>
          </a:bodyPr>
          <a:lstStyle/>
          <a:p>
            <a:r>
              <a:rPr lang="et-EE" sz="3600" b="1" dirty="0">
                <a:solidFill>
                  <a:srgbClr val="002060"/>
                </a:solidFill>
                <a:latin typeface="Century Gothic" panose="020B0502020202020204" pitchFamily="34" charset="0"/>
              </a:rPr>
              <a:t>Variõppekava – Kooliväline tegevus</a:t>
            </a:r>
            <a:br>
              <a:rPr lang="et-EE" sz="3600" b="1" dirty="0">
                <a:solidFill>
                  <a:srgbClr val="002060"/>
                </a:solidFill>
                <a:latin typeface="Century Gothic" panose="020B0502020202020204" pitchFamily="34" charset="0"/>
              </a:rPr>
            </a:br>
            <a:r>
              <a:rPr lang="et-EE" sz="3600" b="1" dirty="0">
                <a:solidFill>
                  <a:srgbClr val="002060"/>
                </a:solidFill>
                <a:latin typeface="Century Gothic" panose="020B0502020202020204" pitchFamily="34" charset="0"/>
              </a:rPr>
              <a:t>Kelle jaoks on teadusring?</a:t>
            </a:r>
            <a:endParaRPr lang="en-US" sz="3600" b="1" dirty="0">
              <a:solidFill>
                <a:srgbClr val="002060"/>
              </a:solidFill>
              <a:latin typeface="Century Gothic" panose="020B0502020202020204" pitchFamily="34" charset="0"/>
            </a:endParaRPr>
          </a:p>
        </p:txBody>
      </p:sp>
      <p:pic>
        <p:nvPicPr>
          <p:cNvPr id="3" name="Picture 2" descr="Text&#10;&#10;Description automatically generated">
            <a:extLst>
              <a:ext uri="{FF2B5EF4-FFF2-40B4-BE49-F238E27FC236}">
                <a16:creationId xmlns="" xmlns:a16="http://schemas.microsoft.com/office/drawing/2014/main" id="{7DCA9940-5F94-7255-2588-E78A31187A5A}"/>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14400" y="1690688"/>
            <a:ext cx="5181600" cy="3972954"/>
          </a:xfrm>
          <a:prstGeom prst="rect">
            <a:avLst/>
          </a:prstGeom>
        </p:spPr>
      </p:pic>
      <p:pic>
        <p:nvPicPr>
          <p:cNvPr id="7" name="Picture 6" descr="A group of children in a store&#10;&#10;Description automatically generated with low confidence">
            <a:extLst>
              <a:ext uri="{FF2B5EF4-FFF2-40B4-BE49-F238E27FC236}">
                <a16:creationId xmlns="" xmlns:a16="http://schemas.microsoft.com/office/drawing/2014/main" id="{BC2BAB79-BE74-202B-4170-E335DCD17A0A}"/>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563170" y="1690688"/>
            <a:ext cx="3743058" cy="3992241"/>
          </a:xfrm>
          <a:prstGeom prst="rect">
            <a:avLst/>
          </a:prstGeom>
        </p:spPr>
      </p:pic>
      <p:sp>
        <p:nvSpPr>
          <p:cNvPr id="8" name="TextBox 7">
            <a:extLst>
              <a:ext uri="{FF2B5EF4-FFF2-40B4-BE49-F238E27FC236}">
                <a16:creationId xmlns="" xmlns:a16="http://schemas.microsoft.com/office/drawing/2014/main" id="{34AD2283-7522-BEBB-221E-115DE8AAEAA2}"/>
              </a:ext>
            </a:extLst>
          </p:cNvPr>
          <p:cNvSpPr txBox="1"/>
          <p:nvPr/>
        </p:nvSpPr>
        <p:spPr>
          <a:xfrm>
            <a:off x="838200" y="6492875"/>
            <a:ext cx="10630968" cy="615553"/>
          </a:xfrm>
          <a:prstGeom prst="rect">
            <a:avLst/>
          </a:prstGeom>
          <a:noFill/>
        </p:spPr>
        <p:txBody>
          <a:bodyPr wrap="square" rtlCol="0">
            <a:spAutoFit/>
          </a:bodyPr>
          <a:lstStyle/>
          <a:p>
            <a:r>
              <a:rPr lang="en-US" sz="800" i="1" dirty="0">
                <a:hlinkClick r:id="rId4"/>
              </a:rPr>
              <a:t>https://www.facebook.com/3kolmporsakest/photos/a.487438261321593/5751535704911796/</a:t>
            </a:r>
            <a:endParaRPr lang="et-EE" sz="800" i="1" dirty="0"/>
          </a:p>
          <a:p>
            <a:endParaRPr lang="et-EE" sz="800" i="1" dirty="0"/>
          </a:p>
          <a:p>
            <a:endParaRPr lang="en-US" dirty="0"/>
          </a:p>
        </p:txBody>
      </p:sp>
    </p:spTree>
    <p:extLst>
      <p:ext uri="{BB962C8B-B14F-4D97-AF65-F5344CB8AC3E}">
        <p14:creationId xmlns="" xmlns:p14="http://schemas.microsoft.com/office/powerpoint/2010/main" val="1197123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90A1DB-2B20-FE75-DF01-D4EC6F95335A}"/>
              </a:ext>
            </a:extLst>
          </p:cNvPr>
          <p:cNvSpPr>
            <a:spLocks noGrp="1"/>
          </p:cNvSpPr>
          <p:nvPr>
            <p:ph type="title"/>
          </p:nvPr>
        </p:nvSpPr>
        <p:spPr/>
        <p:txBody>
          <a:bodyPr/>
          <a:lstStyle/>
          <a:p>
            <a:r>
              <a:rPr lang="en-US" b="1" dirty="0">
                <a:latin typeface="Abadi" panose="020B0604020104020204" pitchFamily="34" charset="0"/>
              </a:rPr>
              <a:t>Mis on </a:t>
            </a:r>
            <a:r>
              <a:rPr lang="et-EE" b="1" dirty="0">
                <a:latin typeface="Abadi" panose="020B0604020104020204" pitchFamily="34" charset="0"/>
              </a:rPr>
              <a:t>sooline võrdõiguslikkus?</a:t>
            </a:r>
            <a:endParaRPr lang="et-EE" dirty="0"/>
          </a:p>
        </p:txBody>
      </p:sp>
      <p:sp>
        <p:nvSpPr>
          <p:cNvPr id="3" name="TextBox 2">
            <a:extLst>
              <a:ext uri="{FF2B5EF4-FFF2-40B4-BE49-F238E27FC236}">
                <a16:creationId xmlns="" xmlns:a16="http://schemas.microsoft.com/office/drawing/2014/main" id="{F417C880-4A4D-F11B-0400-D8F052F0D6AE}"/>
              </a:ext>
            </a:extLst>
          </p:cNvPr>
          <p:cNvSpPr txBox="1"/>
          <p:nvPr/>
        </p:nvSpPr>
        <p:spPr>
          <a:xfrm>
            <a:off x="731668" y="1464816"/>
            <a:ext cx="10445318" cy="4793492"/>
          </a:xfrm>
          <a:prstGeom prst="rect">
            <a:avLst/>
          </a:prstGeom>
          <a:noFill/>
        </p:spPr>
        <p:txBody>
          <a:bodyPr wrap="square" rtlCol="0">
            <a:spAutoFit/>
          </a:bodyPr>
          <a:lstStyle/>
          <a:p>
            <a:pPr>
              <a:lnSpc>
                <a:spcPct val="107000"/>
              </a:lnSpc>
              <a:spcAft>
                <a:spcPts val="800"/>
              </a:spcAft>
            </a:pPr>
            <a:r>
              <a:rPr lang="et-EE" sz="2800" dirty="0">
                <a:effectLst/>
                <a:latin typeface="Abadi" panose="020B0604020104020204" pitchFamily="34" charset="0"/>
                <a:ea typeface="Calibri" panose="020F0502020204030204" pitchFamily="34" charset="0"/>
                <a:cs typeface="Arial" panose="020B0604020202020204" pitchFamily="34" charset="0"/>
              </a:rPr>
              <a:t>Sooline võrdõiguslikkus tähendab, et </a:t>
            </a:r>
            <a:r>
              <a:rPr lang="et-EE" sz="2800" b="1" dirty="0">
                <a:effectLst/>
                <a:latin typeface="Abadi" panose="020B0604020104020204" pitchFamily="34" charset="0"/>
                <a:ea typeface="Calibri" panose="020F0502020204030204" pitchFamily="34" charset="0"/>
                <a:cs typeface="Arial" panose="020B0604020202020204" pitchFamily="34" charset="0"/>
              </a:rPr>
              <a:t>naistel ja meestel </a:t>
            </a:r>
            <a:r>
              <a:rPr lang="et-EE" sz="2800" dirty="0">
                <a:effectLst/>
                <a:latin typeface="Abadi" panose="020B0604020104020204" pitchFamily="34" charset="0"/>
                <a:ea typeface="Calibri" panose="020F0502020204030204" pitchFamily="34" charset="0"/>
                <a:cs typeface="Arial" panose="020B0604020202020204" pitchFamily="34" charset="0"/>
              </a:rPr>
              <a:t>on ühiskonnas </a:t>
            </a:r>
            <a:r>
              <a:rPr lang="en-US" sz="2800" dirty="0" err="1">
                <a:effectLst/>
                <a:latin typeface="Abadi" panose="020B0604020104020204" pitchFamily="34" charset="0"/>
                <a:ea typeface="Calibri" panose="020F0502020204030204" pitchFamily="34" charset="0"/>
                <a:cs typeface="Arial" panose="020B0604020202020204" pitchFamily="34" charset="0"/>
              </a:rPr>
              <a:t>võrdsed</a:t>
            </a:r>
            <a:r>
              <a:rPr lang="en-US" sz="2800" dirty="0">
                <a:effectLst/>
                <a:latin typeface="Abadi" panose="020B0604020104020204" pitchFamily="34" charset="0"/>
                <a:ea typeface="Calibri" panose="020F0502020204030204" pitchFamily="34" charset="0"/>
                <a:cs typeface="Arial" panose="020B0604020202020204" pitchFamily="34" charset="0"/>
              </a:rPr>
              <a:t> </a:t>
            </a:r>
            <a:r>
              <a:rPr lang="et-EE" sz="3600" b="1" dirty="0">
                <a:effectLst/>
                <a:latin typeface="Abadi" panose="020B0604020104020204" pitchFamily="34" charset="0"/>
                <a:ea typeface="Calibri" panose="020F0502020204030204" pitchFamily="34" charset="0"/>
                <a:cs typeface="Arial" panose="020B0604020202020204" pitchFamily="34" charset="0"/>
              </a:rPr>
              <a:t>õigused</a:t>
            </a:r>
            <a:r>
              <a:rPr lang="en-US" sz="3600" b="1" dirty="0">
                <a:effectLst/>
                <a:latin typeface="Abadi" panose="020B0604020104020204" pitchFamily="34" charset="0"/>
                <a:ea typeface="Calibri" panose="020F0502020204030204" pitchFamily="34" charset="0"/>
                <a:cs typeface="Arial" panose="020B0604020202020204" pitchFamily="34" charset="0"/>
              </a:rPr>
              <a:t>, </a:t>
            </a:r>
            <a:r>
              <a:rPr lang="et-EE" sz="3600" b="1" dirty="0">
                <a:effectLst/>
                <a:latin typeface="Abadi" panose="020B0604020104020204" pitchFamily="34" charset="0"/>
                <a:ea typeface="Calibri" panose="020F0502020204030204" pitchFamily="34" charset="0"/>
                <a:cs typeface="Arial" panose="020B0604020202020204" pitchFamily="34" charset="0"/>
              </a:rPr>
              <a:t>kohustused</a:t>
            </a:r>
            <a:r>
              <a:rPr lang="en-US" sz="3600" b="1" dirty="0">
                <a:effectLst/>
                <a:latin typeface="Abadi" panose="020B0604020104020204" pitchFamily="34" charset="0"/>
                <a:ea typeface="Calibri" panose="020F0502020204030204" pitchFamily="34" charset="0"/>
                <a:cs typeface="Arial" panose="020B0604020202020204" pitchFamily="34" charset="0"/>
              </a:rPr>
              <a:t>, </a:t>
            </a:r>
            <a:r>
              <a:rPr lang="et-EE" sz="3600" b="1" dirty="0">
                <a:effectLst/>
                <a:latin typeface="Abadi" panose="020B0604020104020204" pitchFamily="34" charset="0"/>
                <a:ea typeface="Calibri" panose="020F0502020204030204" pitchFamily="34" charset="0"/>
                <a:cs typeface="Arial" panose="020B0604020202020204" pitchFamily="34" charset="0"/>
              </a:rPr>
              <a:t>võimalused </a:t>
            </a:r>
            <a:r>
              <a:rPr lang="en-US" sz="3600" b="1" dirty="0">
                <a:effectLst/>
                <a:latin typeface="Abadi" panose="020B0604020104020204" pitchFamily="34" charset="0"/>
                <a:ea typeface="Calibri" panose="020F0502020204030204" pitchFamily="34" charset="0"/>
                <a:cs typeface="Arial" panose="020B0604020202020204" pitchFamily="34" charset="0"/>
              </a:rPr>
              <a:t>ja </a:t>
            </a:r>
            <a:r>
              <a:rPr lang="et-EE" sz="3600" b="1" dirty="0">
                <a:effectLst/>
                <a:latin typeface="Abadi" panose="020B0604020104020204" pitchFamily="34" charset="0"/>
                <a:ea typeface="Calibri" panose="020F0502020204030204" pitchFamily="34" charset="0"/>
                <a:cs typeface="Arial" panose="020B0604020202020204" pitchFamily="34" charset="0"/>
              </a:rPr>
              <a:t>vastutus </a:t>
            </a:r>
            <a:r>
              <a:rPr lang="et-EE" sz="2800" dirty="0">
                <a:effectLst/>
                <a:latin typeface="Abadi" panose="020B0604020104020204" pitchFamily="34" charset="0"/>
                <a:ea typeface="Calibri" panose="020F0502020204030204" pitchFamily="34" charset="0"/>
                <a:cs typeface="Arial" panose="020B0604020202020204" pitchFamily="34" charset="0"/>
              </a:rPr>
              <a:t>sellistes valdkondades nagu</a:t>
            </a:r>
            <a:r>
              <a:rPr lang="et-EE" sz="2800" dirty="0">
                <a:effectLst/>
                <a:latin typeface="Abadi" panose="020B0604020104020204" pitchFamily="34" charset="0"/>
                <a:ea typeface="Calibri" panose="020F0502020204030204" pitchFamily="34" charset="0"/>
                <a:cs typeface="Calibri" panose="020F0502020204030204" pitchFamily="34" charset="0"/>
              </a:rPr>
              <a:t> </a:t>
            </a:r>
            <a:endParaRPr lang="en-US" sz="2800" dirty="0">
              <a:effectLst/>
              <a:latin typeface="Abadi" panose="020B0604020104020204" pitchFamily="34" charset="0"/>
              <a:ea typeface="Calibri" panose="020F0502020204030204" pitchFamily="34" charset="0"/>
              <a:cs typeface="Calibri" panose="020F0502020204030204" pitchFamily="34" charset="0"/>
            </a:endParaRPr>
          </a:p>
          <a:p>
            <a:pPr>
              <a:lnSpc>
                <a:spcPct val="107000"/>
              </a:lnSpc>
              <a:spcAft>
                <a:spcPts val="800"/>
              </a:spcAft>
            </a:pPr>
            <a:endParaRPr lang="en-US" sz="1000" dirty="0">
              <a:effectLst/>
              <a:latin typeface="Abadi" panose="020B0604020104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t-EE" sz="2800" dirty="0">
                <a:effectLst/>
                <a:latin typeface="Abadi" panose="020B0604020104020204" pitchFamily="34" charset="0"/>
                <a:ea typeface="Times New Roman" panose="02020603050405020304" pitchFamily="18" charset="0"/>
                <a:cs typeface="Calibri" panose="020F0502020204030204" pitchFamily="34" charset="0"/>
              </a:rPr>
              <a:t>võim ja mõjujõud </a:t>
            </a:r>
            <a:endParaRPr lang="en-US" sz="2800" dirty="0">
              <a:effectLst/>
              <a:latin typeface="Abadi" panose="020B0604020104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t-EE" sz="2800" dirty="0">
                <a:effectLst/>
                <a:latin typeface="Abadi" panose="020B0604020104020204" pitchFamily="34" charset="0"/>
                <a:ea typeface="Times New Roman" panose="02020603050405020304" pitchFamily="18" charset="0"/>
                <a:cs typeface="Calibri" panose="020F0502020204030204" pitchFamily="34" charset="0"/>
              </a:rPr>
              <a:t>majanduslik iseseisvus </a:t>
            </a:r>
            <a:endParaRPr lang="en-US" sz="2800" dirty="0">
              <a:effectLst/>
              <a:latin typeface="Abadi" panose="020B0604020104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t-EE" sz="2800" dirty="0">
                <a:effectLst/>
                <a:latin typeface="Abadi" panose="020B0604020104020204" pitchFamily="34" charset="0"/>
                <a:ea typeface="Times New Roman" panose="02020603050405020304" pitchFamily="18" charset="0"/>
                <a:cs typeface="Calibri" panose="020F0502020204030204" pitchFamily="34" charset="0"/>
              </a:rPr>
              <a:t>ettevõtlus, töökohad ja töötingimused </a:t>
            </a:r>
            <a:endParaRPr lang="en-US" sz="2800" dirty="0">
              <a:effectLst/>
              <a:latin typeface="Abadi" panose="020B0604020104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t-EE" sz="2800" dirty="0">
                <a:effectLst/>
                <a:latin typeface="Abadi" panose="020B0604020104020204" pitchFamily="34" charset="0"/>
                <a:ea typeface="Times New Roman" panose="02020603050405020304" pitchFamily="18" charset="0"/>
                <a:cs typeface="Calibri" panose="020F0502020204030204" pitchFamily="34" charset="0"/>
              </a:rPr>
              <a:t>vastutus kodu ja laste eest </a:t>
            </a:r>
            <a:endParaRPr lang="en-US" sz="2800" dirty="0">
              <a:effectLst/>
              <a:latin typeface="Abadi" panose="020B0604020104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t-EE" sz="2800" dirty="0">
                <a:effectLst/>
                <a:latin typeface="Abadi" panose="020B0604020104020204" pitchFamily="34" charset="0"/>
                <a:ea typeface="Times New Roman" panose="02020603050405020304" pitchFamily="18" charset="0"/>
                <a:cs typeface="Calibri" panose="020F0502020204030204" pitchFamily="34" charset="0"/>
              </a:rPr>
              <a:t>vabadus elada oma elu soolise vägivallata.</a:t>
            </a:r>
            <a:endParaRPr lang="en-US" sz="2800" dirty="0">
              <a:effectLst/>
              <a:latin typeface="Abadi" panose="020B060402010402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 xmlns:p14="http://schemas.microsoft.com/office/powerpoint/2010/main" val="36295829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2D52FC-B219-21F5-E526-A774A9E2E6BC}"/>
              </a:ext>
            </a:extLst>
          </p:cNvPr>
          <p:cNvSpPr>
            <a:spLocks noGrp="1"/>
          </p:cNvSpPr>
          <p:nvPr>
            <p:ph type="title"/>
          </p:nvPr>
        </p:nvSpPr>
        <p:spPr>
          <a:xfrm>
            <a:off x="838200" y="171569"/>
            <a:ext cx="10515600" cy="1325563"/>
          </a:xfrm>
        </p:spPr>
        <p:txBody>
          <a:bodyPr>
            <a:normAutofit/>
          </a:bodyPr>
          <a:lstStyle/>
          <a:p>
            <a:r>
              <a:rPr lang="et-EE" sz="3600" b="1" dirty="0">
                <a:latin typeface="Abadi" panose="020B0604020104020204" pitchFamily="34" charset="0"/>
              </a:rPr>
              <a:t>Variõppekava – Huvitegevus</a:t>
            </a:r>
            <a:br>
              <a:rPr lang="et-EE" sz="3600" b="1" dirty="0">
                <a:latin typeface="Abadi" panose="020B0604020104020204" pitchFamily="34" charset="0"/>
              </a:rPr>
            </a:br>
            <a:r>
              <a:rPr lang="et-EE" sz="3600" b="1" dirty="0">
                <a:latin typeface="Abadi" panose="020B0604020104020204" pitchFamily="34" charset="0"/>
              </a:rPr>
              <a:t>Kelle jaoks on missugune huviring?</a:t>
            </a:r>
            <a:endParaRPr lang="en-US" sz="3600" b="1" dirty="0">
              <a:latin typeface="Abadi" panose="020B0604020104020204" pitchFamily="34" charset="0"/>
            </a:endParaRPr>
          </a:p>
        </p:txBody>
      </p:sp>
      <p:pic>
        <p:nvPicPr>
          <p:cNvPr id="7" name="Picture 6">
            <a:extLst>
              <a:ext uri="{FF2B5EF4-FFF2-40B4-BE49-F238E27FC236}">
                <a16:creationId xmlns="" xmlns:a16="http://schemas.microsoft.com/office/drawing/2014/main" id="{56672EB9-39F1-EAA5-2562-828202DA1BC0}"/>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278450" y="1824911"/>
            <a:ext cx="7451934" cy="4667964"/>
          </a:xfrm>
          <a:prstGeom prst="rect">
            <a:avLst/>
          </a:prstGeom>
        </p:spPr>
      </p:pic>
      <p:sp>
        <p:nvSpPr>
          <p:cNvPr id="8" name="TextBox 7">
            <a:extLst>
              <a:ext uri="{FF2B5EF4-FFF2-40B4-BE49-F238E27FC236}">
                <a16:creationId xmlns="" xmlns:a16="http://schemas.microsoft.com/office/drawing/2014/main" id="{9BC031A2-8138-BED9-032F-6F47F4D49AC7}"/>
              </a:ext>
            </a:extLst>
          </p:cNvPr>
          <p:cNvSpPr txBox="1"/>
          <p:nvPr/>
        </p:nvSpPr>
        <p:spPr>
          <a:xfrm>
            <a:off x="589660" y="6492875"/>
            <a:ext cx="6119768" cy="338554"/>
          </a:xfrm>
          <a:prstGeom prst="rect">
            <a:avLst/>
          </a:prstGeom>
          <a:noFill/>
        </p:spPr>
        <p:txBody>
          <a:bodyPr wrap="square" rtlCol="0">
            <a:spAutoFit/>
          </a:bodyPr>
          <a:lstStyle/>
          <a:p>
            <a:r>
              <a:rPr lang="en-US" sz="800" dirty="0">
                <a:hlinkClick r:id="rId3"/>
              </a:rPr>
              <a:t>https://www.facebook.com/jakobsonikool/photos/a.455505641186838/8116026918467967/?type=3</a:t>
            </a:r>
            <a:endParaRPr lang="et-EE" sz="800" dirty="0"/>
          </a:p>
          <a:p>
            <a:endParaRPr lang="en-US" sz="800" dirty="0"/>
          </a:p>
        </p:txBody>
      </p:sp>
    </p:spTree>
    <p:extLst>
      <p:ext uri="{BB962C8B-B14F-4D97-AF65-F5344CB8AC3E}">
        <p14:creationId xmlns="" xmlns:p14="http://schemas.microsoft.com/office/powerpoint/2010/main" val="3873998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8D31BD98-658F-53AC-3EF5-EDC671E97301}"/>
              </a:ext>
            </a:extLst>
          </p:cNvPr>
          <p:cNvSpPr txBox="1"/>
          <p:nvPr/>
        </p:nvSpPr>
        <p:spPr>
          <a:xfrm>
            <a:off x="1291256" y="6499278"/>
            <a:ext cx="8804635" cy="492443"/>
          </a:xfrm>
          <a:prstGeom prst="rect">
            <a:avLst/>
          </a:prstGeom>
          <a:noFill/>
        </p:spPr>
        <p:txBody>
          <a:bodyPr wrap="square" rtlCol="0">
            <a:spAutoFit/>
          </a:bodyPr>
          <a:lstStyle/>
          <a:p>
            <a:r>
              <a:rPr lang="en-US" sz="800" i="1" dirty="0">
                <a:hlinkClick r:id="rId2"/>
              </a:rPr>
              <a:t>https://jarvekyla.edu.ee/2021/01/27/virtuaalsed-huviringid/</a:t>
            </a:r>
            <a:endParaRPr lang="et-EE" sz="800" i="1" dirty="0"/>
          </a:p>
          <a:p>
            <a:endParaRPr lang="en-US" dirty="0"/>
          </a:p>
        </p:txBody>
      </p:sp>
      <p:pic>
        <p:nvPicPr>
          <p:cNvPr id="3" name="Picture 2">
            <a:extLst>
              <a:ext uri="{FF2B5EF4-FFF2-40B4-BE49-F238E27FC236}">
                <a16:creationId xmlns="" xmlns:a16="http://schemas.microsoft.com/office/drawing/2014/main" id="{FF19F2D1-7926-B32B-AB8A-DE815DDAD8B6}"/>
              </a:ext>
            </a:extLst>
          </p:cNvPr>
          <p:cNvPicPr>
            <a:picLocks noChangeAspect="1"/>
          </p:cNvPicPr>
          <p:nvPr/>
        </p:nvPicPr>
        <p:blipFill>
          <a:blip r:embed="rId3" cstate="print"/>
          <a:stretch>
            <a:fillRect/>
          </a:stretch>
        </p:blipFill>
        <p:spPr>
          <a:xfrm>
            <a:off x="1428402" y="1873454"/>
            <a:ext cx="8571476" cy="734698"/>
          </a:xfrm>
          <a:prstGeom prst="rect">
            <a:avLst/>
          </a:prstGeom>
        </p:spPr>
      </p:pic>
      <p:pic>
        <p:nvPicPr>
          <p:cNvPr id="6" name="Picture 5">
            <a:extLst>
              <a:ext uri="{FF2B5EF4-FFF2-40B4-BE49-F238E27FC236}">
                <a16:creationId xmlns="" xmlns:a16="http://schemas.microsoft.com/office/drawing/2014/main" id="{2C9C6259-5C1D-7DDC-FEB1-26BFD72DFFD1}"/>
              </a:ext>
            </a:extLst>
          </p:cNvPr>
          <p:cNvPicPr>
            <a:picLocks noChangeAspect="1"/>
          </p:cNvPicPr>
          <p:nvPr/>
        </p:nvPicPr>
        <p:blipFill>
          <a:blip r:embed="rId4" cstate="print"/>
          <a:stretch>
            <a:fillRect/>
          </a:stretch>
        </p:blipFill>
        <p:spPr>
          <a:xfrm>
            <a:off x="3463962" y="2717793"/>
            <a:ext cx="3785487" cy="2109024"/>
          </a:xfrm>
          <a:prstGeom prst="rect">
            <a:avLst/>
          </a:prstGeom>
        </p:spPr>
      </p:pic>
      <p:pic>
        <p:nvPicPr>
          <p:cNvPr id="10" name="Picture 9">
            <a:extLst>
              <a:ext uri="{FF2B5EF4-FFF2-40B4-BE49-F238E27FC236}">
                <a16:creationId xmlns="" xmlns:a16="http://schemas.microsoft.com/office/drawing/2014/main" id="{E27B6ADF-7CA7-8EE0-00C6-7F6D3C4974F3}"/>
              </a:ext>
            </a:extLst>
          </p:cNvPr>
          <p:cNvPicPr>
            <a:picLocks noChangeAspect="1"/>
          </p:cNvPicPr>
          <p:nvPr/>
        </p:nvPicPr>
        <p:blipFill>
          <a:blip r:embed="rId5" cstate="print"/>
          <a:stretch>
            <a:fillRect/>
          </a:stretch>
        </p:blipFill>
        <p:spPr>
          <a:xfrm>
            <a:off x="1194318" y="4990030"/>
            <a:ext cx="10487025" cy="1359461"/>
          </a:xfrm>
          <a:prstGeom prst="rect">
            <a:avLst/>
          </a:prstGeom>
        </p:spPr>
      </p:pic>
      <p:sp>
        <p:nvSpPr>
          <p:cNvPr id="14" name="TextBox 13">
            <a:extLst>
              <a:ext uri="{FF2B5EF4-FFF2-40B4-BE49-F238E27FC236}">
                <a16:creationId xmlns="" xmlns:a16="http://schemas.microsoft.com/office/drawing/2014/main" id="{2CE2425D-3CAA-A453-BF86-AEEC6E03ECA1}"/>
              </a:ext>
            </a:extLst>
          </p:cNvPr>
          <p:cNvSpPr txBox="1"/>
          <p:nvPr/>
        </p:nvSpPr>
        <p:spPr>
          <a:xfrm>
            <a:off x="1358780" y="709301"/>
            <a:ext cx="10322563" cy="1200329"/>
          </a:xfrm>
          <a:prstGeom prst="rect">
            <a:avLst/>
          </a:prstGeom>
          <a:noFill/>
        </p:spPr>
        <p:txBody>
          <a:bodyPr wrap="square" rtlCol="0">
            <a:spAutoFit/>
          </a:bodyPr>
          <a:lstStyle/>
          <a:p>
            <a:r>
              <a:rPr lang="et-EE" sz="3600" b="1" dirty="0">
                <a:latin typeface="Abadi" panose="020B0604020104020204" pitchFamily="34" charset="0"/>
              </a:rPr>
              <a:t>Variõppekava – Kooliväline tegevus</a:t>
            </a:r>
            <a:br>
              <a:rPr lang="et-EE" sz="3600" b="1" dirty="0">
                <a:latin typeface="Abadi" panose="020B0604020104020204" pitchFamily="34" charset="0"/>
              </a:rPr>
            </a:br>
            <a:r>
              <a:rPr lang="et-EE" sz="3600" b="1" dirty="0">
                <a:latin typeface="Abadi" panose="020B0604020104020204" pitchFamily="34" charset="0"/>
              </a:rPr>
              <a:t>Kes peab kõvasti harjutama, et midagi ära õppida?</a:t>
            </a:r>
            <a:endParaRPr lang="en-US" sz="3600" dirty="0">
              <a:latin typeface="Abadi" panose="020B0604020104020204" pitchFamily="34" charset="0"/>
            </a:endParaRPr>
          </a:p>
        </p:txBody>
      </p:sp>
    </p:spTree>
    <p:extLst>
      <p:ext uri="{BB962C8B-B14F-4D97-AF65-F5344CB8AC3E}">
        <p14:creationId xmlns="" xmlns:p14="http://schemas.microsoft.com/office/powerpoint/2010/main" val="40730075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D13AB4-A3AD-AE71-D2B1-067D1EB2B2E5}"/>
              </a:ext>
            </a:extLst>
          </p:cNvPr>
          <p:cNvSpPr>
            <a:spLocks noGrp="1"/>
          </p:cNvSpPr>
          <p:nvPr>
            <p:ph type="title"/>
          </p:nvPr>
        </p:nvSpPr>
        <p:spPr/>
        <p:txBody>
          <a:bodyPr/>
          <a:lstStyle/>
          <a:p>
            <a:r>
              <a:rPr lang="et-EE" b="1" dirty="0">
                <a:solidFill>
                  <a:srgbClr val="002060"/>
                </a:solidFill>
                <a:latin typeface="Century Gothic" panose="020B0502020202020204" pitchFamily="34" charset="0"/>
              </a:rPr>
              <a:t>Variõppekava – Õpilasüritused</a:t>
            </a:r>
            <a:endParaRPr lang="en-US" b="1" dirty="0">
              <a:solidFill>
                <a:srgbClr val="002060"/>
              </a:solidFill>
              <a:latin typeface="Century Gothic" panose="020B0502020202020204" pitchFamily="34" charset="0"/>
            </a:endParaRPr>
          </a:p>
        </p:txBody>
      </p:sp>
      <p:pic>
        <p:nvPicPr>
          <p:cNvPr id="5" name="Picture 4">
            <a:extLst>
              <a:ext uri="{FF2B5EF4-FFF2-40B4-BE49-F238E27FC236}">
                <a16:creationId xmlns="" xmlns:a16="http://schemas.microsoft.com/office/drawing/2014/main" id="{1508B5B6-D959-27EE-FC2C-F375887063BB}"/>
              </a:ext>
            </a:extLst>
          </p:cNvPr>
          <p:cNvPicPr>
            <a:picLocks noChangeAspect="1"/>
          </p:cNvPicPr>
          <p:nvPr/>
        </p:nvPicPr>
        <p:blipFill>
          <a:blip r:embed="rId2" cstate="print"/>
          <a:stretch>
            <a:fillRect/>
          </a:stretch>
        </p:blipFill>
        <p:spPr>
          <a:xfrm>
            <a:off x="3709587" y="1572537"/>
            <a:ext cx="5853157" cy="4764958"/>
          </a:xfrm>
          <a:prstGeom prst="rect">
            <a:avLst/>
          </a:prstGeom>
        </p:spPr>
      </p:pic>
      <p:pic>
        <p:nvPicPr>
          <p:cNvPr id="8" name="Picture 7">
            <a:extLst>
              <a:ext uri="{FF2B5EF4-FFF2-40B4-BE49-F238E27FC236}">
                <a16:creationId xmlns="" xmlns:a16="http://schemas.microsoft.com/office/drawing/2014/main" id="{9B7F77BF-98B3-57C9-45A1-42FDD84E2CB8}"/>
              </a:ext>
            </a:extLst>
          </p:cNvPr>
          <p:cNvPicPr>
            <a:picLocks noChangeAspect="1"/>
          </p:cNvPicPr>
          <p:nvPr/>
        </p:nvPicPr>
        <p:blipFill>
          <a:blip r:embed="rId3" cstate="print"/>
          <a:stretch>
            <a:fillRect/>
          </a:stretch>
        </p:blipFill>
        <p:spPr>
          <a:xfrm>
            <a:off x="635391" y="1690688"/>
            <a:ext cx="3071347" cy="1937759"/>
          </a:xfrm>
          <a:prstGeom prst="rect">
            <a:avLst/>
          </a:prstGeom>
        </p:spPr>
      </p:pic>
      <p:sp>
        <p:nvSpPr>
          <p:cNvPr id="9" name="TextBox 8">
            <a:extLst>
              <a:ext uri="{FF2B5EF4-FFF2-40B4-BE49-F238E27FC236}">
                <a16:creationId xmlns="" xmlns:a16="http://schemas.microsoft.com/office/drawing/2014/main" id="{27E567B8-930C-AE79-1B90-B363740B2A84}"/>
              </a:ext>
            </a:extLst>
          </p:cNvPr>
          <p:cNvSpPr txBox="1"/>
          <p:nvPr/>
        </p:nvSpPr>
        <p:spPr>
          <a:xfrm>
            <a:off x="769121" y="6588807"/>
            <a:ext cx="9255096" cy="338554"/>
          </a:xfrm>
          <a:prstGeom prst="rect">
            <a:avLst/>
          </a:prstGeom>
          <a:noFill/>
        </p:spPr>
        <p:txBody>
          <a:bodyPr wrap="square" rtlCol="0">
            <a:spAutoFit/>
          </a:bodyPr>
          <a:lstStyle/>
          <a:p>
            <a:r>
              <a:rPr lang="en-US" sz="800" i="1" dirty="0">
                <a:hlinkClick r:id="rId4"/>
              </a:rPr>
              <a:t>https://lihulateataja.ee/haridus/tudrukute-paev-toi-lihulasse-ule-saja-kaheksanda-klassi-tudruku/</a:t>
            </a:r>
            <a:endParaRPr lang="et-EE" sz="800" i="1" dirty="0"/>
          </a:p>
          <a:p>
            <a:endParaRPr lang="en-US" sz="800" dirty="0"/>
          </a:p>
        </p:txBody>
      </p:sp>
      <p:sp>
        <p:nvSpPr>
          <p:cNvPr id="3" name="TextBox 2">
            <a:extLst>
              <a:ext uri="{FF2B5EF4-FFF2-40B4-BE49-F238E27FC236}">
                <a16:creationId xmlns="" xmlns:a16="http://schemas.microsoft.com/office/drawing/2014/main" id="{BD994DFD-626B-4163-771A-25E5A4A9B308}"/>
              </a:ext>
            </a:extLst>
          </p:cNvPr>
          <p:cNvSpPr txBox="1"/>
          <p:nvPr/>
        </p:nvSpPr>
        <p:spPr>
          <a:xfrm>
            <a:off x="769120" y="3749964"/>
            <a:ext cx="2937617" cy="2385268"/>
          </a:xfrm>
          <a:prstGeom prst="rect">
            <a:avLst/>
          </a:prstGeom>
          <a:noFill/>
        </p:spPr>
        <p:txBody>
          <a:bodyPr wrap="square" rtlCol="0">
            <a:spAutoFit/>
          </a:bodyPr>
          <a:lstStyle/>
          <a:p>
            <a:r>
              <a:rPr lang="et-EE" dirty="0">
                <a:latin typeface="Century Gothic" panose="020B0502020202020204" pitchFamily="34" charset="0"/>
              </a:rPr>
              <a:t>Tüdrukute päev Lihulas</a:t>
            </a:r>
          </a:p>
          <a:p>
            <a:endParaRPr lang="et-EE" dirty="0">
              <a:latin typeface="Century Gothic" panose="020B0502020202020204" pitchFamily="34" charset="0"/>
            </a:endParaRPr>
          </a:p>
          <a:p>
            <a:r>
              <a:rPr lang="et-EE" b="1" dirty="0">
                <a:latin typeface="Century Gothic" panose="020B0502020202020204" pitchFamily="34" charset="0"/>
              </a:rPr>
              <a:t>Eluks vajalikud oskused</a:t>
            </a:r>
          </a:p>
          <a:p>
            <a:endParaRPr lang="et-EE" sz="500" dirty="0">
              <a:latin typeface="Century Gothic" panose="020B0502020202020204" pitchFamily="34" charset="0"/>
            </a:endParaRPr>
          </a:p>
          <a:p>
            <a:r>
              <a:rPr lang="et-EE" dirty="0">
                <a:latin typeface="Century Gothic" panose="020B0502020202020204" pitchFamily="34" charset="0"/>
              </a:rPr>
              <a:t>Suhtlemine</a:t>
            </a:r>
          </a:p>
          <a:p>
            <a:r>
              <a:rPr lang="et-EE" dirty="0">
                <a:latin typeface="Century Gothic" panose="020B0502020202020204" pitchFamily="34" charset="0"/>
              </a:rPr>
              <a:t>Juuste hooldamine</a:t>
            </a:r>
          </a:p>
          <a:p>
            <a:r>
              <a:rPr lang="et-EE" dirty="0">
                <a:latin typeface="Century Gothic" panose="020B0502020202020204" pitchFamily="34" charset="0"/>
              </a:rPr>
              <a:t>Hügieen ja tervis</a:t>
            </a:r>
          </a:p>
          <a:p>
            <a:r>
              <a:rPr lang="et-EE" dirty="0">
                <a:latin typeface="Century Gothic" panose="020B0502020202020204" pitchFamily="34" charset="0"/>
              </a:rPr>
              <a:t>Salvrätikute voltimine</a:t>
            </a:r>
          </a:p>
          <a:p>
            <a:endParaRPr lang="en-US" dirty="0"/>
          </a:p>
        </p:txBody>
      </p:sp>
    </p:spTree>
    <p:extLst>
      <p:ext uri="{BB962C8B-B14F-4D97-AF65-F5344CB8AC3E}">
        <p14:creationId xmlns="" xmlns:p14="http://schemas.microsoft.com/office/powerpoint/2010/main" val="27686332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5FD10B-2962-2D27-CE89-641176D15DE0}"/>
              </a:ext>
            </a:extLst>
          </p:cNvPr>
          <p:cNvSpPr>
            <a:spLocks noGrp="1"/>
          </p:cNvSpPr>
          <p:nvPr>
            <p:ph type="title"/>
          </p:nvPr>
        </p:nvSpPr>
        <p:spPr/>
        <p:txBody>
          <a:bodyPr/>
          <a:lstStyle/>
          <a:p>
            <a:r>
              <a:rPr lang="et-EE" b="1" dirty="0">
                <a:solidFill>
                  <a:srgbClr val="002060"/>
                </a:solidFill>
                <a:latin typeface="Century Gothic" panose="020B0502020202020204" pitchFamily="34" charset="0"/>
              </a:rPr>
              <a:t>Variõppekava - Õpilasüritused</a:t>
            </a:r>
            <a:endParaRPr lang="en-US" b="1" dirty="0">
              <a:solidFill>
                <a:srgbClr val="002060"/>
              </a:solidFill>
              <a:latin typeface="Century Gothic" panose="020B0502020202020204" pitchFamily="34" charset="0"/>
            </a:endParaRPr>
          </a:p>
        </p:txBody>
      </p:sp>
      <p:pic>
        <p:nvPicPr>
          <p:cNvPr id="5" name="Picture 4" descr="A person in a dress&#10;&#10;Description automatically generated with medium confidence">
            <a:extLst>
              <a:ext uri="{FF2B5EF4-FFF2-40B4-BE49-F238E27FC236}">
                <a16:creationId xmlns="" xmlns:a16="http://schemas.microsoft.com/office/drawing/2014/main" id="{C6EBF0C5-FB51-A20F-1281-9DD4FE4AAFAB}"/>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445843" y="1552487"/>
            <a:ext cx="4403232" cy="4392554"/>
          </a:xfrm>
          <a:prstGeom prst="rect">
            <a:avLst/>
          </a:prstGeom>
        </p:spPr>
      </p:pic>
      <p:sp>
        <p:nvSpPr>
          <p:cNvPr id="6" name="TextBox 5">
            <a:extLst>
              <a:ext uri="{FF2B5EF4-FFF2-40B4-BE49-F238E27FC236}">
                <a16:creationId xmlns="" xmlns:a16="http://schemas.microsoft.com/office/drawing/2014/main" id="{FADF89CA-5D6E-B0A3-74A4-073F36E3D1CA}"/>
              </a:ext>
            </a:extLst>
          </p:cNvPr>
          <p:cNvSpPr txBox="1"/>
          <p:nvPr/>
        </p:nvSpPr>
        <p:spPr>
          <a:xfrm>
            <a:off x="729673" y="6382327"/>
            <a:ext cx="9725891" cy="553998"/>
          </a:xfrm>
          <a:prstGeom prst="rect">
            <a:avLst/>
          </a:prstGeom>
          <a:noFill/>
        </p:spPr>
        <p:txBody>
          <a:bodyPr wrap="square" rtlCol="0">
            <a:spAutoFit/>
          </a:bodyPr>
          <a:lstStyle/>
          <a:p>
            <a:r>
              <a:rPr lang="en-US" sz="1200" i="1" dirty="0">
                <a:hlinkClick r:id="rId3"/>
              </a:rPr>
              <a:t>https://www.retla.edu.ee/et/uudised/tudrukutepaev-oisus</a:t>
            </a:r>
            <a:endParaRPr lang="et-EE" sz="1200" i="1" dirty="0"/>
          </a:p>
          <a:p>
            <a:endParaRPr lang="en-US" dirty="0"/>
          </a:p>
        </p:txBody>
      </p:sp>
    </p:spTree>
    <p:extLst>
      <p:ext uri="{BB962C8B-B14F-4D97-AF65-F5344CB8AC3E}">
        <p14:creationId xmlns="" xmlns:p14="http://schemas.microsoft.com/office/powerpoint/2010/main" val="1569421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A882389-106E-0222-29E2-E121CFB45F2C}"/>
              </a:ext>
            </a:extLst>
          </p:cNvPr>
          <p:cNvPicPr>
            <a:picLocks noChangeAspect="1"/>
          </p:cNvPicPr>
          <p:nvPr/>
        </p:nvPicPr>
        <p:blipFill>
          <a:blip r:embed="rId2" cstate="print"/>
          <a:stretch>
            <a:fillRect/>
          </a:stretch>
        </p:blipFill>
        <p:spPr>
          <a:xfrm>
            <a:off x="4873328" y="1295589"/>
            <a:ext cx="6508165" cy="3601726"/>
          </a:xfrm>
          <a:prstGeom prst="rect">
            <a:avLst/>
          </a:prstGeom>
        </p:spPr>
      </p:pic>
      <p:sp>
        <p:nvSpPr>
          <p:cNvPr id="4" name="TextBox 3">
            <a:extLst>
              <a:ext uri="{FF2B5EF4-FFF2-40B4-BE49-F238E27FC236}">
                <a16:creationId xmlns="" xmlns:a16="http://schemas.microsoft.com/office/drawing/2014/main" id="{B1E1BDF3-7A75-BD29-7334-6DEEBCAE2402}"/>
              </a:ext>
            </a:extLst>
          </p:cNvPr>
          <p:cNvSpPr txBox="1"/>
          <p:nvPr/>
        </p:nvSpPr>
        <p:spPr>
          <a:xfrm>
            <a:off x="8243811" y="6405570"/>
            <a:ext cx="6096000" cy="600164"/>
          </a:xfrm>
          <a:prstGeom prst="rect">
            <a:avLst/>
          </a:prstGeom>
          <a:noFill/>
        </p:spPr>
        <p:txBody>
          <a:bodyPr wrap="square">
            <a:spAutoFit/>
          </a:bodyPr>
          <a:lstStyle/>
          <a:p>
            <a:r>
              <a:rPr lang="et-EE" sz="1100" u="sng" dirty="0">
                <a:hlinkClick r:id="rId3">
                  <a:extLst>
                    <a:ext uri="{A12FA001-AC4F-418D-AE19-62706E023703}">
                      <ahyp:hlinkClr xmlns="" xmlns:ahyp="http://schemas.microsoft.com/office/drawing/2018/hyperlinkcolor" val="tx"/>
                    </a:ext>
                  </a:extLst>
                </a:hlinkClick>
              </a:rPr>
              <a:t>Melliste kool</a:t>
            </a:r>
          </a:p>
          <a:p>
            <a:r>
              <a:rPr lang="en-US" sz="1100" i="1" dirty="0">
                <a:solidFill>
                  <a:srgbClr val="0563C1"/>
                </a:solidFill>
                <a:hlinkClick r:id="rId3">
                  <a:extLst>
                    <a:ext uri="{A12FA001-AC4F-418D-AE19-62706E023703}">
                      <ahyp:hlinkClr xmlns="" xmlns:ahyp="http://schemas.microsoft.com/office/drawing/2018/hyperlinkcolor" val="tx"/>
                    </a:ext>
                  </a:extLst>
                </a:hlinkClick>
              </a:rPr>
              <a:t>https://melliste.blogspot.com/2018/03/tudrukute-nadal.html</a:t>
            </a:r>
            <a:endParaRPr lang="et-EE" sz="1100" i="1" dirty="0"/>
          </a:p>
          <a:p>
            <a:endParaRPr lang="en-US" sz="1100" i="1" dirty="0"/>
          </a:p>
        </p:txBody>
      </p:sp>
      <p:pic>
        <p:nvPicPr>
          <p:cNvPr id="7" name="Picture 6" descr="A group of people dancing&#10;&#10;Description automatically generated with low confidence">
            <a:extLst>
              <a:ext uri="{FF2B5EF4-FFF2-40B4-BE49-F238E27FC236}">
                <a16:creationId xmlns="" xmlns:a16="http://schemas.microsoft.com/office/drawing/2014/main" id="{74A725AD-A544-21E3-1045-3F3034E59320}"/>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485899" y="1157541"/>
            <a:ext cx="3050931" cy="4583558"/>
          </a:xfrm>
          <a:prstGeom prst="rect">
            <a:avLst/>
          </a:prstGeom>
        </p:spPr>
      </p:pic>
      <p:sp>
        <p:nvSpPr>
          <p:cNvPr id="3" name="TextBox 2">
            <a:extLst>
              <a:ext uri="{FF2B5EF4-FFF2-40B4-BE49-F238E27FC236}">
                <a16:creationId xmlns="" xmlns:a16="http://schemas.microsoft.com/office/drawing/2014/main" id="{2EAD7710-0DA2-07B4-06BD-714C6B3C7E76}"/>
              </a:ext>
            </a:extLst>
          </p:cNvPr>
          <p:cNvSpPr txBox="1"/>
          <p:nvPr/>
        </p:nvSpPr>
        <p:spPr>
          <a:xfrm>
            <a:off x="5225021" y="4183615"/>
            <a:ext cx="4994031" cy="369332"/>
          </a:xfrm>
          <a:prstGeom prst="rect">
            <a:avLst/>
          </a:prstGeom>
          <a:noFill/>
        </p:spPr>
        <p:txBody>
          <a:bodyPr wrap="square" rtlCol="0">
            <a:spAutoFit/>
          </a:bodyPr>
          <a:lstStyle/>
          <a:p>
            <a:endParaRPr lang="en-US" dirty="0"/>
          </a:p>
        </p:txBody>
      </p:sp>
    </p:spTree>
    <p:extLst>
      <p:ext uri="{BB962C8B-B14F-4D97-AF65-F5344CB8AC3E}">
        <p14:creationId xmlns="" xmlns:p14="http://schemas.microsoft.com/office/powerpoint/2010/main" val="30509103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EF25C9-DDCD-69F5-47A4-8987015D74A2}"/>
              </a:ext>
            </a:extLst>
          </p:cNvPr>
          <p:cNvSpPr>
            <a:spLocks noGrp="1"/>
          </p:cNvSpPr>
          <p:nvPr>
            <p:ph type="title"/>
          </p:nvPr>
        </p:nvSpPr>
        <p:spPr>
          <a:xfrm>
            <a:off x="838200" y="582767"/>
            <a:ext cx="10515600" cy="1325563"/>
          </a:xfrm>
        </p:spPr>
        <p:txBody>
          <a:bodyPr>
            <a:noAutofit/>
          </a:bodyPr>
          <a:lstStyle/>
          <a:p>
            <a:r>
              <a:rPr lang="et-EE" sz="3600" b="1" dirty="0">
                <a:solidFill>
                  <a:srgbClr val="002060"/>
                </a:solidFill>
                <a:latin typeface="Century Gothic" panose="020B0502020202020204" pitchFamily="34" charset="0"/>
              </a:rPr>
              <a:t>Variõppekava –  Kes kellega istub ja koos tegutseb? </a:t>
            </a:r>
            <a:endParaRPr lang="en-US" sz="3600" b="1" dirty="0">
              <a:latin typeface="Century Gothic" panose="020B0502020202020204" pitchFamily="34" charset="0"/>
            </a:endParaRPr>
          </a:p>
        </p:txBody>
      </p:sp>
      <p:pic>
        <p:nvPicPr>
          <p:cNvPr id="5" name="Picture 4">
            <a:extLst>
              <a:ext uri="{FF2B5EF4-FFF2-40B4-BE49-F238E27FC236}">
                <a16:creationId xmlns="" xmlns:a16="http://schemas.microsoft.com/office/drawing/2014/main" id="{286626AE-D69E-D1B0-EB93-C1EBC1106C5C}"/>
              </a:ext>
            </a:extLst>
          </p:cNvPr>
          <p:cNvPicPr>
            <a:picLocks noChangeAspect="1"/>
          </p:cNvPicPr>
          <p:nvPr/>
        </p:nvPicPr>
        <p:blipFill>
          <a:blip r:embed="rId2" cstate="print"/>
          <a:stretch>
            <a:fillRect/>
          </a:stretch>
        </p:blipFill>
        <p:spPr>
          <a:xfrm>
            <a:off x="5973511" y="2067944"/>
            <a:ext cx="5747434" cy="3132127"/>
          </a:xfrm>
          <a:prstGeom prst="rect">
            <a:avLst/>
          </a:prstGeom>
        </p:spPr>
      </p:pic>
      <p:sp>
        <p:nvSpPr>
          <p:cNvPr id="3" name="Rectangle 2">
            <a:extLst>
              <a:ext uri="{FF2B5EF4-FFF2-40B4-BE49-F238E27FC236}">
                <a16:creationId xmlns="" xmlns:a16="http://schemas.microsoft.com/office/drawing/2014/main" id="{C016440D-54DA-4069-E35C-BEA18E608786}"/>
              </a:ext>
            </a:extLst>
          </p:cNvPr>
          <p:cNvSpPr>
            <a:spLocks noChangeArrowheads="1"/>
          </p:cNvSpPr>
          <p:nvPr/>
        </p:nvSpPr>
        <p:spPr bwMode="auto">
          <a:xfrm>
            <a:off x="1281869" y="3304878"/>
            <a:ext cx="12192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8" name="TextBox 7">
            <a:extLst>
              <a:ext uri="{FF2B5EF4-FFF2-40B4-BE49-F238E27FC236}">
                <a16:creationId xmlns="" xmlns:a16="http://schemas.microsoft.com/office/drawing/2014/main" id="{987A3A18-A266-24F0-1538-29FBA4DC8AEC}"/>
              </a:ext>
            </a:extLst>
          </p:cNvPr>
          <p:cNvSpPr txBox="1"/>
          <p:nvPr/>
        </p:nvSpPr>
        <p:spPr>
          <a:xfrm>
            <a:off x="635541" y="6275233"/>
            <a:ext cx="5913690" cy="1014508"/>
          </a:xfrm>
          <a:prstGeom prst="rect">
            <a:avLst/>
          </a:prstGeom>
          <a:noFill/>
        </p:spPr>
        <p:txBody>
          <a:bodyPr wrap="square" rtlCol="0">
            <a:spAutoFit/>
          </a:bodyPr>
          <a:lstStyle/>
          <a:p>
            <a:r>
              <a:rPr lang="et-EE" sz="800" i="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https://www.digar.ee/arhiiv/et/download/238087</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r>
              <a:rPr lang="et-EE" sz="800" i="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https://www.huvitavkool.ee/2018/04/</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t-EE"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TextBox 5">
            <a:extLst>
              <a:ext uri="{FF2B5EF4-FFF2-40B4-BE49-F238E27FC236}">
                <a16:creationId xmlns="" xmlns:a16="http://schemas.microsoft.com/office/drawing/2014/main" id="{EF4D6E04-FD7D-0E45-9240-BA97CF8E71CF}"/>
              </a:ext>
            </a:extLst>
          </p:cNvPr>
          <p:cNvSpPr txBox="1"/>
          <p:nvPr/>
        </p:nvSpPr>
        <p:spPr>
          <a:xfrm>
            <a:off x="692458" y="5433134"/>
            <a:ext cx="10875146" cy="954107"/>
          </a:xfrm>
          <a:prstGeom prst="rect">
            <a:avLst/>
          </a:prstGeom>
          <a:noFill/>
        </p:spPr>
        <p:txBody>
          <a:bodyPr wrap="square" rtlCol="0">
            <a:spAutoFit/>
          </a:bodyPr>
          <a:lstStyle/>
          <a:p>
            <a:r>
              <a:rPr lang="en-US" sz="2800" b="1" dirty="0" err="1">
                <a:solidFill>
                  <a:srgbClr val="002060"/>
                </a:solidFill>
                <a:latin typeface="Biome" panose="020B0502040204020203" pitchFamily="34" charset="0"/>
                <a:cs typeface="Biome" panose="020B0502040204020203" pitchFamily="34" charset="0"/>
              </a:rPr>
              <a:t>Kumb</a:t>
            </a:r>
            <a:r>
              <a:rPr lang="en-US" sz="2800" b="1" dirty="0">
                <a:solidFill>
                  <a:srgbClr val="002060"/>
                </a:solidFill>
                <a:latin typeface="Biome" panose="020B0502040204020203" pitchFamily="34" charset="0"/>
                <a:cs typeface="Biome" panose="020B0502040204020203" pitchFamily="34" charset="0"/>
              </a:rPr>
              <a:t> variant </a:t>
            </a:r>
            <a:r>
              <a:rPr lang="en-US" sz="2800" b="1" dirty="0" err="1">
                <a:solidFill>
                  <a:srgbClr val="002060"/>
                </a:solidFill>
                <a:latin typeface="Biome" panose="020B0502040204020203" pitchFamily="34" charset="0"/>
                <a:cs typeface="Biome" panose="020B0502040204020203" pitchFamily="34" charset="0"/>
              </a:rPr>
              <a:t>soodustab</a:t>
            </a:r>
            <a:r>
              <a:rPr lang="en-US" sz="2800" b="1" dirty="0">
                <a:solidFill>
                  <a:srgbClr val="002060"/>
                </a:solidFill>
                <a:latin typeface="Biome" panose="020B0502040204020203" pitchFamily="34" charset="0"/>
                <a:cs typeface="Biome" panose="020B0502040204020203" pitchFamily="34" charset="0"/>
              </a:rPr>
              <a:t> </a:t>
            </a:r>
            <a:r>
              <a:rPr lang="en-US" sz="2800" b="1" dirty="0" err="1">
                <a:solidFill>
                  <a:srgbClr val="002060"/>
                </a:solidFill>
                <a:latin typeface="Biome" panose="020B0502040204020203" pitchFamily="34" charset="0"/>
                <a:cs typeface="Biome" panose="020B0502040204020203" pitchFamily="34" charset="0"/>
              </a:rPr>
              <a:t>tüdrukute</a:t>
            </a:r>
            <a:r>
              <a:rPr lang="en-US" sz="2800" b="1" dirty="0">
                <a:solidFill>
                  <a:srgbClr val="002060"/>
                </a:solidFill>
                <a:latin typeface="Biome" panose="020B0502040204020203" pitchFamily="34" charset="0"/>
                <a:cs typeface="Biome" panose="020B0502040204020203" pitchFamily="34" charset="0"/>
              </a:rPr>
              <a:t> ja </a:t>
            </a:r>
            <a:r>
              <a:rPr lang="en-US" sz="2800" b="1" dirty="0" err="1">
                <a:solidFill>
                  <a:srgbClr val="002060"/>
                </a:solidFill>
                <a:latin typeface="Biome" panose="020B0502040204020203" pitchFamily="34" charset="0"/>
                <a:cs typeface="Biome" panose="020B0502040204020203" pitchFamily="34" charset="0"/>
              </a:rPr>
              <a:t>poiste</a:t>
            </a:r>
            <a:r>
              <a:rPr lang="en-US" sz="2800" b="1" dirty="0">
                <a:solidFill>
                  <a:srgbClr val="002060"/>
                </a:solidFill>
                <a:latin typeface="Biome" panose="020B0502040204020203" pitchFamily="34" charset="0"/>
                <a:cs typeface="Biome" panose="020B0502040204020203" pitchFamily="34" charset="0"/>
              </a:rPr>
              <a:t> </a:t>
            </a:r>
            <a:r>
              <a:rPr lang="en-US" sz="2800" b="1" dirty="0" err="1">
                <a:solidFill>
                  <a:srgbClr val="002060"/>
                </a:solidFill>
                <a:latin typeface="Biome" panose="020B0502040204020203" pitchFamily="34" charset="0"/>
                <a:cs typeface="Biome" panose="020B0502040204020203" pitchFamily="34" charset="0"/>
              </a:rPr>
              <a:t>koostööd</a:t>
            </a:r>
            <a:r>
              <a:rPr lang="en-US" sz="2800" b="1" dirty="0">
                <a:solidFill>
                  <a:srgbClr val="002060"/>
                </a:solidFill>
                <a:latin typeface="Biome" panose="020B0502040204020203" pitchFamily="34" charset="0"/>
                <a:cs typeface="Biome" panose="020B0502040204020203" pitchFamily="34" charset="0"/>
              </a:rPr>
              <a:t>?</a:t>
            </a:r>
            <a:r>
              <a:rPr lang="et-EE" sz="2800" b="1" dirty="0">
                <a:latin typeface="Biome" panose="020B0502040204020203" pitchFamily="34" charset="0"/>
                <a:cs typeface="Biome" panose="020B0502040204020203" pitchFamily="34" charset="0"/>
              </a:rPr>
              <a:t/>
            </a:r>
            <a:br>
              <a:rPr lang="et-EE" sz="2800" b="1" dirty="0">
                <a:latin typeface="Biome" panose="020B0502040204020203" pitchFamily="34" charset="0"/>
                <a:cs typeface="Biome" panose="020B0502040204020203" pitchFamily="34" charset="0"/>
              </a:rPr>
            </a:br>
            <a:endParaRPr lang="en-US" sz="2800" dirty="0">
              <a:latin typeface="Biome" panose="020B0502040204020203" pitchFamily="34" charset="0"/>
              <a:cs typeface="Biome" panose="020B0502040204020203" pitchFamily="34" charset="0"/>
            </a:endParaRPr>
          </a:p>
        </p:txBody>
      </p:sp>
    </p:spTree>
    <p:extLst>
      <p:ext uri="{BB962C8B-B14F-4D97-AF65-F5344CB8AC3E}">
        <p14:creationId xmlns="" xmlns:p14="http://schemas.microsoft.com/office/powerpoint/2010/main" val="35660150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 xmlns:a16="http://schemas.microsoft.com/office/drawing/2014/main" id="{FEBEC00C-33D3-D25B-9282-D8FAE33AAD59}"/>
              </a:ext>
            </a:extLst>
          </p:cNvPr>
          <p:cNvSpPr>
            <a:spLocks noGrp="1"/>
          </p:cNvSpPr>
          <p:nvPr>
            <p:ph type="title"/>
          </p:nvPr>
        </p:nvSpPr>
        <p:spPr/>
        <p:txBody>
          <a:bodyPr>
            <a:normAutofit/>
          </a:bodyPr>
          <a:lstStyle/>
          <a:p>
            <a:pPr eaLnBrk="1" hangingPunct="1"/>
            <a:r>
              <a:rPr lang="et-EE" altLang="et-EE" b="1" dirty="0">
                <a:solidFill>
                  <a:srgbClr val="002060"/>
                </a:solidFill>
                <a:latin typeface="Abadi" panose="020B0604020104020204" pitchFamily="34" charset="0"/>
              </a:rPr>
              <a:t>Variõppekava nähtavaks tegemine</a:t>
            </a:r>
          </a:p>
        </p:txBody>
      </p:sp>
      <p:sp>
        <p:nvSpPr>
          <p:cNvPr id="3" name="Rectangle 3">
            <a:extLst>
              <a:ext uri="{FF2B5EF4-FFF2-40B4-BE49-F238E27FC236}">
                <a16:creationId xmlns="" xmlns:a16="http://schemas.microsoft.com/office/drawing/2014/main" id="{228485ED-3A1B-EDE9-584B-3359C54DEFC3}"/>
              </a:ext>
            </a:extLst>
          </p:cNvPr>
          <p:cNvSpPr txBox="1">
            <a:spLocks noGrp="1"/>
          </p:cNvSpPr>
          <p:nvPr>
            <p:ph idx="1"/>
          </p:nvPr>
        </p:nvSpPr>
        <p:spPr>
          <a:xfrm>
            <a:off x="609600" y="2011363"/>
            <a:ext cx="10515600" cy="4592637"/>
          </a:xfrm>
        </p:spPr>
        <p:txBody>
          <a:bodyPr>
            <a:normAutofit lnSpcReduction="10000"/>
          </a:bodyPr>
          <a:lstStyle/>
          <a:p>
            <a:pPr eaLnBrk="1" hangingPunct="1">
              <a:lnSpc>
                <a:spcPct val="60000"/>
              </a:lnSpc>
              <a:buClr>
                <a:srgbClr val="002060"/>
              </a:buClr>
              <a:buFont typeface="Wingdings" panose="05000000000000000000" pitchFamily="2" charset="2"/>
              <a:buChar char="q"/>
              <a:defRPr/>
            </a:pPr>
            <a:r>
              <a:rPr lang="et-EE" sz="2400" dirty="0">
                <a:latin typeface="Century Gothic" pitchFamily="34"/>
              </a:rPr>
              <a:t>  </a:t>
            </a:r>
            <a:r>
              <a:rPr lang="et-EE" dirty="0">
                <a:latin typeface="Abadi" panose="020B0604020104020204" pitchFamily="34" charset="0"/>
              </a:rPr>
              <a:t>Haridusvaldkonna soouuringud alates 1960ndatest</a:t>
            </a:r>
          </a:p>
          <a:p>
            <a:pPr marL="0" indent="0" eaLnBrk="1" hangingPunct="1">
              <a:lnSpc>
                <a:spcPct val="60000"/>
              </a:lnSpc>
              <a:buFont typeface="Arial" panose="020B0604020202020204" pitchFamily="34" charset="0"/>
              <a:buNone/>
              <a:defRPr/>
            </a:pPr>
            <a:endParaRPr lang="et-EE" sz="1000" dirty="0">
              <a:latin typeface="Abadi" panose="020B0604020104020204" pitchFamily="34" charset="0"/>
            </a:endParaRPr>
          </a:p>
          <a:p>
            <a:pPr eaLnBrk="1" hangingPunct="1">
              <a:lnSpc>
                <a:spcPct val="60000"/>
              </a:lnSpc>
              <a:buClr>
                <a:srgbClr val="002060"/>
              </a:buClr>
              <a:buFont typeface="Wingdings" panose="05000000000000000000" pitchFamily="2" charset="2"/>
              <a:buChar char="q"/>
              <a:defRPr/>
            </a:pPr>
            <a:r>
              <a:rPr lang="et-EE" dirty="0">
                <a:latin typeface="Abadi" panose="020B0604020104020204" pitchFamily="34" charset="0"/>
              </a:rPr>
              <a:t>  1970ndad, 1980ndad USA ja Põhjamaade soouuringud    </a:t>
            </a:r>
          </a:p>
          <a:p>
            <a:pPr eaLnBrk="1" hangingPunct="1">
              <a:lnSpc>
                <a:spcPct val="60000"/>
              </a:lnSpc>
              <a:buClr>
                <a:srgbClr val="002060"/>
              </a:buClr>
              <a:buFont typeface="Wingdings" panose="05000000000000000000" pitchFamily="2" charset="2"/>
              <a:buChar char="§"/>
              <a:defRPr/>
            </a:pPr>
            <a:endParaRPr lang="et-EE" sz="1000" dirty="0">
              <a:latin typeface="Abadi" panose="020B0604020104020204" pitchFamily="34" charset="0"/>
            </a:endParaRPr>
          </a:p>
          <a:p>
            <a:pPr marL="0" indent="0" eaLnBrk="1" hangingPunct="1">
              <a:lnSpc>
                <a:spcPct val="60000"/>
              </a:lnSpc>
              <a:buFont typeface="Arial" panose="020B0604020202020204" pitchFamily="34" charset="0"/>
              <a:buNone/>
              <a:defRPr/>
            </a:pPr>
            <a:r>
              <a:rPr lang="et-EE" dirty="0">
                <a:latin typeface="Abadi" panose="020B0604020104020204" pitchFamily="34" charset="0"/>
              </a:rPr>
              <a:t>   - õppematerjalid ja õpikud</a:t>
            </a:r>
          </a:p>
          <a:p>
            <a:pPr marL="0" indent="0" eaLnBrk="1" hangingPunct="1">
              <a:lnSpc>
                <a:spcPct val="60000"/>
              </a:lnSpc>
              <a:buFont typeface="Arial" panose="020B0604020202020204" pitchFamily="34" charset="0"/>
              <a:buNone/>
              <a:defRPr/>
            </a:pPr>
            <a:r>
              <a:rPr lang="et-EE" dirty="0">
                <a:latin typeface="Abadi" panose="020B0604020104020204" pitchFamily="34" charset="0"/>
              </a:rPr>
              <a:t>   - kooli ruumikasutus</a:t>
            </a:r>
          </a:p>
          <a:p>
            <a:pPr marL="0" indent="0" eaLnBrk="1" hangingPunct="1">
              <a:lnSpc>
                <a:spcPct val="60000"/>
              </a:lnSpc>
              <a:buFont typeface="Arial" panose="020B0604020202020204" pitchFamily="34" charset="0"/>
              <a:buNone/>
              <a:defRPr/>
            </a:pPr>
            <a:r>
              <a:rPr lang="et-EE" dirty="0">
                <a:latin typeface="Abadi" panose="020B0604020104020204" pitchFamily="34" charset="0"/>
              </a:rPr>
              <a:t>   - koolikultuur</a:t>
            </a:r>
          </a:p>
          <a:p>
            <a:pPr marL="0" indent="0" eaLnBrk="1" hangingPunct="1">
              <a:lnSpc>
                <a:spcPct val="60000"/>
              </a:lnSpc>
              <a:buFont typeface="Arial" panose="020B0604020202020204" pitchFamily="34" charset="0"/>
              <a:buNone/>
              <a:defRPr/>
            </a:pPr>
            <a:r>
              <a:rPr lang="et-EE" dirty="0">
                <a:latin typeface="Abadi" panose="020B0604020104020204" pitchFamily="34" charset="0"/>
              </a:rPr>
              <a:t>   - kehtivad normid</a:t>
            </a:r>
          </a:p>
          <a:p>
            <a:pPr marL="0" indent="0" eaLnBrk="1" hangingPunct="1">
              <a:lnSpc>
                <a:spcPct val="60000"/>
              </a:lnSpc>
              <a:buFont typeface="Arial" panose="020B0604020202020204" pitchFamily="34" charset="0"/>
              <a:buNone/>
              <a:defRPr/>
            </a:pPr>
            <a:r>
              <a:rPr lang="et-EE" dirty="0">
                <a:latin typeface="Abadi" panose="020B0604020104020204" pitchFamily="34" charset="0"/>
              </a:rPr>
              <a:t>   - koolivälised tegevused</a:t>
            </a:r>
          </a:p>
          <a:p>
            <a:pPr marL="0" indent="0" eaLnBrk="1" hangingPunct="1">
              <a:lnSpc>
                <a:spcPct val="60000"/>
              </a:lnSpc>
              <a:buFont typeface="Arial" panose="020B0604020202020204" pitchFamily="34" charset="0"/>
              <a:buNone/>
              <a:defRPr/>
            </a:pPr>
            <a:r>
              <a:rPr lang="et-EE" dirty="0">
                <a:latin typeface="Abadi" panose="020B0604020104020204" pitchFamily="34" charset="0"/>
              </a:rPr>
              <a:t> </a:t>
            </a:r>
          </a:p>
          <a:p>
            <a:pPr eaLnBrk="1" hangingPunct="1">
              <a:lnSpc>
                <a:spcPct val="60000"/>
              </a:lnSpc>
              <a:buFont typeface="Wingdings" panose="05000000000000000000" pitchFamily="2" charset="2"/>
              <a:buChar char="q"/>
              <a:defRPr/>
            </a:pPr>
            <a:r>
              <a:rPr lang="et-EE" dirty="0">
                <a:latin typeface="Abadi" panose="020B0604020104020204" pitchFamily="34" charset="0"/>
              </a:rPr>
              <a:t> 1990ndate algusest õppetegevuse filmimine lasteaias ja klassis   </a:t>
            </a:r>
          </a:p>
          <a:p>
            <a:pPr marL="0" indent="0" eaLnBrk="1" hangingPunct="1">
              <a:lnSpc>
                <a:spcPct val="100000"/>
              </a:lnSpc>
              <a:spcBef>
                <a:spcPts val="600"/>
              </a:spcBef>
              <a:buClr>
                <a:srgbClr val="002060"/>
              </a:buClr>
              <a:buFont typeface="Arial" panose="020B0604020202020204" pitchFamily="34" charset="0"/>
              <a:buNone/>
              <a:defRPr/>
            </a:pPr>
            <a:r>
              <a:rPr lang="et-EE" dirty="0">
                <a:latin typeface="Abadi" panose="020B0604020104020204" pitchFamily="34" charset="0"/>
              </a:rPr>
              <a:t>     (Island, Rootsi)</a:t>
            </a:r>
          </a:p>
          <a:p>
            <a:pPr eaLnBrk="1" hangingPunct="1">
              <a:lnSpc>
                <a:spcPct val="100000"/>
              </a:lnSpc>
              <a:spcBef>
                <a:spcPts val="600"/>
              </a:spcBef>
              <a:buClr>
                <a:srgbClr val="C00000"/>
              </a:buClr>
              <a:buFont typeface="Wingdings" pitchFamily="2"/>
              <a:buChar char="§"/>
              <a:defRPr/>
            </a:pPr>
            <a:endParaRPr sz="2400" dirty="0">
              <a:latin typeface="Century Gothic" pitchFamily="34"/>
            </a:endParaRPr>
          </a:p>
        </p:txBody>
      </p:sp>
    </p:spTree>
    <p:extLst>
      <p:ext uri="{BB962C8B-B14F-4D97-AF65-F5344CB8AC3E}">
        <p14:creationId xmlns="" xmlns:p14="http://schemas.microsoft.com/office/powerpoint/2010/main" val="896576517"/>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 xmlns:a16="http://schemas.microsoft.com/office/drawing/2014/main" id="{79A29958-70EC-0C63-EF0C-FE24E6FDEE3D}"/>
              </a:ext>
            </a:extLst>
          </p:cNvPr>
          <p:cNvSpPr>
            <a:spLocks noGrp="1"/>
          </p:cNvSpPr>
          <p:nvPr>
            <p:ph type="title"/>
          </p:nvPr>
        </p:nvSpPr>
        <p:spPr>
          <a:xfrm>
            <a:off x="667284" y="292368"/>
            <a:ext cx="10515600" cy="1325563"/>
          </a:xfrm>
        </p:spPr>
        <p:txBody>
          <a:bodyPr>
            <a:normAutofit/>
          </a:bodyPr>
          <a:lstStyle/>
          <a:p>
            <a:pPr eaLnBrk="1" hangingPunct="1"/>
            <a:r>
              <a:rPr lang="et-EE" altLang="et-EE" sz="3600" b="1" dirty="0">
                <a:solidFill>
                  <a:srgbClr val="002060"/>
                </a:solidFill>
                <a:latin typeface="Abadi" panose="020B0604020104020204" pitchFamily="34" charset="0"/>
                <a:cs typeface="Calibri" panose="020F0502020204030204" pitchFamily="34" charset="0"/>
              </a:rPr>
              <a:t>Variõppekava – Mis on selgunud filmimisest? </a:t>
            </a:r>
            <a:br>
              <a:rPr lang="et-EE" altLang="et-EE" sz="3600" b="1" dirty="0">
                <a:solidFill>
                  <a:srgbClr val="002060"/>
                </a:solidFill>
                <a:latin typeface="Abadi" panose="020B0604020104020204" pitchFamily="34" charset="0"/>
                <a:cs typeface="Calibri" panose="020F0502020204030204" pitchFamily="34" charset="0"/>
              </a:rPr>
            </a:br>
            <a:r>
              <a:rPr lang="et-EE" altLang="et-EE" sz="3600" b="1" dirty="0">
                <a:solidFill>
                  <a:srgbClr val="002060"/>
                </a:solidFill>
                <a:latin typeface="Abadi" panose="020B0604020104020204" pitchFamily="34" charset="0"/>
                <a:cs typeface="Calibri" panose="020F0502020204030204" pitchFamily="34" charset="0"/>
              </a:rPr>
              <a:t>Poisid (1)</a:t>
            </a:r>
          </a:p>
        </p:txBody>
      </p:sp>
      <p:sp>
        <p:nvSpPr>
          <p:cNvPr id="3" name="Rectangle 3">
            <a:extLst>
              <a:ext uri="{FF2B5EF4-FFF2-40B4-BE49-F238E27FC236}">
                <a16:creationId xmlns="" xmlns:a16="http://schemas.microsoft.com/office/drawing/2014/main" id="{95FC7725-AF19-F681-83B3-7FD07ED59227}"/>
              </a:ext>
            </a:extLst>
          </p:cNvPr>
          <p:cNvSpPr txBox="1">
            <a:spLocks noGrp="1"/>
          </p:cNvSpPr>
          <p:nvPr>
            <p:ph idx="1"/>
          </p:nvPr>
        </p:nvSpPr>
        <p:spPr>
          <a:xfrm>
            <a:off x="552344" y="1617931"/>
            <a:ext cx="10630540" cy="5380037"/>
          </a:xfrm>
        </p:spPr>
        <p:txBody>
          <a:bodyPr>
            <a:normAutofit/>
          </a:bodyPr>
          <a:lstStyle/>
          <a:p>
            <a:pPr eaLnBrk="1" hangingPunct="1">
              <a:lnSpc>
                <a:spcPct val="100000"/>
              </a:lnSpc>
              <a:spcBef>
                <a:spcPts val="0"/>
              </a:spcBef>
              <a:buClr>
                <a:srgbClr val="002060"/>
              </a:buClr>
              <a:buFont typeface="Wingdings" panose="05000000000000000000" pitchFamily="2" charset="2"/>
              <a:buChar char="q"/>
              <a:defRPr/>
            </a:pPr>
            <a:r>
              <a:rPr lang="et-EE" sz="3400" dirty="0">
                <a:latin typeface="Calibri" panose="020F0502020204030204" pitchFamily="34" charset="0"/>
                <a:cs typeface="Calibri" panose="020F0502020204030204" pitchFamily="34" charset="0"/>
              </a:rPr>
              <a:t>  </a:t>
            </a:r>
            <a:r>
              <a:rPr lang="en-US" sz="3400" dirty="0">
                <a:latin typeface="Calibri" panose="020F0502020204030204" pitchFamily="34" charset="0"/>
                <a:cs typeface="Calibri" panose="020F0502020204030204" pitchFamily="34" charset="0"/>
              </a:rPr>
              <a:t>  </a:t>
            </a:r>
            <a:r>
              <a:rPr lang="et-EE" sz="3000" dirty="0">
                <a:latin typeface="Abadi" panose="020B0604020104020204" pitchFamily="34" charset="0"/>
                <a:cs typeface="Calibri" panose="020F0502020204030204" pitchFamily="34" charset="0"/>
              </a:rPr>
              <a:t>poisid on tormakad ja ei allu kergesti distsipliinile</a:t>
            </a:r>
          </a:p>
          <a:p>
            <a:pPr marL="0" indent="0" eaLnBrk="1" hangingPunct="1">
              <a:lnSpc>
                <a:spcPct val="100000"/>
              </a:lnSpc>
              <a:spcBef>
                <a:spcPts val="0"/>
              </a:spcBef>
              <a:buClr>
                <a:srgbClr val="002060"/>
              </a:buClr>
              <a:buNone/>
              <a:defRPr/>
            </a:pPr>
            <a:endParaRPr lang="et-EE" sz="1100" dirty="0">
              <a:latin typeface="Abadi" panose="020B0604020104020204" pitchFamily="34" charset="0"/>
              <a:cs typeface="Calibri" panose="020F0502020204030204" pitchFamily="34" charset="0"/>
            </a:endParaRPr>
          </a:p>
          <a:p>
            <a:pPr eaLnBrk="1" hangingPunct="1">
              <a:lnSpc>
                <a:spcPct val="100000"/>
              </a:lnSpc>
              <a:spcBef>
                <a:spcPts val="0"/>
              </a:spcBef>
              <a:buClr>
                <a:srgbClr val="002060"/>
              </a:buClr>
              <a:buFont typeface="Wingdings" panose="05000000000000000000" pitchFamily="2" charset="2"/>
              <a:buChar char="q"/>
              <a:defRPr/>
            </a:pPr>
            <a:r>
              <a:rPr lang="et-EE" sz="3000" dirty="0">
                <a:latin typeface="Abadi" panose="020B0604020104020204" pitchFamily="34" charset="0"/>
                <a:cs typeface="Calibri" panose="020F0502020204030204" pitchFamily="34" charset="0"/>
              </a:rPr>
              <a:t>   poisid domineerivad ja võtavad endale juhtrollid</a:t>
            </a:r>
          </a:p>
          <a:p>
            <a:pPr marL="0" indent="0" eaLnBrk="1" hangingPunct="1">
              <a:lnSpc>
                <a:spcPct val="100000"/>
              </a:lnSpc>
              <a:spcBef>
                <a:spcPts val="0"/>
              </a:spcBef>
              <a:buClr>
                <a:srgbClr val="002060"/>
              </a:buClr>
              <a:buNone/>
              <a:defRPr/>
            </a:pPr>
            <a:endParaRPr lang="et-EE" sz="1100" dirty="0">
              <a:latin typeface="Abadi" panose="020B0604020104020204" pitchFamily="34" charset="0"/>
              <a:cs typeface="Calibri" panose="020F0502020204030204" pitchFamily="34" charset="0"/>
            </a:endParaRPr>
          </a:p>
          <a:p>
            <a:pPr eaLnBrk="1" hangingPunct="1">
              <a:lnSpc>
                <a:spcPct val="100000"/>
              </a:lnSpc>
              <a:spcBef>
                <a:spcPts val="0"/>
              </a:spcBef>
              <a:buClr>
                <a:srgbClr val="002060"/>
              </a:buClr>
              <a:buFont typeface="Wingdings" panose="05000000000000000000" pitchFamily="2" charset="2"/>
              <a:buChar char="q"/>
              <a:defRPr/>
            </a:pPr>
            <a:r>
              <a:rPr lang="et-EE" sz="3000" dirty="0">
                <a:latin typeface="Abadi" panose="020B0604020104020204" pitchFamily="34" charset="0"/>
                <a:cs typeface="Calibri" panose="020F0502020204030204" pitchFamily="34" charset="0"/>
              </a:rPr>
              <a:t>   poisid nõuavad rohkem ja sagedamini õpetaja </a:t>
            </a:r>
            <a:endParaRPr lang="en-US" sz="3000" dirty="0">
              <a:latin typeface="Abadi" panose="020B0604020104020204" pitchFamily="34" charset="0"/>
              <a:cs typeface="Calibri" panose="020F0502020204030204" pitchFamily="34" charset="0"/>
            </a:endParaRPr>
          </a:p>
          <a:p>
            <a:pPr marL="0" indent="0" eaLnBrk="1" hangingPunct="1">
              <a:lnSpc>
                <a:spcPct val="100000"/>
              </a:lnSpc>
              <a:spcBef>
                <a:spcPts val="0"/>
              </a:spcBef>
              <a:buClr>
                <a:srgbClr val="002060"/>
              </a:buClr>
              <a:buNone/>
              <a:defRPr/>
            </a:pPr>
            <a:r>
              <a:rPr lang="en-US" sz="3000" dirty="0">
                <a:latin typeface="Abadi" panose="020B0604020104020204" pitchFamily="34" charset="0"/>
                <a:cs typeface="Calibri" panose="020F0502020204030204" pitchFamily="34" charset="0"/>
              </a:rPr>
              <a:t>      </a:t>
            </a:r>
            <a:r>
              <a:rPr lang="et-EE" sz="3000" dirty="0">
                <a:latin typeface="Abadi" panose="020B0604020104020204" pitchFamily="34" charset="0"/>
                <a:cs typeface="Calibri" panose="020F0502020204030204" pitchFamily="34" charset="0"/>
              </a:rPr>
              <a:t>tähelepanu ja saavad seda kiiremini </a:t>
            </a:r>
          </a:p>
          <a:p>
            <a:pPr marL="0" indent="0" eaLnBrk="1" hangingPunct="1">
              <a:lnSpc>
                <a:spcPct val="100000"/>
              </a:lnSpc>
              <a:spcBef>
                <a:spcPts val="0"/>
              </a:spcBef>
              <a:buClr>
                <a:srgbClr val="002060"/>
              </a:buClr>
              <a:buNone/>
              <a:defRPr/>
            </a:pPr>
            <a:endParaRPr lang="et-EE" sz="1000" dirty="0">
              <a:latin typeface="Abadi" panose="020B0604020104020204" pitchFamily="34" charset="0"/>
              <a:cs typeface="Calibri" panose="020F0502020204030204" pitchFamily="34" charset="0"/>
            </a:endParaRPr>
          </a:p>
          <a:p>
            <a:pPr eaLnBrk="1" hangingPunct="1">
              <a:lnSpc>
                <a:spcPct val="100000"/>
              </a:lnSpc>
              <a:spcBef>
                <a:spcPts val="0"/>
              </a:spcBef>
              <a:buClr>
                <a:srgbClr val="002060"/>
              </a:buClr>
              <a:buFont typeface="Wingdings" panose="05000000000000000000" pitchFamily="2" charset="2"/>
              <a:buChar char="q"/>
              <a:defRPr/>
            </a:pPr>
            <a:r>
              <a:rPr lang="et-EE" sz="3000" dirty="0">
                <a:latin typeface="Abadi" panose="020B0604020104020204" pitchFamily="34" charset="0"/>
                <a:cs typeface="Calibri" panose="020F0502020204030204" pitchFamily="34" charset="0"/>
              </a:rPr>
              <a:t>   kui räägitakse poistega, siis on õpetajal poistega </a:t>
            </a:r>
            <a:r>
              <a:rPr lang="fi-FI" sz="3000" dirty="0">
                <a:latin typeface="Abadi" panose="020B0604020104020204" pitchFamily="34" charset="0"/>
                <a:cs typeface="Calibri" panose="020F0502020204030204" pitchFamily="34" charset="0"/>
              </a:rPr>
              <a:t>100% </a:t>
            </a:r>
          </a:p>
          <a:p>
            <a:pPr marL="0" indent="0" eaLnBrk="1" hangingPunct="1">
              <a:lnSpc>
                <a:spcPct val="100000"/>
              </a:lnSpc>
              <a:spcBef>
                <a:spcPts val="0"/>
              </a:spcBef>
              <a:buClr>
                <a:srgbClr val="002060"/>
              </a:buClr>
              <a:buNone/>
              <a:defRPr/>
            </a:pPr>
            <a:r>
              <a:rPr lang="fi-FI" sz="3000" dirty="0">
                <a:latin typeface="Abadi" panose="020B0604020104020204" pitchFamily="34" charset="0"/>
                <a:cs typeface="Calibri" panose="020F0502020204030204" pitchFamily="34" charset="0"/>
              </a:rPr>
              <a:t>      silmside</a:t>
            </a:r>
            <a:r>
              <a:rPr lang="et-EE" sz="3000" dirty="0">
                <a:latin typeface="Abadi" panose="020B0604020104020204" pitchFamily="34" charset="0"/>
                <a:cs typeface="Calibri" panose="020F0502020204030204" pitchFamily="34" charset="0"/>
              </a:rPr>
              <a:t>,</a:t>
            </a:r>
            <a:r>
              <a:rPr lang="fi-FI" sz="3000" dirty="0">
                <a:latin typeface="Abadi" panose="020B0604020104020204" pitchFamily="34" charset="0"/>
                <a:cs typeface="Calibri" panose="020F0502020204030204" pitchFamily="34" charset="0"/>
              </a:rPr>
              <a:t> </a:t>
            </a:r>
            <a:r>
              <a:rPr lang="et-EE" sz="3000" dirty="0">
                <a:latin typeface="Abadi" panose="020B0604020104020204" pitchFamily="34" charset="0"/>
                <a:cs typeface="Calibri" panose="020F0502020204030204" pitchFamily="34" charset="0"/>
              </a:rPr>
              <a:t>kui</a:t>
            </a:r>
            <a:r>
              <a:rPr lang="en-US" sz="3000" dirty="0">
                <a:latin typeface="Abadi" panose="020B0604020104020204" pitchFamily="34" charset="0"/>
                <a:cs typeface="Calibri" panose="020F0502020204030204" pitchFamily="34" charset="0"/>
              </a:rPr>
              <a:t> </a:t>
            </a:r>
            <a:r>
              <a:rPr lang="et-EE" sz="3000" dirty="0">
                <a:latin typeface="Abadi" panose="020B0604020104020204" pitchFamily="34" charset="0"/>
                <a:cs typeface="Calibri" panose="020F0502020204030204" pitchFamily="34" charset="0"/>
              </a:rPr>
              <a:t>tüdrukutega,</a:t>
            </a:r>
            <a:r>
              <a:rPr lang="en-US" sz="3000" dirty="0">
                <a:latin typeface="Abadi" panose="020B0604020104020204" pitchFamily="34" charset="0"/>
                <a:cs typeface="Calibri" panose="020F0502020204030204" pitchFamily="34" charset="0"/>
              </a:rPr>
              <a:t> </a:t>
            </a:r>
            <a:r>
              <a:rPr lang="fi-FI" sz="3000" dirty="0">
                <a:latin typeface="Abadi" panose="020B0604020104020204" pitchFamily="34" charset="0"/>
                <a:cs typeface="Calibri" panose="020F0502020204030204" pitchFamily="34" charset="0"/>
              </a:rPr>
              <a:t>siis silmside katkeb, kuna     </a:t>
            </a:r>
          </a:p>
          <a:p>
            <a:pPr marL="0" indent="0" eaLnBrk="1" hangingPunct="1">
              <a:lnSpc>
                <a:spcPct val="100000"/>
              </a:lnSpc>
              <a:spcBef>
                <a:spcPts val="0"/>
              </a:spcBef>
              <a:buClr>
                <a:srgbClr val="002060"/>
              </a:buClr>
              <a:buNone/>
              <a:defRPr/>
            </a:pPr>
            <a:r>
              <a:rPr lang="fi-FI" sz="3000" dirty="0">
                <a:latin typeface="Abadi" panose="020B0604020104020204" pitchFamily="34" charset="0"/>
                <a:cs typeface="Calibri" panose="020F0502020204030204" pitchFamily="34" charset="0"/>
              </a:rPr>
              <a:t>      vahepeal jälgitakse poisse</a:t>
            </a:r>
            <a:endParaRPr lang="et-EE" sz="3000" dirty="0">
              <a:latin typeface="Abadi" panose="020B0604020104020204" pitchFamily="34" charset="0"/>
              <a:cs typeface="Calibri" panose="020F0502020204030204" pitchFamily="34" charset="0"/>
            </a:endParaRPr>
          </a:p>
          <a:p>
            <a:pPr marL="0" indent="0" eaLnBrk="1" hangingPunct="1">
              <a:lnSpc>
                <a:spcPct val="100000"/>
              </a:lnSpc>
              <a:spcBef>
                <a:spcPts val="0"/>
              </a:spcBef>
              <a:buClr>
                <a:srgbClr val="002060"/>
              </a:buClr>
              <a:buNone/>
              <a:defRPr/>
            </a:pPr>
            <a:endParaRPr lang="et-EE" sz="1000" dirty="0">
              <a:latin typeface="Abadi" panose="020B0604020104020204" pitchFamily="34" charset="0"/>
              <a:cs typeface="Calibri" panose="020F0502020204030204" pitchFamily="34" charset="0"/>
            </a:endParaRPr>
          </a:p>
          <a:p>
            <a:pPr eaLnBrk="1" hangingPunct="1">
              <a:lnSpc>
                <a:spcPct val="100000"/>
              </a:lnSpc>
              <a:spcBef>
                <a:spcPts val="0"/>
              </a:spcBef>
              <a:buClr>
                <a:srgbClr val="002060"/>
              </a:buClr>
              <a:buFont typeface="Wingdings" panose="05000000000000000000" pitchFamily="2" charset="2"/>
              <a:buChar char="q"/>
              <a:defRPr/>
            </a:pPr>
            <a:r>
              <a:rPr lang="et-EE" sz="3000" dirty="0">
                <a:latin typeface="Abadi" panose="020B0604020104020204" pitchFamily="34" charset="0"/>
                <a:cs typeface="Calibri" panose="020F0502020204030204" pitchFamily="34" charset="0"/>
              </a:rPr>
              <a:t>   poistega räägitakse jämedama häälega, </a:t>
            </a:r>
            <a:endParaRPr lang="en-US" sz="3000" dirty="0">
              <a:latin typeface="Abadi" panose="020B0604020104020204" pitchFamily="34" charset="0"/>
              <a:cs typeface="Calibri" panose="020F0502020204030204" pitchFamily="34" charset="0"/>
            </a:endParaRPr>
          </a:p>
          <a:p>
            <a:pPr marL="0" indent="0" eaLnBrk="1" hangingPunct="1">
              <a:lnSpc>
                <a:spcPct val="100000"/>
              </a:lnSpc>
              <a:spcBef>
                <a:spcPts val="0"/>
              </a:spcBef>
              <a:buClr>
                <a:srgbClr val="002060"/>
              </a:buClr>
              <a:buNone/>
              <a:defRPr/>
            </a:pPr>
            <a:r>
              <a:rPr lang="en-US" sz="3000" dirty="0">
                <a:latin typeface="Abadi" panose="020B0604020104020204" pitchFamily="34" charset="0"/>
                <a:cs typeface="Calibri" panose="020F0502020204030204" pitchFamily="34" charset="0"/>
              </a:rPr>
              <a:t>      </a:t>
            </a:r>
            <a:r>
              <a:rPr lang="et-EE" sz="3000" dirty="0">
                <a:latin typeface="Abadi" panose="020B0604020104020204" pitchFamily="34" charset="0"/>
                <a:cs typeface="Calibri" panose="020F0502020204030204" pitchFamily="34" charset="0"/>
              </a:rPr>
              <a:t>tüdrukutega õrnema häälega</a:t>
            </a:r>
          </a:p>
          <a:p>
            <a:pPr marL="0" indent="0" eaLnBrk="1" hangingPunct="1">
              <a:lnSpc>
                <a:spcPct val="100000"/>
              </a:lnSpc>
              <a:spcBef>
                <a:spcPts val="0"/>
              </a:spcBef>
              <a:buClr>
                <a:srgbClr val="002060"/>
              </a:buClr>
              <a:buNone/>
              <a:defRPr/>
            </a:pPr>
            <a:endParaRPr lang="et-EE" sz="1100" dirty="0">
              <a:latin typeface="Abadi" panose="020B0604020104020204" pitchFamily="34" charset="0"/>
              <a:cs typeface="Calibri" panose="020F0502020204030204" pitchFamily="34" charset="0"/>
            </a:endParaRPr>
          </a:p>
          <a:p>
            <a:pPr eaLnBrk="1" hangingPunct="1">
              <a:lnSpc>
                <a:spcPct val="100000"/>
              </a:lnSpc>
              <a:spcBef>
                <a:spcPts val="0"/>
              </a:spcBef>
              <a:buClr>
                <a:srgbClr val="002060"/>
              </a:buClr>
              <a:buFont typeface="Wingdings" panose="05000000000000000000" pitchFamily="2" charset="2"/>
              <a:buChar char="q"/>
              <a:defRPr/>
            </a:pPr>
            <a:endParaRPr lang="et-EE" sz="2400" dirty="0">
              <a:latin typeface="Century Gothic" panose="020B0502020202020204" pitchFamily="34" charset="0"/>
              <a:cs typeface="Calibri" panose="020F0502020204030204" pitchFamily="34" charset="0"/>
            </a:endParaRPr>
          </a:p>
          <a:p>
            <a:pPr marL="0" indent="0" eaLnBrk="1" hangingPunct="1">
              <a:lnSpc>
                <a:spcPct val="80000"/>
              </a:lnSpc>
              <a:spcAft>
                <a:spcPts val="600"/>
              </a:spcAft>
              <a:buFont typeface="Arial" panose="020B0604020202020204" pitchFamily="34" charset="0"/>
              <a:buNone/>
              <a:defRPr/>
            </a:pPr>
            <a:endParaRPr sz="2400" dirty="0">
              <a:latin typeface="Century Gothic" pitchFamily="34"/>
            </a:endParaRPr>
          </a:p>
        </p:txBody>
      </p:sp>
      <p:pic>
        <p:nvPicPr>
          <p:cNvPr id="5" name="Picture 4">
            <a:extLst>
              <a:ext uri="{FF2B5EF4-FFF2-40B4-BE49-F238E27FC236}">
                <a16:creationId xmlns="" xmlns:a16="http://schemas.microsoft.com/office/drawing/2014/main" id="{FF23FCAF-AADB-C5F0-FF9D-EEE454F065A0}"/>
              </a:ext>
            </a:extLst>
          </p:cNvPr>
          <p:cNvPicPr>
            <a:picLocks noChangeAspect="1"/>
          </p:cNvPicPr>
          <p:nvPr/>
        </p:nvPicPr>
        <p:blipFill>
          <a:blip r:embed="rId3" cstate="print"/>
          <a:stretch>
            <a:fillRect/>
          </a:stretch>
        </p:blipFill>
        <p:spPr>
          <a:xfrm>
            <a:off x="9262335" y="5240069"/>
            <a:ext cx="2011679" cy="1356361"/>
          </a:xfrm>
          <a:prstGeom prst="rect">
            <a:avLst/>
          </a:prstGeom>
        </p:spPr>
      </p:pic>
      <p:sp>
        <p:nvSpPr>
          <p:cNvPr id="7" name="TextBox 6">
            <a:extLst>
              <a:ext uri="{FF2B5EF4-FFF2-40B4-BE49-F238E27FC236}">
                <a16:creationId xmlns="" xmlns:a16="http://schemas.microsoft.com/office/drawing/2014/main" id="{20FA7A61-D84C-D93E-B6A6-F2A8BA972211}"/>
              </a:ext>
            </a:extLst>
          </p:cNvPr>
          <p:cNvSpPr txBox="1"/>
          <p:nvPr/>
        </p:nvSpPr>
        <p:spPr>
          <a:xfrm>
            <a:off x="7944740" y="6611778"/>
            <a:ext cx="3794333" cy="492443"/>
          </a:xfrm>
          <a:prstGeom prst="rect">
            <a:avLst/>
          </a:prstGeom>
          <a:noFill/>
        </p:spPr>
        <p:txBody>
          <a:bodyPr wrap="square" rtlCol="0">
            <a:spAutoFit/>
          </a:bodyPr>
          <a:lstStyle/>
          <a:p>
            <a:r>
              <a:rPr lang="en-US" sz="800" i="1" dirty="0">
                <a:hlinkClick r:id="rId4"/>
              </a:rPr>
              <a:t>https://elu.ohtuleht.ee/180109/algav-kooliaasta-nupp-nokib-taiega-ja-moistus-ruulib</a:t>
            </a:r>
            <a:endParaRPr lang="et-EE" sz="800" i="1" dirty="0"/>
          </a:p>
          <a:p>
            <a:endParaRPr lang="en-US" dirty="0"/>
          </a:p>
        </p:txBody>
      </p:sp>
    </p:spTree>
    <p:extLst>
      <p:ext uri="{BB962C8B-B14F-4D97-AF65-F5344CB8AC3E}">
        <p14:creationId xmlns="" xmlns:p14="http://schemas.microsoft.com/office/powerpoint/2010/main" val="499134019"/>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 xmlns:a16="http://schemas.microsoft.com/office/drawing/2014/main" id="{6CBB00C0-7C41-8C10-DD8E-30AFB506EEF9}"/>
              </a:ext>
            </a:extLst>
          </p:cNvPr>
          <p:cNvSpPr>
            <a:spLocks noGrp="1"/>
          </p:cNvSpPr>
          <p:nvPr>
            <p:ph type="title"/>
          </p:nvPr>
        </p:nvSpPr>
        <p:spPr/>
        <p:txBody>
          <a:bodyPr>
            <a:normAutofit/>
          </a:bodyPr>
          <a:lstStyle/>
          <a:p>
            <a:pPr eaLnBrk="1" hangingPunct="1"/>
            <a:r>
              <a:rPr lang="et-EE" altLang="et-EE" sz="3600" b="1" dirty="0">
                <a:solidFill>
                  <a:srgbClr val="002060"/>
                </a:solidFill>
                <a:latin typeface="Abadi" panose="020B0604020104020204" pitchFamily="34" charset="0"/>
                <a:cs typeface="Calibri" panose="020F0502020204030204" pitchFamily="34" charset="0"/>
              </a:rPr>
              <a:t>Variõppekava – Mis on selgunud filmimisest? </a:t>
            </a:r>
            <a:br>
              <a:rPr lang="et-EE" altLang="et-EE" sz="3600" b="1" dirty="0">
                <a:solidFill>
                  <a:srgbClr val="002060"/>
                </a:solidFill>
                <a:latin typeface="Abadi" panose="020B0604020104020204" pitchFamily="34" charset="0"/>
                <a:cs typeface="Calibri" panose="020F0502020204030204" pitchFamily="34" charset="0"/>
              </a:rPr>
            </a:br>
            <a:r>
              <a:rPr lang="et-EE" altLang="et-EE" sz="3600" b="1" dirty="0">
                <a:solidFill>
                  <a:srgbClr val="002060"/>
                </a:solidFill>
                <a:latin typeface="Abadi" panose="020B0604020104020204" pitchFamily="34" charset="0"/>
                <a:cs typeface="Calibri" panose="020F0502020204030204" pitchFamily="34" charset="0"/>
              </a:rPr>
              <a:t>Poisid (2)</a:t>
            </a:r>
            <a:endParaRPr lang="et-EE" altLang="et-EE" sz="3600" dirty="0">
              <a:latin typeface="Abadi" panose="020B0604020104020204" pitchFamily="34" charset="0"/>
              <a:cs typeface="Calibri" panose="020F0502020204030204" pitchFamily="34" charset="0"/>
            </a:endParaRPr>
          </a:p>
        </p:txBody>
      </p:sp>
      <p:sp>
        <p:nvSpPr>
          <p:cNvPr id="28675" name="Rectangle 2">
            <a:extLst>
              <a:ext uri="{FF2B5EF4-FFF2-40B4-BE49-F238E27FC236}">
                <a16:creationId xmlns="" xmlns:a16="http://schemas.microsoft.com/office/drawing/2014/main" id="{1D200C89-2711-71FB-7819-51C83614D303}"/>
              </a:ext>
            </a:extLst>
          </p:cNvPr>
          <p:cNvSpPr>
            <a:spLocks noChangeArrowheads="1"/>
          </p:cNvSpPr>
          <p:nvPr/>
        </p:nvSpPr>
        <p:spPr bwMode="auto">
          <a:xfrm>
            <a:off x="675162" y="1834691"/>
            <a:ext cx="10574337" cy="432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ts val="0"/>
              </a:spcBef>
              <a:buClr>
                <a:srgbClr val="002060"/>
              </a:buClr>
              <a:buFont typeface="Wingdings" panose="05000000000000000000" pitchFamily="2" charset="2"/>
              <a:buChar char="q"/>
              <a:defRPr/>
            </a:pPr>
            <a:r>
              <a:rPr lang="en-US" sz="2400" dirty="0">
                <a:latin typeface="Abadi" panose="020B0604020104020204" pitchFamily="34" charset="0"/>
                <a:cs typeface="Calibri" panose="020F0502020204030204" pitchFamily="34" charset="0"/>
              </a:rPr>
              <a:t>  </a:t>
            </a:r>
            <a:r>
              <a:rPr lang="et-EE" sz="2400" dirty="0">
                <a:latin typeface="Abadi" panose="020B0604020104020204" pitchFamily="34" charset="0"/>
                <a:cs typeface="Calibri" panose="020F0502020204030204" pitchFamily="34" charset="0"/>
              </a:rPr>
              <a:t>poisse kiidetakse nutikuse, tüdrukuid korralikkuse ja</a:t>
            </a:r>
            <a:r>
              <a:rPr lang="en-US" sz="2400" dirty="0">
                <a:latin typeface="Abadi" panose="020B0604020104020204" pitchFamily="34" charset="0"/>
                <a:cs typeface="Calibri" panose="020F0502020204030204" pitchFamily="34" charset="0"/>
              </a:rPr>
              <a:t> </a:t>
            </a:r>
            <a:r>
              <a:rPr lang="et-EE" sz="2400" dirty="0">
                <a:latin typeface="Abadi" panose="020B0604020104020204" pitchFamily="34" charset="0"/>
                <a:cs typeface="Calibri" panose="020F0502020204030204" pitchFamily="34" charset="0"/>
              </a:rPr>
              <a:t>abivalmiduse  eest</a:t>
            </a:r>
            <a:endParaRPr lang="en-US" sz="2400" dirty="0">
              <a:latin typeface="Abadi" panose="020B0604020104020204" pitchFamily="34" charset="0"/>
              <a:cs typeface="Calibri" panose="020F0502020204030204" pitchFamily="34" charset="0"/>
            </a:endParaRPr>
          </a:p>
          <a:p>
            <a:pPr eaLnBrk="1" hangingPunct="1">
              <a:lnSpc>
                <a:spcPct val="100000"/>
              </a:lnSpc>
              <a:spcBef>
                <a:spcPts val="0"/>
              </a:spcBef>
              <a:buClr>
                <a:srgbClr val="002060"/>
              </a:buClr>
              <a:buNone/>
              <a:defRPr/>
            </a:pPr>
            <a:endParaRPr lang="et-EE" sz="1000" dirty="0">
              <a:latin typeface="Abadi" panose="020B0604020104020204" pitchFamily="34" charset="0"/>
              <a:cs typeface="Calibri" panose="020F0502020204030204" pitchFamily="34" charset="0"/>
            </a:endParaRPr>
          </a:p>
          <a:p>
            <a:pPr marL="342900" indent="-342900">
              <a:lnSpc>
                <a:spcPct val="100000"/>
              </a:lnSpc>
              <a:spcBef>
                <a:spcPts val="0"/>
              </a:spcBef>
              <a:buClr>
                <a:srgbClr val="002060"/>
              </a:buClr>
              <a:buFont typeface="Wingdings" panose="05000000000000000000" pitchFamily="2" charset="2"/>
              <a:buChar char="q"/>
            </a:pPr>
            <a:r>
              <a:rPr lang="en-US" altLang="et-EE" sz="2400" dirty="0">
                <a:latin typeface="Abadi" panose="020B0604020104020204" pitchFamily="34" charset="0"/>
                <a:cs typeface="Calibri" panose="020F0502020204030204" pitchFamily="34" charset="0"/>
              </a:rPr>
              <a:t> </a:t>
            </a:r>
            <a:r>
              <a:rPr lang="et-EE" altLang="et-EE" sz="2400" dirty="0">
                <a:latin typeface="Abadi" panose="020B0604020104020204" pitchFamily="34" charset="0"/>
                <a:cs typeface="Calibri" panose="020F0502020204030204" pitchFamily="34" charset="0"/>
              </a:rPr>
              <a:t>poisid saavad sagedamini negatiivse tähelepanu osaliseks, neid </a:t>
            </a:r>
          </a:p>
          <a:p>
            <a:pPr>
              <a:lnSpc>
                <a:spcPct val="100000"/>
              </a:lnSpc>
              <a:spcBef>
                <a:spcPts val="0"/>
              </a:spcBef>
              <a:buClr>
                <a:srgbClr val="002060"/>
              </a:buClr>
              <a:buNone/>
            </a:pPr>
            <a:r>
              <a:rPr lang="et-EE" altLang="et-EE" sz="2400" dirty="0">
                <a:latin typeface="Abadi" panose="020B0604020104020204" pitchFamily="34" charset="0"/>
                <a:cs typeface="Calibri" panose="020F0502020204030204" pitchFamily="34" charset="0"/>
              </a:rPr>
              <a:t>     kritiseeritakse rohkem kui tüdrukuid ja neile määratakse rohkem </a:t>
            </a:r>
          </a:p>
          <a:p>
            <a:pPr>
              <a:lnSpc>
                <a:spcPct val="100000"/>
              </a:lnSpc>
              <a:spcBef>
                <a:spcPts val="0"/>
              </a:spcBef>
              <a:buClr>
                <a:srgbClr val="002060"/>
              </a:buClr>
              <a:buNone/>
            </a:pPr>
            <a:r>
              <a:rPr lang="et-EE" altLang="et-EE" sz="2400" dirty="0">
                <a:latin typeface="Abadi" panose="020B0604020104020204" pitchFamily="34" charset="0"/>
                <a:cs typeface="Calibri" panose="020F0502020204030204" pitchFamily="34" charset="0"/>
              </a:rPr>
              <a:t>     distsiplinaarkaristusi</a:t>
            </a:r>
          </a:p>
          <a:p>
            <a:pPr marL="342900" indent="-342900">
              <a:lnSpc>
                <a:spcPct val="100000"/>
              </a:lnSpc>
              <a:spcBef>
                <a:spcPts val="0"/>
              </a:spcBef>
              <a:buClr>
                <a:srgbClr val="002060"/>
              </a:buClr>
              <a:buFont typeface="Wingdings" panose="05000000000000000000" pitchFamily="2" charset="2"/>
              <a:buChar char="q"/>
            </a:pPr>
            <a:endParaRPr lang="et-EE" altLang="et-EE" sz="500" dirty="0">
              <a:latin typeface="Abadi" panose="020B0604020104020204" pitchFamily="34" charset="0"/>
              <a:cs typeface="Calibri" panose="020F0502020204030204" pitchFamily="34" charset="0"/>
            </a:endParaRPr>
          </a:p>
          <a:p>
            <a:pPr marL="342900" indent="-342900">
              <a:lnSpc>
                <a:spcPct val="100000"/>
              </a:lnSpc>
              <a:spcBef>
                <a:spcPts val="0"/>
              </a:spcBef>
              <a:buClr>
                <a:srgbClr val="002060"/>
              </a:buClr>
              <a:buFont typeface="Wingdings" panose="05000000000000000000" pitchFamily="2" charset="2"/>
              <a:buChar char="q"/>
            </a:pPr>
            <a:r>
              <a:rPr lang="et-EE" altLang="et-EE" sz="2400" dirty="0">
                <a:latin typeface="Abadi" panose="020B0604020104020204" pitchFamily="34" charset="0"/>
                <a:cs typeface="Calibri" panose="020F0502020204030204" pitchFamily="34" charset="0"/>
              </a:rPr>
              <a:t> </a:t>
            </a:r>
            <a:r>
              <a:rPr lang="fi-FI" altLang="et-EE" sz="2400" dirty="0" err="1">
                <a:latin typeface="Abadi" panose="020B0604020104020204" pitchFamily="34" charset="0"/>
                <a:cs typeface="Calibri" panose="020F0502020204030204" pitchFamily="34" charset="0"/>
              </a:rPr>
              <a:t>kui</a:t>
            </a:r>
            <a:r>
              <a:rPr lang="fi-FI" altLang="et-EE" sz="2400" dirty="0">
                <a:latin typeface="Abadi" panose="020B0604020104020204" pitchFamily="34" charset="0"/>
                <a:cs typeface="Calibri" panose="020F0502020204030204" pitchFamily="34" charset="0"/>
              </a:rPr>
              <a:t> </a:t>
            </a:r>
            <a:r>
              <a:rPr lang="fi-FI" altLang="et-EE" sz="2400" dirty="0" err="1">
                <a:latin typeface="Abadi" panose="020B0604020104020204" pitchFamily="34" charset="0"/>
                <a:cs typeface="Calibri" panose="020F0502020204030204" pitchFamily="34" charset="0"/>
              </a:rPr>
              <a:t>poiss</a:t>
            </a:r>
            <a:r>
              <a:rPr lang="fi-FI" altLang="et-EE" sz="2400" dirty="0">
                <a:latin typeface="Abadi" panose="020B0604020104020204" pitchFamily="34" charset="0"/>
                <a:cs typeface="Calibri" panose="020F0502020204030204" pitchFamily="34" charset="0"/>
              </a:rPr>
              <a:t> </a:t>
            </a:r>
            <a:r>
              <a:rPr lang="fi-FI" altLang="et-EE" sz="2400" dirty="0" err="1">
                <a:latin typeface="Abadi" panose="020B0604020104020204" pitchFamily="34" charset="0"/>
                <a:cs typeface="Calibri" panose="020F0502020204030204" pitchFamily="34" charset="0"/>
              </a:rPr>
              <a:t>midagi</a:t>
            </a:r>
            <a:r>
              <a:rPr lang="fi-FI" altLang="et-EE" sz="2400" dirty="0">
                <a:latin typeface="Abadi" panose="020B0604020104020204" pitchFamily="34" charset="0"/>
                <a:cs typeface="Calibri" panose="020F0502020204030204" pitchFamily="34" charset="0"/>
              </a:rPr>
              <a:t> </a:t>
            </a:r>
            <a:r>
              <a:rPr lang="fi-FI" altLang="et-EE" sz="2400" dirty="0" err="1">
                <a:latin typeface="Abadi" panose="020B0604020104020204" pitchFamily="34" charset="0"/>
                <a:cs typeface="Calibri" panose="020F0502020204030204" pitchFamily="34" charset="0"/>
              </a:rPr>
              <a:t>teeb</a:t>
            </a:r>
            <a:r>
              <a:rPr lang="fi-FI" altLang="et-EE" sz="2400" dirty="0">
                <a:latin typeface="Abadi" panose="020B0604020104020204" pitchFamily="34" charset="0"/>
                <a:cs typeface="Calibri" panose="020F0502020204030204" pitchFamily="34" charset="0"/>
              </a:rPr>
              <a:t>, siis </a:t>
            </a:r>
            <a:r>
              <a:rPr lang="fi-FI" altLang="et-EE" sz="2400" dirty="0" err="1">
                <a:latin typeface="Abadi" panose="020B0604020104020204" pitchFamily="34" charset="0"/>
                <a:cs typeface="Calibri" panose="020F0502020204030204" pitchFamily="34" charset="0"/>
              </a:rPr>
              <a:t>tunnevad</a:t>
            </a:r>
            <a:r>
              <a:rPr lang="fi-FI" altLang="et-EE" sz="2400" dirty="0">
                <a:latin typeface="Abadi" panose="020B0604020104020204" pitchFamily="34" charset="0"/>
                <a:cs typeface="Calibri" panose="020F0502020204030204" pitchFamily="34" charset="0"/>
              </a:rPr>
              <a:t> </a:t>
            </a:r>
            <a:r>
              <a:rPr lang="fi-FI" altLang="et-EE" sz="2400" dirty="0" err="1">
                <a:latin typeface="Abadi" panose="020B0604020104020204" pitchFamily="34" charset="0"/>
                <a:cs typeface="Calibri" panose="020F0502020204030204" pitchFamily="34" charset="0"/>
              </a:rPr>
              <a:t>tema</a:t>
            </a:r>
            <a:r>
              <a:rPr lang="fi-FI" altLang="et-EE" sz="2400" dirty="0">
                <a:latin typeface="Abadi" panose="020B0604020104020204" pitchFamily="34" charset="0"/>
                <a:cs typeface="Calibri" panose="020F0502020204030204" pitchFamily="34" charset="0"/>
              </a:rPr>
              <a:t> </a:t>
            </a:r>
            <a:r>
              <a:rPr lang="fi-FI" altLang="et-EE" sz="2400" dirty="0" err="1">
                <a:latin typeface="Abadi" panose="020B0604020104020204" pitchFamily="34" charset="0"/>
                <a:cs typeface="Calibri" panose="020F0502020204030204" pitchFamily="34" charset="0"/>
              </a:rPr>
              <a:t>vastu</a:t>
            </a:r>
            <a:r>
              <a:rPr lang="fi-FI" altLang="et-EE" sz="2400" dirty="0">
                <a:latin typeface="Abadi" panose="020B0604020104020204" pitchFamily="34" charset="0"/>
                <a:cs typeface="Calibri" panose="020F0502020204030204" pitchFamily="34" charset="0"/>
              </a:rPr>
              <a:t> huvi nii </a:t>
            </a:r>
            <a:r>
              <a:rPr lang="et-EE" altLang="et-EE" sz="2400" dirty="0">
                <a:latin typeface="Abadi" panose="020B0604020104020204" pitchFamily="34" charset="0"/>
                <a:cs typeface="Calibri" panose="020F0502020204030204" pitchFamily="34" charset="0"/>
              </a:rPr>
              <a:t>õpetajad kui </a:t>
            </a:r>
          </a:p>
          <a:p>
            <a:pPr>
              <a:lnSpc>
                <a:spcPct val="100000"/>
              </a:lnSpc>
              <a:spcBef>
                <a:spcPts val="0"/>
              </a:spcBef>
              <a:buClr>
                <a:srgbClr val="002060"/>
              </a:buClr>
              <a:buNone/>
            </a:pPr>
            <a:r>
              <a:rPr lang="et-EE" altLang="et-EE" sz="2400" dirty="0">
                <a:latin typeface="Abadi" panose="020B0604020104020204" pitchFamily="34" charset="0"/>
                <a:cs typeface="Calibri" panose="020F0502020204030204" pitchFamily="34" charset="0"/>
              </a:rPr>
              <a:t>    tüdrukud; k</a:t>
            </a:r>
            <a:r>
              <a:rPr lang="fi-FI" altLang="et-EE" sz="2400" dirty="0">
                <a:latin typeface="Abadi" panose="020B0604020104020204" pitchFamily="34" charset="0"/>
                <a:cs typeface="Calibri" panose="020F0502020204030204" pitchFamily="34" charset="0"/>
              </a:rPr>
              <a:t>ui </a:t>
            </a:r>
            <a:r>
              <a:rPr lang="fi-FI" altLang="et-EE" sz="2400" dirty="0" err="1">
                <a:latin typeface="Abadi" panose="020B0604020104020204" pitchFamily="34" charset="0"/>
                <a:cs typeface="Calibri" panose="020F0502020204030204" pitchFamily="34" charset="0"/>
              </a:rPr>
              <a:t>tüdruk</a:t>
            </a:r>
            <a:r>
              <a:rPr lang="fi-FI" altLang="et-EE" sz="2400" dirty="0">
                <a:latin typeface="Abadi" panose="020B0604020104020204" pitchFamily="34" charset="0"/>
                <a:cs typeface="Calibri" panose="020F0502020204030204" pitchFamily="34" charset="0"/>
              </a:rPr>
              <a:t> </a:t>
            </a:r>
            <a:r>
              <a:rPr lang="fi-FI" altLang="et-EE" sz="2400" dirty="0" err="1">
                <a:latin typeface="Abadi" panose="020B0604020104020204" pitchFamily="34" charset="0"/>
                <a:cs typeface="Calibri" panose="020F0502020204030204" pitchFamily="34" charset="0"/>
              </a:rPr>
              <a:t>midagi</a:t>
            </a:r>
            <a:r>
              <a:rPr lang="fi-FI" altLang="et-EE" sz="2400" dirty="0">
                <a:latin typeface="Abadi" panose="020B0604020104020204" pitchFamily="34" charset="0"/>
                <a:cs typeface="Calibri" panose="020F0502020204030204" pitchFamily="34" charset="0"/>
              </a:rPr>
              <a:t> </a:t>
            </a:r>
            <a:r>
              <a:rPr lang="fi-FI" altLang="et-EE" sz="2400" dirty="0" err="1">
                <a:latin typeface="Abadi" panose="020B0604020104020204" pitchFamily="34" charset="0"/>
                <a:cs typeface="Calibri" panose="020F0502020204030204" pitchFamily="34" charset="0"/>
              </a:rPr>
              <a:t>teeb</a:t>
            </a:r>
            <a:r>
              <a:rPr lang="fi-FI" altLang="et-EE" sz="2400" dirty="0">
                <a:latin typeface="Abadi" panose="020B0604020104020204" pitchFamily="34" charset="0"/>
                <a:cs typeface="Calibri" panose="020F0502020204030204" pitchFamily="34" charset="0"/>
              </a:rPr>
              <a:t>, siis </a:t>
            </a:r>
            <a:r>
              <a:rPr lang="fi-FI" altLang="et-EE" sz="2400" dirty="0" err="1">
                <a:latin typeface="Abadi" panose="020B0604020104020204" pitchFamily="34" charset="0"/>
                <a:cs typeface="Calibri" panose="020F0502020204030204" pitchFamily="34" charset="0"/>
              </a:rPr>
              <a:t>poisid</a:t>
            </a:r>
            <a:r>
              <a:rPr lang="fi-FI" altLang="et-EE" sz="2400" dirty="0">
                <a:latin typeface="Abadi" panose="020B0604020104020204" pitchFamily="34" charset="0"/>
                <a:cs typeface="Calibri" panose="020F0502020204030204" pitchFamily="34" charset="0"/>
              </a:rPr>
              <a:t> </a:t>
            </a:r>
            <a:r>
              <a:rPr lang="fi-FI" altLang="et-EE" sz="2400" dirty="0" err="1">
                <a:latin typeface="Abadi" panose="020B0604020104020204" pitchFamily="34" charset="0"/>
                <a:cs typeface="Calibri" panose="020F0502020204030204" pitchFamily="34" charset="0"/>
              </a:rPr>
              <a:t>teevad</a:t>
            </a:r>
            <a:r>
              <a:rPr lang="fi-FI" altLang="et-EE" sz="2400" dirty="0">
                <a:latin typeface="Abadi" panose="020B0604020104020204" pitchFamily="34" charset="0"/>
                <a:cs typeface="Calibri" panose="020F0502020204030204" pitchFamily="34" charset="0"/>
              </a:rPr>
              <a:t> </a:t>
            </a:r>
            <a:r>
              <a:rPr lang="et-EE" altLang="et-EE" sz="2400" dirty="0">
                <a:latin typeface="Abadi" panose="020B0604020104020204" pitchFamily="34" charset="0"/>
                <a:cs typeface="Calibri" panose="020F0502020204030204" pitchFamily="34" charset="0"/>
              </a:rPr>
              <a:t>muid </a:t>
            </a:r>
            <a:r>
              <a:rPr lang="fi-FI" altLang="et-EE" sz="2400" dirty="0" err="1">
                <a:latin typeface="Abadi" panose="020B0604020104020204" pitchFamily="34" charset="0"/>
                <a:cs typeface="Calibri" panose="020F0502020204030204" pitchFamily="34" charset="0"/>
              </a:rPr>
              <a:t>asju</a:t>
            </a:r>
            <a:endParaRPr lang="et-EE" altLang="et-EE" sz="2400" dirty="0">
              <a:latin typeface="Abadi" panose="020B0604020104020204" pitchFamily="34" charset="0"/>
              <a:cs typeface="Calibri" panose="020F0502020204030204" pitchFamily="34" charset="0"/>
            </a:endParaRPr>
          </a:p>
          <a:p>
            <a:pPr marL="342900" indent="-342900">
              <a:lnSpc>
                <a:spcPct val="100000"/>
              </a:lnSpc>
              <a:spcBef>
                <a:spcPts val="0"/>
              </a:spcBef>
              <a:buClr>
                <a:srgbClr val="002060"/>
              </a:buClr>
              <a:buFont typeface="Wingdings" panose="05000000000000000000" pitchFamily="2" charset="2"/>
              <a:buChar char="q"/>
            </a:pPr>
            <a:endParaRPr lang="fi-FI" altLang="et-EE" sz="1000" dirty="0">
              <a:latin typeface="Abadi" panose="020B0604020104020204" pitchFamily="34" charset="0"/>
              <a:cs typeface="Calibri" panose="020F0502020204030204" pitchFamily="34" charset="0"/>
            </a:endParaRPr>
          </a:p>
          <a:p>
            <a:pPr marL="342900" indent="-342900">
              <a:lnSpc>
                <a:spcPct val="100000"/>
              </a:lnSpc>
              <a:spcBef>
                <a:spcPts val="0"/>
              </a:spcBef>
              <a:buClr>
                <a:srgbClr val="002060"/>
              </a:buClr>
              <a:buFont typeface="Wingdings" panose="05000000000000000000" pitchFamily="2" charset="2"/>
              <a:buChar char="q"/>
            </a:pPr>
            <a:r>
              <a:rPr lang="et-EE" altLang="et-EE" sz="2400" dirty="0">
                <a:latin typeface="Abadi" panose="020B0604020104020204" pitchFamily="34" charset="0"/>
                <a:cs typeface="Calibri" panose="020F0502020204030204" pitchFamily="34" charset="0"/>
              </a:rPr>
              <a:t> poisid käituvad tüdrukute suhtes agressiivsemalt, nad kasutavad verbaalseid </a:t>
            </a:r>
            <a:r>
              <a:rPr lang="en-US" altLang="et-EE" sz="2400" dirty="0">
                <a:latin typeface="Abadi" panose="020B0604020104020204" pitchFamily="34" charset="0"/>
                <a:cs typeface="Calibri" panose="020F0502020204030204" pitchFamily="34" charset="0"/>
              </a:rPr>
              <a:t> </a:t>
            </a:r>
            <a:r>
              <a:rPr lang="et-EE" altLang="et-EE" sz="2400" dirty="0">
                <a:latin typeface="Abadi" panose="020B0604020104020204" pitchFamily="34" charset="0"/>
                <a:cs typeface="Calibri" panose="020F0502020204030204" pitchFamily="34" charset="0"/>
              </a:rPr>
              <a:t>solvanguid ja teevad haiget</a:t>
            </a:r>
          </a:p>
          <a:p>
            <a:pPr>
              <a:lnSpc>
                <a:spcPct val="100000"/>
              </a:lnSpc>
              <a:spcBef>
                <a:spcPts val="0"/>
              </a:spcBef>
              <a:buClr>
                <a:srgbClr val="002060"/>
              </a:buClr>
              <a:buNone/>
            </a:pPr>
            <a:endParaRPr lang="et-EE" altLang="et-EE" sz="1000" dirty="0">
              <a:latin typeface="Abadi" panose="020B0604020104020204" pitchFamily="34" charset="0"/>
              <a:cs typeface="Calibri" panose="020F0502020204030204" pitchFamily="34" charset="0"/>
            </a:endParaRPr>
          </a:p>
          <a:p>
            <a:pPr marL="342900" indent="-342900">
              <a:lnSpc>
                <a:spcPct val="100000"/>
              </a:lnSpc>
              <a:spcBef>
                <a:spcPts val="0"/>
              </a:spcBef>
              <a:buClr>
                <a:srgbClr val="002060"/>
              </a:buClr>
              <a:buFont typeface="Wingdings" panose="05000000000000000000" pitchFamily="2" charset="2"/>
              <a:buChar char="q"/>
            </a:pPr>
            <a:r>
              <a:rPr lang="et-EE" altLang="et-EE" sz="2400" dirty="0">
                <a:latin typeface="Abadi" panose="020B0604020104020204" pitchFamily="34" charset="0"/>
                <a:cs typeface="Calibri" panose="020F0502020204030204" pitchFamily="34" charset="0"/>
              </a:rPr>
              <a:t> personal astub väga harva tüdrukute kaitseks välja, pigem leitakse </a:t>
            </a:r>
          </a:p>
          <a:p>
            <a:pPr>
              <a:lnSpc>
                <a:spcPct val="100000"/>
              </a:lnSpc>
              <a:spcBef>
                <a:spcPts val="0"/>
              </a:spcBef>
              <a:buClr>
                <a:srgbClr val="002060"/>
              </a:buClr>
              <a:buNone/>
            </a:pPr>
            <a:r>
              <a:rPr lang="et-EE" altLang="et-EE" sz="2400" dirty="0">
                <a:latin typeface="Abadi" panose="020B0604020104020204" pitchFamily="34" charset="0"/>
                <a:cs typeface="Calibri" panose="020F0502020204030204" pitchFamily="34" charset="0"/>
              </a:rPr>
              <a:t>    poiste käitumisele vabandavaid põhjusi</a:t>
            </a:r>
          </a:p>
        </p:txBody>
      </p:sp>
    </p:spTree>
    <p:extLst>
      <p:ext uri="{BB962C8B-B14F-4D97-AF65-F5344CB8AC3E}">
        <p14:creationId xmlns="" xmlns:p14="http://schemas.microsoft.com/office/powerpoint/2010/main" val="650139864"/>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 xmlns:a16="http://schemas.microsoft.com/office/drawing/2014/main" id="{767E19A5-B862-342F-D7D5-BB18BD97E1B7}"/>
              </a:ext>
            </a:extLst>
          </p:cNvPr>
          <p:cNvSpPr>
            <a:spLocks noGrp="1"/>
          </p:cNvSpPr>
          <p:nvPr>
            <p:ph type="title"/>
          </p:nvPr>
        </p:nvSpPr>
        <p:spPr>
          <a:xfrm>
            <a:off x="838200" y="365126"/>
            <a:ext cx="10202966" cy="1119188"/>
          </a:xfrm>
        </p:spPr>
        <p:txBody>
          <a:bodyPr>
            <a:normAutofit/>
          </a:bodyPr>
          <a:lstStyle/>
          <a:p>
            <a:pPr eaLnBrk="1" hangingPunct="1"/>
            <a:r>
              <a:rPr lang="et-EE" altLang="et-EE" sz="3600" b="1" dirty="0">
                <a:solidFill>
                  <a:srgbClr val="002060"/>
                </a:solidFill>
                <a:latin typeface="Abadi" panose="020B0604020104020204" pitchFamily="34" charset="0"/>
                <a:cs typeface="Calibri" panose="020F0502020204030204" pitchFamily="34" charset="0"/>
              </a:rPr>
              <a:t>Variõppekava – Mis on selgunud filmimisest? Tüdrukud (1)</a:t>
            </a:r>
          </a:p>
        </p:txBody>
      </p:sp>
      <p:sp>
        <p:nvSpPr>
          <p:cNvPr id="29699" name="Rectangle 3">
            <a:extLst>
              <a:ext uri="{FF2B5EF4-FFF2-40B4-BE49-F238E27FC236}">
                <a16:creationId xmlns="" xmlns:a16="http://schemas.microsoft.com/office/drawing/2014/main" id="{4F8656C4-CC2E-620A-D457-F43CE3D52D72}"/>
              </a:ext>
            </a:extLst>
          </p:cNvPr>
          <p:cNvSpPr>
            <a:spLocks noGrp="1"/>
          </p:cNvSpPr>
          <p:nvPr>
            <p:ph idx="1"/>
          </p:nvPr>
        </p:nvSpPr>
        <p:spPr>
          <a:xfrm>
            <a:off x="838200" y="2108156"/>
            <a:ext cx="11433561" cy="5373687"/>
          </a:xfrm>
        </p:spPr>
        <p:txBody>
          <a:bodyPr>
            <a:normAutofit/>
          </a:bodyPr>
          <a:lstStyle/>
          <a:p>
            <a:pPr eaLnBrk="1" hangingPunct="1">
              <a:lnSpc>
                <a:spcPct val="120000"/>
              </a:lnSpc>
              <a:spcBef>
                <a:spcPts val="0"/>
              </a:spcBef>
              <a:spcAft>
                <a:spcPts val="1000"/>
              </a:spcAft>
              <a:buClr>
                <a:srgbClr val="002060"/>
              </a:buClr>
              <a:buFont typeface="Wingdings" panose="05000000000000000000" pitchFamily="2" charset="2"/>
              <a:buChar char="q"/>
            </a:pPr>
            <a:r>
              <a:rPr lang="et-EE" altLang="et-EE" dirty="0">
                <a:latin typeface="Abadi" panose="020B0604020104020204" pitchFamily="34" charset="0"/>
                <a:cs typeface="Calibri" panose="020F0502020204030204" pitchFamily="34" charset="0"/>
              </a:rPr>
              <a:t> </a:t>
            </a:r>
            <a:r>
              <a:rPr lang="et-EE" altLang="et-EE" dirty="0">
                <a:latin typeface="Calibri" panose="020F0502020204030204" pitchFamily="34" charset="0"/>
                <a:cs typeface="Calibri" panose="020F0502020204030204" pitchFamily="34" charset="0"/>
              </a:rPr>
              <a:t> </a:t>
            </a:r>
            <a:r>
              <a:rPr lang="et-EE" altLang="et-EE" sz="3200" dirty="0">
                <a:latin typeface="Abadi" panose="020B0604020104020204" pitchFamily="34" charset="0"/>
                <a:cs typeface="Calibri" panose="020F0502020204030204" pitchFamily="34" charset="0"/>
              </a:rPr>
              <a:t>tüdrukud jäävad ootaja rolli</a:t>
            </a:r>
          </a:p>
          <a:p>
            <a:pPr eaLnBrk="1" hangingPunct="1">
              <a:lnSpc>
                <a:spcPct val="120000"/>
              </a:lnSpc>
              <a:spcBef>
                <a:spcPts val="0"/>
              </a:spcBef>
              <a:spcAft>
                <a:spcPts val="1000"/>
              </a:spcAft>
              <a:buClr>
                <a:srgbClr val="002060"/>
              </a:buClr>
              <a:buFont typeface="Wingdings" panose="05000000000000000000" pitchFamily="2" charset="2"/>
              <a:buChar char="q"/>
            </a:pPr>
            <a:r>
              <a:rPr lang="et-EE" altLang="et-EE" sz="3200" dirty="0">
                <a:latin typeface="Abadi" panose="020B0604020104020204" pitchFamily="34" charset="0"/>
                <a:cs typeface="Calibri" panose="020F0502020204030204" pitchFamily="34" charset="0"/>
              </a:rPr>
              <a:t>  tüdrukute rääkimist katkestatakse rohkem</a:t>
            </a:r>
          </a:p>
          <a:p>
            <a:pPr eaLnBrk="1" hangingPunct="1">
              <a:lnSpc>
                <a:spcPct val="120000"/>
              </a:lnSpc>
              <a:spcBef>
                <a:spcPts val="0"/>
              </a:spcBef>
              <a:spcAft>
                <a:spcPts val="1000"/>
              </a:spcAft>
              <a:buClr>
                <a:srgbClr val="002060"/>
              </a:buClr>
              <a:buFont typeface="Wingdings" panose="05000000000000000000" pitchFamily="2" charset="2"/>
              <a:buChar char="q"/>
            </a:pPr>
            <a:r>
              <a:rPr lang="et-EE" altLang="et-EE" sz="3200" dirty="0">
                <a:latin typeface="Abadi" panose="020B0604020104020204" pitchFamily="34" charset="0"/>
                <a:cs typeface="Calibri" panose="020F0502020204030204" pitchFamily="34" charset="0"/>
              </a:rPr>
              <a:t>  tüdrukud lepivad vähemtähtsate rollidega</a:t>
            </a:r>
          </a:p>
          <a:p>
            <a:pPr eaLnBrk="1" hangingPunct="1">
              <a:lnSpc>
                <a:spcPct val="110000"/>
              </a:lnSpc>
              <a:spcBef>
                <a:spcPts val="0"/>
              </a:spcBef>
              <a:buClr>
                <a:srgbClr val="002060"/>
              </a:buClr>
              <a:buFont typeface="Wingdings" panose="05000000000000000000" pitchFamily="2" charset="2"/>
              <a:buChar char="q"/>
            </a:pPr>
            <a:r>
              <a:rPr lang="et-EE" altLang="et-EE" sz="3200" dirty="0">
                <a:latin typeface="Abadi" panose="020B0604020104020204" pitchFamily="34" charset="0"/>
                <a:cs typeface="Calibri" panose="020F0502020204030204" pitchFamily="34" charset="0"/>
              </a:rPr>
              <a:t>  tüdrukud aitavad kõiki: aitavad ülesannete täitmisel mitte </a:t>
            </a:r>
            <a:endParaRPr lang="en-US" altLang="et-EE" sz="3200" dirty="0">
              <a:latin typeface="Abadi" panose="020B0604020104020204" pitchFamily="34" charset="0"/>
              <a:cs typeface="Calibri" panose="020F0502020204030204" pitchFamily="34" charset="0"/>
            </a:endParaRPr>
          </a:p>
          <a:p>
            <a:pPr marL="0" indent="0" eaLnBrk="1" hangingPunct="1">
              <a:lnSpc>
                <a:spcPct val="110000"/>
              </a:lnSpc>
              <a:spcBef>
                <a:spcPts val="0"/>
              </a:spcBef>
              <a:buClr>
                <a:srgbClr val="002060"/>
              </a:buClr>
              <a:buNone/>
            </a:pPr>
            <a:r>
              <a:rPr lang="en-US" altLang="et-EE" sz="3200" dirty="0">
                <a:latin typeface="Abadi" panose="020B0604020104020204" pitchFamily="34" charset="0"/>
                <a:cs typeface="Calibri" panose="020F0502020204030204" pitchFamily="34" charset="0"/>
              </a:rPr>
              <a:t>    </a:t>
            </a:r>
            <a:r>
              <a:rPr lang="et-EE" altLang="et-EE" sz="3200" dirty="0">
                <a:latin typeface="Abadi" panose="020B0604020104020204" pitchFamily="34" charset="0"/>
                <a:cs typeface="Calibri" panose="020F0502020204030204" pitchFamily="34" charset="0"/>
              </a:rPr>
              <a:t>ainult kaaslasi, vaid aitavad ka õpetajal tööd teha</a:t>
            </a:r>
            <a:endParaRPr lang="en-US" altLang="et-EE" sz="3200" dirty="0">
              <a:latin typeface="Abadi" panose="020B0604020104020204" pitchFamily="34" charset="0"/>
              <a:cs typeface="Calibri" panose="020F0502020204030204" pitchFamily="34" charset="0"/>
            </a:endParaRPr>
          </a:p>
          <a:p>
            <a:pPr marL="0" indent="0" eaLnBrk="1" hangingPunct="1">
              <a:lnSpc>
                <a:spcPct val="110000"/>
              </a:lnSpc>
              <a:spcBef>
                <a:spcPts val="0"/>
              </a:spcBef>
              <a:buClr>
                <a:srgbClr val="002060"/>
              </a:buClr>
              <a:buNone/>
            </a:pPr>
            <a:endParaRPr lang="et-EE" altLang="et-EE" sz="1000" dirty="0">
              <a:latin typeface="Abadi" panose="020B0604020104020204" pitchFamily="34" charset="0"/>
              <a:cs typeface="Calibri" panose="020F0502020204030204" pitchFamily="34" charset="0"/>
            </a:endParaRPr>
          </a:p>
          <a:p>
            <a:pPr eaLnBrk="1" hangingPunct="1">
              <a:lnSpc>
                <a:spcPct val="120000"/>
              </a:lnSpc>
              <a:spcBef>
                <a:spcPts val="0"/>
              </a:spcBef>
              <a:spcAft>
                <a:spcPts val="1000"/>
              </a:spcAft>
              <a:buClr>
                <a:srgbClr val="002060"/>
              </a:buClr>
              <a:buFont typeface="Wingdings" panose="05000000000000000000" pitchFamily="2" charset="2"/>
              <a:buChar char="q"/>
            </a:pPr>
            <a:r>
              <a:rPr lang="et-EE" altLang="et-EE" sz="3200" dirty="0">
                <a:latin typeface="Abadi" panose="020B0604020104020204" pitchFamily="34" charset="0"/>
                <a:cs typeface="Calibri" panose="020F0502020204030204" pitchFamily="34" charset="0"/>
              </a:rPr>
              <a:t>  tüdrukud aitavad üksteist, poisid võistlevad üksteisega</a:t>
            </a:r>
          </a:p>
          <a:p>
            <a:pPr marL="0" indent="0" eaLnBrk="1" hangingPunct="1">
              <a:lnSpc>
                <a:spcPct val="120000"/>
              </a:lnSpc>
              <a:spcBef>
                <a:spcPts val="0"/>
              </a:spcBef>
              <a:spcAft>
                <a:spcPts val="1000"/>
              </a:spcAft>
              <a:buClr>
                <a:srgbClr val="002060"/>
              </a:buClr>
              <a:buNone/>
            </a:pPr>
            <a:endParaRPr lang="et-EE" altLang="et-EE" sz="2200" dirty="0">
              <a:latin typeface="Century Gothic" panose="020B0502020202020204" pitchFamily="34" charset="0"/>
              <a:cs typeface="Calibri" panose="020F0502020204030204" pitchFamily="34" charset="0"/>
            </a:endParaRPr>
          </a:p>
        </p:txBody>
      </p:sp>
    </p:spTree>
    <p:extLst>
      <p:ext uri="{BB962C8B-B14F-4D97-AF65-F5344CB8AC3E}">
        <p14:creationId xmlns="" xmlns:p14="http://schemas.microsoft.com/office/powerpoint/2010/main" val="1408325270"/>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C496C0-7F4E-D454-508C-76B655DAA829}"/>
              </a:ext>
            </a:extLst>
          </p:cNvPr>
          <p:cNvSpPr>
            <a:spLocks noGrp="1"/>
          </p:cNvSpPr>
          <p:nvPr>
            <p:ph type="title"/>
          </p:nvPr>
        </p:nvSpPr>
        <p:spPr>
          <a:xfrm>
            <a:off x="742950" y="1041400"/>
            <a:ext cx="10515600" cy="1325563"/>
          </a:xfrm>
        </p:spPr>
        <p:txBody>
          <a:bodyPr/>
          <a:lstStyle/>
          <a:p>
            <a:r>
              <a:rPr lang="en-US" b="1" dirty="0" err="1">
                <a:latin typeface="Abadi" panose="020B0604020104020204" pitchFamily="34" charset="0"/>
              </a:rPr>
              <a:t>Soolise</a:t>
            </a:r>
            <a:r>
              <a:rPr lang="en-US" b="1" dirty="0">
                <a:latin typeface="Abadi" panose="020B0604020104020204" pitchFamily="34" charset="0"/>
              </a:rPr>
              <a:t> </a:t>
            </a:r>
            <a:r>
              <a:rPr lang="en-US" b="1" dirty="0" err="1">
                <a:latin typeface="Abadi" panose="020B0604020104020204" pitchFamily="34" charset="0"/>
              </a:rPr>
              <a:t>võrdõiguslikkuse</a:t>
            </a:r>
            <a:r>
              <a:rPr lang="en-US" b="1" dirty="0">
                <a:latin typeface="Abadi" panose="020B0604020104020204" pitchFamily="34" charset="0"/>
              </a:rPr>
              <a:t> </a:t>
            </a:r>
            <a:r>
              <a:rPr lang="en-US" b="1" dirty="0" err="1">
                <a:latin typeface="Abadi" panose="020B0604020104020204" pitchFamily="34" charset="0"/>
              </a:rPr>
              <a:t>eesmärk</a:t>
            </a:r>
            <a:r>
              <a:rPr lang="en-US" b="1" dirty="0">
                <a:latin typeface="Abadi" panose="020B0604020104020204" pitchFamily="34" charset="0"/>
              </a:rPr>
              <a:t> </a:t>
            </a:r>
            <a:r>
              <a:rPr lang="en-US" b="1" dirty="0" err="1">
                <a:latin typeface="Abadi" panose="020B0604020104020204" pitchFamily="34" charset="0"/>
              </a:rPr>
              <a:t>hariduses</a:t>
            </a:r>
            <a:endParaRPr lang="en-US" dirty="0">
              <a:latin typeface="Abadi" panose="020B0604020104020204" pitchFamily="34" charset="0"/>
            </a:endParaRPr>
          </a:p>
        </p:txBody>
      </p:sp>
      <p:sp>
        <p:nvSpPr>
          <p:cNvPr id="4" name="TextBox 3">
            <a:extLst>
              <a:ext uri="{FF2B5EF4-FFF2-40B4-BE49-F238E27FC236}">
                <a16:creationId xmlns="" xmlns:a16="http://schemas.microsoft.com/office/drawing/2014/main" id="{F95D9946-9347-685F-4B9F-F2DDCCAC8C1A}"/>
              </a:ext>
            </a:extLst>
          </p:cNvPr>
          <p:cNvSpPr txBox="1"/>
          <p:nvPr/>
        </p:nvSpPr>
        <p:spPr>
          <a:xfrm>
            <a:off x="838200" y="3043535"/>
            <a:ext cx="10096500" cy="1323439"/>
          </a:xfrm>
          <a:prstGeom prst="rect">
            <a:avLst/>
          </a:prstGeom>
          <a:noFill/>
        </p:spPr>
        <p:txBody>
          <a:bodyPr wrap="square">
            <a:spAutoFit/>
          </a:bodyPr>
          <a:lstStyle/>
          <a:p>
            <a:r>
              <a:rPr lang="en-US" sz="4000" dirty="0">
                <a:latin typeface="Abadi" panose="020B0604020104020204" pitchFamily="34" charset="0"/>
              </a:rPr>
              <a:t>on  </a:t>
            </a:r>
            <a:r>
              <a:rPr lang="en-US" sz="4000" dirty="0" err="1">
                <a:latin typeface="Abadi" panose="020B0604020104020204" pitchFamily="34" charset="0"/>
              </a:rPr>
              <a:t>tütarlaste</a:t>
            </a:r>
            <a:r>
              <a:rPr lang="en-US" sz="4000" dirty="0">
                <a:latin typeface="Abadi" panose="020B0604020104020204" pitchFamily="34" charset="0"/>
              </a:rPr>
              <a:t> ja </a:t>
            </a:r>
            <a:r>
              <a:rPr lang="en-US" sz="4000" dirty="0" err="1">
                <a:latin typeface="Abadi" panose="020B0604020104020204" pitchFamily="34" charset="0"/>
              </a:rPr>
              <a:t>poiste</a:t>
            </a:r>
            <a:r>
              <a:rPr lang="en-US" sz="4000" dirty="0">
                <a:latin typeface="Abadi" panose="020B0604020104020204" pitchFamily="34" charset="0"/>
              </a:rPr>
              <a:t> </a:t>
            </a:r>
            <a:r>
              <a:rPr lang="en-US" sz="4000" dirty="0" err="1">
                <a:latin typeface="Abadi" panose="020B0604020104020204" pitchFamily="34" charset="0"/>
              </a:rPr>
              <a:t>võrdsete</a:t>
            </a:r>
            <a:r>
              <a:rPr lang="en-US" sz="4000" dirty="0">
                <a:latin typeface="Abadi" panose="020B0604020104020204" pitchFamily="34" charset="0"/>
              </a:rPr>
              <a:t> </a:t>
            </a:r>
            <a:r>
              <a:rPr lang="en-US" sz="4000" dirty="0" err="1">
                <a:latin typeface="Abadi" panose="020B0604020104020204" pitchFamily="34" charset="0"/>
              </a:rPr>
              <a:t>võimaluste</a:t>
            </a:r>
            <a:r>
              <a:rPr lang="en-US" sz="4000" dirty="0">
                <a:latin typeface="Abadi" panose="020B0604020104020204" pitchFamily="34" charset="0"/>
              </a:rPr>
              <a:t> ja </a:t>
            </a:r>
            <a:r>
              <a:rPr lang="en-US" sz="4000" dirty="0" err="1">
                <a:latin typeface="Abadi" panose="020B0604020104020204" pitchFamily="34" charset="0"/>
              </a:rPr>
              <a:t>võrdsete</a:t>
            </a:r>
            <a:r>
              <a:rPr lang="en-US" sz="4000" dirty="0">
                <a:latin typeface="Abadi" panose="020B0604020104020204" pitchFamily="34" charset="0"/>
              </a:rPr>
              <a:t> </a:t>
            </a:r>
            <a:r>
              <a:rPr lang="en-US" sz="4000" dirty="0" err="1">
                <a:latin typeface="Abadi" panose="020B0604020104020204" pitchFamily="34" charset="0"/>
              </a:rPr>
              <a:t>haridustulemuste</a:t>
            </a:r>
            <a:r>
              <a:rPr lang="en-US" sz="4000" dirty="0">
                <a:latin typeface="Abadi" panose="020B0604020104020204" pitchFamily="34" charset="0"/>
              </a:rPr>
              <a:t> </a:t>
            </a:r>
            <a:r>
              <a:rPr lang="en-US" sz="4000" dirty="0" err="1">
                <a:latin typeface="Abadi" panose="020B0604020104020204" pitchFamily="34" charset="0"/>
              </a:rPr>
              <a:t>saavutamine</a:t>
            </a:r>
            <a:r>
              <a:rPr lang="en-US" sz="4000" b="1" dirty="0"/>
              <a:t>.</a:t>
            </a:r>
            <a:endParaRPr lang="en-US" sz="4000" dirty="0"/>
          </a:p>
        </p:txBody>
      </p:sp>
    </p:spTree>
    <p:extLst>
      <p:ext uri="{BB962C8B-B14F-4D97-AF65-F5344CB8AC3E}">
        <p14:creationId xmlns="" xmlns:p14="http://schemas.microsoft.com/office/powerpoint/2010/main" val="6531331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 xmlns:a16="http://schemas.microsoft.com/office/drawing/2014/main" id="{767E19A5-B862-342F-D7D5-BB18BD97E1B7}"/>
              </a:ext>
            </a:extLst>
          </p:cNvPr>
          <p:cNvSpPr>
            <a:spLocks noGrp="1"/>
          </p:cNvSpPr>
          <p:nvPr>
            <p:ph type="title"/>
          </p:nvPr>
        </p:nvSpPr>
        <p:spPr>
          <a:xfrm>
            <a:off x="838200" y="365126"/>
            <a:ext cx="10202966" cy="1119188"/>
          </a:xfrm>
        </p:spPr>
        <p:txBody>
          <a:bodyPr>
            <a:normAutofit/>
          </a:bodyPr>
          <a:lstStyle/>
          <a:p>
            <a:pPr eaLnBrk="1" hangingPunct="1"/>
            <a:r>
              <a:rPr lang="et-EE" altLang="et-EE" sz="3200" b="1" dirty="0">
                <a:solidFill>
                  <a:srgbClr val="002060"/>
                </a:solidFill>
                <a:latin typeface="Century Gothic" panose="020B0502020202020204" pitchFamily="34" charset="0"/>
                <a:cs typeface="Calibri" panose="020F0502020204030204" pitchFamily="34" charset="0"/>
              </a:rPr>
              <a:t>Variõppekava – Mis on selgunud filmimisest? Tüdrukud (2)</a:t>
            </a:r>
          </a:p>
        </p:txBody>
      </p:sp>
      <p:sp>
        <p:nvSpPr>
          <p:cNvPr id="29699" name="Rectangle 3">
            <a:extLst>
              <a:ext uri="{FF2B5EF4-FFF2-40B4-BE49-F238E27FC236}">
                <a16:creationId xmlns="" xmlns:a16="http://schemas.microsoft.com/office/drawing/2014/main" id="{4F8656C4-CC2E-620A-D457-F43CE3D52D72}"/>
              </a:ext>
            </a:extLst>
          </p:cNvPr>
          <p:cNvSpPr>
            <a:spLocks noGrp="1"/>
          </p:cNvSpPr>
          <p:nvPr>
            <p:ph idx="1"/>
          </p:nvPr>
        </p:nvSpPr>
        <p:spPr>
          <a:xfrm>
            <a:off x="838200" y="2031244"/>
            <a:ext cx="11433561" cy="5373687"/>
          </a:xfrm>
        </p:spPr>
        <p:txBody>
          <a:bodyPr>
            <a:normAutofit/>
          </a:bodyPr>
          <a:lstStyle/>
          <a:p>
            <a:pPr eaLnBrk="1" hangingPunct="1">
              <a:lnSpc>
                <a:spcPct val="100000"/>
              </a:lnSpc>
              <a:spcBef>
                <a:spcPts val="0"/>
              </a:spcBef>
              <a:buClr>
                <a:srgbClr val="002060"/>
              </a:buClr>
              <a:buFont typeface="Wingdings" panose="05000000000000000000" pitchFamily="2" charset="2"/>
              <a:buChar char="q"/>
            </a:pPr>
            <a:r>
              <a:rPr lang="et-EE" altLang="et-EE" sz="2200" dirty="0">
                <a:latin typeface="Century Gothic" panose="020B0502020202020204" pitchFamily="34" charset="0"/>
                <a:cs typeface="Calibri" panose="020F0502020204030204" pitchFamily="34" charset="0"/>
              </a:rPr>
              <a:t>  </a:t>
            </a:r>
            <a:r>
              <a:rPr lang="en-US" altLang="et-EE" sz="2200" dirty="0">
                <a:latin typeface="Century Gothic" panose="020B0502020202020204" pitchFamily="34" charset="0"/>
                <a:cs typeface="Calibri" panose="020F0502020204030204" pitchFamily="34" charset="0"/>
              </a:rPr>
              <a:t>  </a:t>
            </a:r>
            <a:r>
              <a:rPr lang="et-EE" altLang="et-EE" dirty="0">
                <a:latin typeface="Abadi" panose="020B0604020104020204" pitchFamily="34" charset="0"/>
                <a:cs typeface="Calibri" panose="020F0502020204030204" pitchFamily="34" charset="0"/>
              </a:rPr>
              <a:t>tüdrukuid kasutatakse distsiplineeriva elemendina, pannes neid </a:t>
            </a:r>
            <a:r>
              <a:rPr lang="en-US" altLang="et-EE" dirty="0">
                <a:latin typeface="Abadi" panose="020B0604020104020204" pitchFamily="34" charset="0"/>
                <a:cs typeface="Calibri" panose="020F0502020204030204" pitchFamily="34" charset="0"/>
              </a:rPr>
              <a:t>    </a:t>
            </a:r>
          </a:p>
          <a:p>
            <a:pPr marL="0" indent="0" eaLnBrk="1" hangingPunct="1">
              <a:lnSpc>
                <a:spcPct val="100000"/>
              </a:lnSpc>
              <a:spcBef>
                <a:spcPts val="0"/>
              </a:spcBef>
              <a:buClr>
                <a:srgbClr val="002060"/>
              </a:buClr>
              <a:buNone/>
            </a:pPr>
            <a:r>
              <a:rPr lang="en-US" altLang="et-EE" dirty="0">
                <a:latin typeface="Abadi" panose="020B0604020104020204" pitchFamily="34" charset="0"/>
                <a:cs typeface="Calibri" panose="020F0502020204030204" pitchFamily="34" charset="0"/>
              </a:rPr>
              <a:t>     </a:t>
            </a:r>
            <a:r>
              <a:rPr lang="et-EE" altLang="et-EE" dirty="0">
                <a:latin typeface="Abadi" panose="020B0604020104020204" pitchFamily="34" charset="0"/>
                <a:cs typeface="Calibri" panose="020F0502020204030204" pitchFamily="34" charset="0"/>
              </a:rPr>
              <a:t>korrale mittealluvate / halvasti õppivate poiste kõrvale istuma</a:t>
            </a:r>
            <a:endParaRPr lang="en-US" altLang="et-EE" dirty="0">
              <a:latin typeface="Abadi" panose="020B0604020104020204" pitchFamily="34" charset="0"/>
              <a:cs typeface="Calibri" panose="020F0502020204030204" pitchFamily="34" charset="0"/>
            </a:endParaRPr>
          </a:p>
          <a:p>
            <a:pPr marL="0" indent="0" eaLnBrk="1" hangingPunct="1">
              <a:lnSpc>
                <a:spcPct val="100000"/>
              </a:lnSpc>
              <a:spcBef>
                <a:spcPts val="0"/>
              </a:spcBef>
              <a:buClr>
                <a:srgbClr val="002060"/>
              </a:buClr>
              <a:buNone/>
            </a:pPr>
            <a:endParaRPr lang="et-EE" altLang="et-EE" sz="1000" dirty="0">
              <a:latin typeface="Abadi" panose="020B0604020104020204" pitchFamily="34" charset="0"/>
              <a:cs typeface="Calibri" panose="020F0502020204030204" pitchFamily="34" charset="0"/>
            </a:endParaRPr>
          </a:p>
          <a:p>
            <a:pPr eaLnBrk="1" hangingPunct="1">
              <a:lnSpc>
                <a:spcPct val="110000"/>
              </a:lnSpc>
              <a:spcBef>
                <a:spcPts val="0"/>
              </a:spcBef>
              <a:buClr>
                <a:srgbClr val="002060"/>
              </a:buClr>
              <a:buFont typeface="Wingdings" panose="05000000000000000000" pitchFamily="2" charset="2"/>
              <a:buChar char="q"/>
            </a:pPr>
            <a:r>
              <a:rPr lang="et-EE" altLang="et-EE" dirty="0">
                <a:latin typeface="Abadi" panose="020B0604020104020204" pitchFamily="34" charset="0"/>
                <a:cs typeface="Calibri" panose="020F0502020204030204" pitchFamily="34" charset="0"/>
              </a:rPr>
              <a:t>  tüdrukud eelistavad olla tüdrukutega ja poisid poistega nii </a:t>
            </a:r>
            <a:endParaRPr lang="en-US" altLang="et-EE" dirty="0">
              <a:latin typeface="Abadi" panose="020B0604020104020204" pitchFamily="34" charset="0"/>
              <a:cs typeface="Calibri" panose="020F0502020204030204" pitchFamily="34" charset="0"/>
            </a:endParaRPr>
          </a:p>
          <a:p>
            <a:pPr marL="0" indent="0" eaLnBrk="1" hangingPunct="1">
              <a:lnSpc>
                <a:spcPct val="110000"/>
              </a:lnSpc>
              <a:spcBef>
                <a:spcPts val="0"/>
              </a:spcBef>
              <a:buClr>
                <a:srgbClr val="002060"/>
              </a:buClr>
              <a:buNone/>
            </a:pPr>
            <a:r>
              <a:rPr lang="en-US" altLang="et-EE" dirty="0">
                <a:latin typeface="Abadi" panose="020B0604020104020204" pitchFamily="34" charset="0"/>
                <a:cs typeface="Calibri" panose="020F0502020204030204" pitchFamily="34" charset="0"/>
              </a:rPr>
              <a:t>     </a:t>
            </a:r>
            <a:r>
              <a:rPr lang="et-EE" altLang="et-EE" dirty="0">
                <a:latin typeface="Abadi" panose="020B0604020104020204" pitchFamily="34" charset="0"/>
                <a:cs typeface="Calibri" panose="020F0502020204030204" pitchFamily="34" charset="0"/>
              </a:rPr>
              <a:t>klassiruumis kui klassist väljas</a:t>
            </a:r>
            <a:endParaRPr lang="en-US" altLang="et-EE" dirty="0">
              <a:latin typeface="Abadi" panose="020B0604020104020204" pitchFamily="34" charset="0"/>
              <a:cs typeface="Calibri" panose="020F0502020204030204" pitchFamily="34" charset="0"/>
            </a:endParaRPr>
          </a:p>
          <a:p>
            <a:pPr marL="0" indent="0" eaLnBrk="1" hangingPunct="1">
              <a:lnSpc>
                <a:spcPct val="110000"/>
              </a:lnSpc>
              <a:spcBef>
                <a:spcPts val="0"/>
              </a:spcBef>
              <a:buClr>
                <a:srgbClr val="002060"/>
              </a:buClr>
              <a:buNone/>
            </a:pPr>
            <a:endParaRPr lang="et-EE" altLang="et-EE" sz="1000" dirty="0">
              <a:latin typeface="Abadi" panose="020B0604020104020204" pitchFamily="34" charset="0"/>
              <a:cs typeface="Calibri" panose="020F0502020204030204" pitchFamily="34" charset="0"/>
            </a:endParaRPr>
          </a:p>
          <a:p>
            <a:pPr eaLnBrk="1" hangingPunct="1">
              <a:lnSpc>
                <a:spcPct val="100000"/>
              </a:lnSpc>
              <a:spcBef>
                <a:spcPts val="0"/>
              </a:spcBef>
              <a:buClr>
                <a:srgbClr val="002060"/>
              </a:buClr>
              <a:buFont typeface="Wingdings" panose="05000000000000000000" pitchFamily="2" charset="2"/>
              <a:buChar char="q"/>
            </a:pPr>
            <a:r>
              <a:rPr lang="et-EE" altLang="et-EE" dirty="0">
                <a:latin typeface="Abadi" panose="020B0604020104020204" pitchFamily="34" charset="0"/>
                <a:cs typeface="Calibri" panose="020F0502020204030204" pitchFamily="34" charset="0"/>
              </a:rPr>
              <a:t>  tüdrukute puhul taunitakse kooli personali suhtes väljaastumisi </a:t>
            </a:r>
            <a:endParaRPr lang="en-US" altLang="et-EE" dirty="0">
              <a:latin typeface="Abadi" panose="020B0604020104020204" pitchFamily="34" charset="0"/>
              <a:cs typeface="Calibri" panose="020F0502020204030204" pitchFamily="34" charset="0"/>
            </a:endParaRPr>
          </a:p>
          <a:p>
            <a:pPr marL="0" indent="0" eaLnBrk="1" hangingPunct="1">
              <a:lnSpc>
                <a:spcPct val="100000"/>
              </a:lnSpc>
              <a:spcBef>
                <a:spcPts val="0"/>
              </a:spcBef>
              <a:buClr>
                <a:srgbClr val="002060"/>
              </a:buClr>
              <a:buNone/>
            </a:pPr>
            <a:r>
              <a:rPr lang="en-US" altLang="et-EE" dirty="0">
                <a:latin typeface="Abadi" panose="020B0604020104020204" pitchFamily="34" charset="0"/>
                <a:cs typeface="Calibri" panose="020F0502020204030204" pitchFamily="34" charset="0"/>
              </a:rPr>
              <a:t>     </a:t>
            </a:r>
            <a:r>
              <a:rPr lang="et-EE" altLang="et-EE" dirty="0">
                <a:latin typeface="Abadi" panose="020B0604020104020204" pitchFamily="34" charset="0"/>
                <a:cs typeface="Calibri" panose="020F0502020204030204" pitchFamily="34" charset="0"/>
              </a:rPr>
              <a:t>rohkem kui poiste  puhul</a:t>
            </a:r>
            <a:endParaRPr lang="en-US" altLang="et-EE" dirty="0">
              <a:latin typeface="Abadi" panose="020B0604020104020204" pitchFamily="34" charset="0"/>
              <a:cs typeface="Calibri" panose="020F0502020204030204" pitchFamily="34" charset="0"/>
            </a:endParaRPr>
          </a:p>
          <a:p>
            <a:pPr marL="0" indent="0" eaLnBrk="1" hangingPunct="1">
              <a:lnSpc>
                <a:spcPct val="100000"/>
              </a:lnSpc>
              <a:spcBef>
                <a:spcPts val="0"/>
              </a:spcBef>
              <a:buClr>
                <a:srgbClr val="002060"/>
              </a:buClr>
              <a:buNone/>
            </a:pPr>
            <a:endParaRPr lang="et-EE" altLang="et-EE" sz="1000" dirty="0">
              <a:latin typeface="Abadi" panose="020B0604020104020204" pitchFamily="34" charset="0"/>
              <a:cs typeface="Calibri" panose="020F0502020204030204" pitchFamily="34" charset="0"/>
            </a:endParaRPr>
          </a:p>
          <a:p>
            <a:pPr eaLnBrk="1" hangingPunct="1">
              <a:lnSpc>
                <a:spcPct val="100000"/>
              </a:lnSpc>
              <a:spcBef>
                <a:spcPts val="0"/>
              </a:spcBef>
              <a:buClr>
                <a:srgbClr val="002060"/>
              </a:buClr>
              <a:buFont typeface="Wingdings" panose="05000000000000000000" pitchFamily="2" charset="2"/>
              <a:buChar char="q"/>
            </a:pPr>
            <a:r>
              <a:rPr lang="et-EE" altLang="et-EE" dirty="0">
                <a:latin typeface="Abadi" panose="020B0604020104020204" pitchFamily="34" charset="0"/>
                <a:cs typeface="Calibri" panose="020F0502020204030204" pitchFamily="34" charset="0"/>
              </a:rPr>
              <a:t>  soole ettenähtud käitumist julgustatakse rohkem kui </a:t>
            </a:r>
            <a:r>
              <a:rPr lang="en-US" altLang="et-EE" dirty="0">
                <a:latin typeface="Abadi" panose="020B0604020104020204" pitchFamily="34" charset="0"/>
                <a:cs typeface="Calibri" panose="020F0502020204030204" pitchFamily="34" charset="0"/>
              </a:rPr>
              <a:t>  </a:t>
            </a:r>
          </a:p>
          <a:p>
            <a:pPr marL="0" indent="0" eaLnBrk="1" hangingPunct="1">
              <a:lnSpc>
                <a:spcPct val="100000"/>
              </a:lnSpc>
              <a:spcBef>
                <a:spcPts val="0"/>
              </a:spcBef>
              <a:buClr>
                <a:srgbClr val="002060"/>
              </a:buClr>
              <a:buNone/>
            </a:pPr>
            <a:r>
              <a:rPr lang="en-US" altLang="et-EE" dirty="0">
                <a:latin typeface="Abadi" panose="020B0604020104020204" pitchFamily="34" charset="0"/>
                <a:cs typeface="Calibri" panose="020F0502020204030204" pitchFamily="34" charset="0"/>
              </a:rPr>
              <a:t>     </a:t>
            </a:r>
            <a:r>
              <a:rPr lang="et-EE" altLang="et-EE" dirty="0">
                <a:latin typeface="Abadi" panose="020B0604020104020204" pitchFamily="34" charset="0"/>
                <a:cs typeface="Calibri" panose="020F0502020204030204" pitchFamily="34" charset="0"/>
              </a:rPr>
              <a:t>mittesoostereotüüpseid valikuid</a:t>
            </a:r>
          </a:p>
        </p:txBody>
      </p:sp>
      <p:pic>
        <p:nvPicPr>
          <p:cNvPr id="3" name="Picture 2">
            <a:extLst>
              <a:ext uri="{FF2B5EF4-FFF2-40B4-BE49-F238E27FC236}">
                <a16:creationId xmlns="" xmlns:a16="http://schemas.microsoft.com/office/drawing/2014/main" id="{96249FC8-BBED-FD03-645C-91D1B6BDB39F}"/>
              </a:ext>
            </a:extLst>
          </p:cNvPr>
          <p:cNvPicPr>
            <a:picLocks noChangeAspect="1"/>
          </p:cNvPicPr>
          <p:nvPr/>
        </p:nvPicPr>
        <p:blipFill>
          <a:blip r:embed="rId3" cstate="print"/>
          <a:stretch>
            <a:fillRect/>
          </a:stretch>
        </p:blipFill>
        <p:spPr>
          <a:xfrm>
            <a:off x="9499606" y="5414762"/>
            <a:ext cx="1982624" cy="1062364"/>
          </a:xfrm>
          <a:prstGeom prst="rect">
            <a:avLst/>
          </a:prstGeom>
        </p:spPr>
      </p:pic>
      <p:sp>
        <p:nvSpPr>
          <p:cNvPr id="4" name="TextBox 3">
            <a:extLst>
              <a:ext uri="{FF2B5EF4-FFF2-40B4-BE49-F238E27FC236}">
                <a16:creationId xmlns="" xmlns:a16="http://schemas.microsoft.com/office/drawing/2014/main" id="{8A74E018-9E7B-21CF-32F3-917E93F3FCCD}"/>
              </a:ext>
            </a:extLst>
          </p:cNvPr>
          <p:cNvSpPr txBox="1"/>
          <p:nvPr/>
        </p:nvSpPr>
        <p:spPr>
          <a:xfrm>
            <a:off x="7958949" y="6492874"/>
            <a:ext cx="3965249" cy="1092607"/>
          </a:xfrm>
          <a:prstGeom prst="rect">
            <a:avLst/>
          </a:prstGeom>
          <a:noFill/>
        </p:spPr>
        <p:txBody>
          <a:bodyPr wrap="square" rtlCol="0">
            <a:spAutoFit/>
          </a:bodyPr>
          <a:lstStyle/>
          <a:p>
            <a:r>
              <a:rPr lang="en-US" sz="1100" i="1" dirty="0">
                <a:hlinkClick r:id="rId4"/>
              </a:rPr>
              <a:t>https://online.le.ee/2015/09/07/kui-oled-rumal-siis-tood-ei-saa/</a:t>
            </a:r>
            <a:endParaRPr lang="et-EE" sz="1100" i="1" dirty="0"/>
          </a:p>
          <a:p>
            <a:endParaRPr lang="et-EE" sz="1800" i="1" dirty="0"/>
          </a:p>
          <a:p>
            <a:endParaRPr lang="et-EE" dirty="0"/>
          </a:p>
          <a:p>
            <a:endParaRPr lang="en-US" dirty="0"/>
          </a:p>
        </p:txBody>
      </p:sp>
    </p:spTree>
    <p:extLst>
      <p:ext uri="{BB962C8B-B14F-4D97-AF65-F5344CB8AC3E}">
        <p14:creationId xmlns="" xmlns:p14="http://schemas.microsoft.com/office/powerpoint/2010/main" val="2360153695"/>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p:nvPr>
        </p:nvSpPr>
        <p:spPr/>
        <p:txBody>
          <a:bodyPr>
            <a:normAutofit/>
          </a:bodyPr>
          <a:lstStyle/>
          <a:p>
            <a:pPr lvl="0"/>
            <a:r>
              <a:rPr lang="et-EE" sz="3600" b="1" dirty="0">
                <a:solidFill>
                  <a:srgbClr val="002060"/>
                </a:solidFill>
                <a:latin typeface="Abadi" panose="020B0604020104020204" pitchFamily="34" charset="0"/>
              </a:rPr>
              <a:t>Kuhu küll need hästi õppivad tragid tüdrukud hiljem jäävad?</a:t>
            </a:r>
            <a:endParaRPr lang="en-US" sz="3600" b="1" dirty="0">
              <a:solidFill>
                <a:srgbClr val="002060"/>
              </a:solidFill>
              <a:latin typeface="Abadi" panose="020B0604020104020204" pitchFamily="34" charset="0"/>
            </a:endParaRPr>
          </a:p>
        </p:txBody>
      </p:sp>
      <p:pic>
        <p:nvPicPr>
          <p:cNvPr id="3" name="Picture 3"/>
          <p:cNvPicPr>
            <a:picLocks noGrp="1" noChangeAspect="1"/>
          </p:cNvPicPr>
          <p:nvPr>
            <p:ph idx="1"/>
          </p:nvPr>
        </p:nvPicPr>
        <p:blipFill>
          <a:blip r:embed="rId3" cstate="print"/>
          <a:srcRect/>
          <a:stretch>
            <a:fillRect/>
          </a:stretch>
        </p:blipFill>
        <p:spPr>
          <a:xfrm>
            <a:off x="5803718" y="2029274"/>
            <a:ext cx="4134713" cy="2879729"/>
          </a:xfrm>
        </p:spPr>
      </p:pic>
      <p:sp>
        <p:nvSpPr>
          <p:cNvPr id="4" name="Text Box 4"/>
          <p:cNvSpPr txBox="1"/>
          <p:nvPr/>
        </p:nvSpPr>
        <p:spPr>
          <a:xfrm>
            <a:off x="3071810" y="1484308"/>
            <a:ext cx="3024185" cy="366710"/>
          </a:xfrm>
          <a:prstGeom prst="rect">
            <a:avLst/>
          </a:prstGeom>
          <a:noFill/>
          <a:ln>
            <a:noFill/>
          </a:ln>
        </p:spPr>
        <p:txBody>
          <a:bodyPr vert="horz" wrap="square" lIns="91440" tIns="45720" rIns="91440" bIns="45720" anchor="t" anchorCtr="0" compatLnSpc="1">
            <a:spAutoFit/>
          </a:bodyPr>
          <a:lstStyle/>
          <a:p>
            <a:pPr>
              <a:spcBef>
                <a:spcPts val="1100"/>
              </a:spcBef>
              <a:defRPr sz="1800" b="0" i="0" u="none" strike="noStrike" kern="0" cap="none" spc="0" baseline="0">
                <a:solidFill>
                  <a:srgbClr val="000000"/>
                </a:solidFill>
                <a:uFillTx/>
              </a:defRPr>
            </a:pPr>
            <a:endParaRPr lang="et-EE">
              <a:solidFill>
                <a:srgbClr val="000000"/>
              </a:solidFill>
              <a:latin typeface="Calibri" pitchFamily="34"/>
            </a:endParaRPr>
          </a:p>
        </p:txBody>
      </p:sp>
      <p:pic>
        <p:nvPicPr>
          <p:cNvPr id="5" name="Picture 5"/>
          <p:cNvPicPr>
            <a:picLocks noChangeAspect="1"/>
          </p:cNvPicPr>
          <p:nvPr/>
        </p:nvPicPr>
        <p:blipFill>
          <a:blip r:embed="rId4" cstate="print"/>
          <a:srcRect/>
          <a:stretch>
            <a:fillRect/>
          </a:stretch>
        </p:blipFill>
        <p:spPr>
          <a:xfrm>
            <a:off x="1407504" y="2053880"/>
            <a:ext cx="3862790" cy="2830516"/>
          </a:xfrm>
          <a:prstGeom prst="rect">
            <a:avLst/>
          </a:prstGeom>
          <a:noFill/>
          <a:ln>
            <a:noFill/>
          </a:ln>
        </p:spPr>
      </p:pic>
      <p:sp>
        <p:nvSpPr>
          <p:cNvPr id="7" name="Text Box 7"/>
          <p:cNvSpPr txBox="1"/>
          <p:nvPr/>
        </p:nvSpPr>
        <p:spPr>
          <a:xfrm>
            <a:off x="954395" y="5179169"/>
            <a:ext cx="9698646" cy="1564531"/>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t-EE" sz="2000" dirty="0">
                <a:solidFill>
                  <a:srgbClr val="000000"/>
                </a:solidFill>
                <a:latin typeface="Abadi" panose="020B0604020104020204" pitchFamily="34" charset="0"/>
              </a:rPr>
              <a:t>Täiskasvanuks saades saavad poisid ja tüdrukud kätte oma esimese tegeliku soolise ebavõrdsuse doosi: tüdrukud suruvad oma ambitsioonikuse alla, poisid tõstavad selle üles.</a:t>
            </a:r>
          </a:p>
          <a:p>
            <a:pPr>
              <a:spcBef>
                <a:spcPts val="1400"/>
              </a:spcBef>
              <a:defRPr sz="1800" b="0" i="0" u="none" strike="noStrike" kern="0" cap="none" spc="0" baseline="0">
                <a:solidFill>
                  <a:srgbClr val="000000"/>
                </a:solidFill>
                <a:uFillTx/>
              </a:defRPr>
            </a:pPr>
            <a:endParaRPr lang="en-US" sz="2400" dirty="0">
              <a:solidFill>
                <a:srgbClr val="000000"/>
              </a:solidFill>
              <a:latin typeface="Calibri" pitchFamily="34"/>
            </a:endParaRPr>
          </a:p>
        </p:txBody>
      </p:sp>
    </p:spTree>
    <p:extLst>
      <p:ext uri="{BB962C8B-B14F-4D97-AF65-F5344CB8AC3E}">
        <p14:creationId xmlns="" xmlns:p14="http://schemas.microsoft.com/office/powerpoint/2010/main" val="318043100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C50B16A-68B7-56C8-47E7-0070A7964D2C}"/>
              </a:ext>
            </a:extLst>
          </p:cNvPr>
          <p:cNvPicPr>
            <a:picLocks noChangeAspect="1"/>
          </p:cNvPicPr>
          <p:nvPr/>
        </p:nvPicPr>
        <p:blipFill>
          <a:blip r:embed="rId2" cstate="print"/>
          <a:stretch>
            <a:fillRect/>
          </a:stretch>
        </p:blipFill>
        <p:spPr>
          <a:xfrm>
            <a:off x="1508200" y="828339"/>
            <a:ext cx="9176363" cy="5049947"/>
          </a:xfrm>
          <a:prstGeom prst="rect">
            <a:avLst/>
          </a:prstGeom>
        </p:spPr>
      </p:pic>
      <p:sp>
        <p:nvSpPr>
          <p:cNvPr id="4" name="TextBox 3">
            <a:extLst>
              <a:ext uri="{FF2B5EF4-FFF2-40B4-BE49-F238E27FC236}">
                <a16:creationId xmlns="" xmlns:a16="http://schemas.microsoft.com/office/drawing/2014/main" id="{9154036C-D8C7-F84F-D444-A327B9F97A38}"/>
              </a:ext>
            </a:extLst>
          </p:cNvPr>
          <p:cNvSpPr txBox="1"/>
          <p:nvPr/>
        </p:nvSpPr>
        <p:spPr>
          <a:xfrm>
            <a:off x="1527586" y="6185647"/>
            <a:ext cx="9156977" cy="677108"/>
          </a:xfrm>
          <a:prstGeom prst="rect">
            <a:avLst/>
          </a:prstGeom>
          <a:noFill/>
        </p:spPr>
        <p:txBody>
          <a:bodyPr wrap="square" rtlCol="0">
            <a:spAutoFit/>
          </a:bodyPr>
          <a:lstStyle/>
          <a:p>
            <a:pPr algn="r"/>
            <a:r>
              <a:rPr lang="en-US" sz="2000" dirty="0">
                <a:hlinkClick r:id="rId3"/>
              </a:rPr>
              <a:t>www.haridusjasugu.ee</a:t>
            </a:r>
            <a:endParaRPr lang="en-US" sz="2000" dirty="0"/>
          </a:p>
          <a:p>
            <a:endParaRPr lang="en-US" dirty="0"/>
          </a:p>
        </p:txBody>
      </p:sp>
    </p:spTree>
    <p:extLst>
      <p:ext uri="{BB962C8B-B14F-4D97-AF65-F5344CB8AC3E}">
        <p14:creationId xmlns="" xmlns:p14="http://schemas.microsoft.com/office/powerpoint/2010/main" val="13324668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E069F7-1881-B069-832F-555A23B8ED9C}"/>
              </a:ext>
            </a:extLst>
          </p:cNvPr>
          <p:cNvSpPr>
            <a:spLocks noGrp="1"/>
          </p:cNvSpPr>
          <p:nvPr>
            <p:ph type="title"/>
          </p:nvPr>
        </p:nvSpPr>
        <p:spPr>
          <a:xfrm>
            <a:off x="838200" y="924522"/>
            <a:ext cx="10515600" cy="1325563"/>
          </a:xfrm>
        </p:spPr>
        <p:txBody>
          <a:bodyPr/>
          <a:lstStyle/>
          <a:p>
            <a:pPr algn="ctr"/>
            <a:r>
              <a:rPr lang="en-US" b="1" dirty="0">
                <a:latin typeface="Century Gothic" panose="020B0502020202020204" pitchFamily="34" charset="0"/>
              </a:rPr>
              <a:t>Edu </a:t>
            </a:r>
            <a:r>
              <a:rPr lang="en-US" b="1" dirty="0" err="1">
                <a:latin typeface="Century Gothic" panose="020B0502020202020204" pitchFamily="34" charset="0"/>
              </a:rPr>
              <a:t>märkamisel</a:t>
            </a:r>
            <a:r>
              <a:rPr lang="en-US" b="1" dirty="0">
                <a:latin typeface="Century Gothic" panose="020B0502020202020204" pitchFamily="34" charset="0"/>
              </a:rPr>
              <a:t> ja </a:t>
            </a:r>
            <a:r>
              <a:rPr lang="en-US" b="1" dirty="0" err="1">
                <a:latin typeface="Century Gothic" panose="020B0502020202020204" pitchFamily="34" charset="0"/>
              </a:rPr>
              <a:t>tegutsemisel</a:t>
            </a:r>
            <a:r>
              <a:rPr lang="et-EE" b="1" dirty="0">
                <a:latin typeface="Century Gothic" panose="020B0502020202020204" pitchFamily="34" charset="0"/>
              </a:rPr>
              <a:t>!</a:t>
            </a:r>
            <a:endParaRPr lang="en-US" b="1" dirty="0">
              <a:latin typeface="Century Gothic" panose="020B0502020202020204" pitchFamily="34" charset="0"/>
            </a:endParaRPr>
          </a:p>
        </p:txBody>
      </p:sp>
      <p:pic>
        <p:nvPicPr>
          <p:cNvPr id="5" name="Picture 4">
            <a:extLst>
              <a:ext uri="{FF2B5EF4-FFF2-40B4-BE49-F238E27FC236}">
                <a16:creationId xmlns="" xmlns:a16="http://schemas.microsoft.com/office/drawing/2014/main" id="{AF63912B-0E14-26F1-33E4-9F8FAE2C175D}"/>
              </a:ext>
            </a:extLst>
          </p:cNvPr>
          <p:cNvPicPr>
            <a:picLocks noChangeAspect="1"/>
          </p:cNvPicPr>
          <p:nvPr/>
        </p:nvPicPr>
        <p:blipFill>
          <a:blip r:embed="rId2" cstate="print"/>
          <a:stretch>
            <a:fillRect/>
          </a:stretch>
        </p:blipFill>
        <p:spPr>
          <a:xfrm>
            <a:off x="4491690" y="2433149"/>
            <a:ext cx="4344158" cy="3141160"/>
          </a:xfrm>
          <a:prstGeom prst="rect">
            <a:avLst/>
          </a:prstGeom>
        </p:spPr>
      </p:pic>
    </p:spTree>
    <p:extLst>
      <p:ext uri="{BB962C8B-B14F-4D97-AF65-F5344CB8AC3E}">
        <p14:creationId xmlns="" xmlns:p14="http://schemas.microsoft.com/office/powerpoint/2010/main" val="37899982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0BF743-1597-6298-F94F-4458D0981B0D}"/>
              </a:ext>
            </a:extLst>
          </p:cNvPr>
          <p:cNvSpPr>
            <a:spLocks noGrp="1"/>
          </p:cNvSpPr>
          <p:nvPr>
            <p:ph type="title"/>
          </p:nvPr>
        </p:nvSpPr>
        <p:spPr/>
        <p:txBody>
          <a:bodyPr/>
          <a:lstStyle/>
          <a:p>
            <a:r>
              <a:rPr lang="et-EE" b="1" dirty="0">
                <a:solidFill>
                  <a:srgbClr val="002060"/>
                </a:solidFill>
                <a:latin typeface="Abadi" panose="020B0604020104020204" pitchFamily="34" charset="0"/>
              </a:rPr>
              <a:t>Like a girl ... Nagu tüdruk</a:t>
            </a:r>
            <a:endParaRPr lang="en-US" b="1" dirty="0">
              <a:solidFill>
                <a:srgbClr val="002060"/>
              </a:solidFill>
              <a:latin typeface="Abadi" panose="020B0604020104020204" pitchFamily="34" charset="0"/>
            </a:endParaRPr>
          </a:p>
        </p:txBody>
      </p:sp>
      <p:sp>
        <p:nvSpPr>
          <p:cNvPr id="5" name="TextBox 4">
            <a:extLst>
              <a:ext uri="{FF2B5EF4-FFF2-40B4-BE49-F238E27FC236}">
                <a16:creationId xmlns="" xmlns:a16="http://schemas.microsoft.com/office/drawing/2014/main" id="{C660EBF2-9F8B-2D38-9488-C41623E70D9E}"/>
              </a:ext>
            </a:extLst>
          </p:cNvPr>
          <p:cNvSpPr txBox="1"/>
          <p:nvPr/>
        </p:nvSpPr>
        <p:spPr>
          <a:xfrm>
            <a:off x="838200" y="5854045"/>
            <a:ext cx="8107837" cy="646331"/>
          </a:xfrm>
          <a:prstGeom prst="rect">
            <a:avLst/>
          </a:prstGeom>
          <a:noFill/>
        </p:spPr>
        <p:txBody>
          <a:bodyPr wrap="square" rtlCol="0">
            <a:spAutoFit/>
          </a:bodyPr>
          <a:lstStyle/>
          <a:p>
            <a:r>
              <a:rPr lang="en-US" dirty="0">
                <a:hlinkClick r:id="rId2"/>
              </a:rPr>
              <a:t>https://www.youtube.com/watch?v=joRjb5WOmbM</a:t>
            </a:r>
            <a:endParaRPr lang="et-EE" dirty="0"/>
          </a:p>
          <a:p>
            <a:endParaRPr lang="en-US" dirty="0"/>
          </a:p>
        </p:txBody>
      </p:sp>
      <p:pic>
        <p:nvPicPr>
          <p:cNvPr id="7" name="Picture 6">
            <a:extLst>
              <a:ext uri="{FF2B5EF4-FFF2-40B4-BE49-F238E27FC236}">
                <a16:creationId xmlns="" xmlns:a16="http://schemas.microsoft.com/office/drawing/2014/main" id="{A3AC8D16-0AA5-A3D2-5FB8-5351F4E2973F}"/>
              </a:ext>
            </a:extLst>
          </p:cNvPr>
          <p:cNvPicPr>
            <a:picLocks noChangeAspect="1"/>
          </p:cNvPicPr>
          <p:nvPr/>
        </p:nvPicPr>
        <p:blipFill>
          <a:blip r:embed="rId3" cstate="print"/>
          <a:stretch>
            <a:fillRect/>
          </a:stretch>
        </p:blipFill>
        <p:spPr>
          <a:xfrm>
            <a:off x="921245" y="1690687"/>
            <a:ext cx="4461460" cy="3986531"/>
          </a:xfrm>
          <a:prstGeom prst="rect">
            <a:avLst/>
          </a:prstGeom>
        </p:spPr>
      </p:pic>
      <p:pic>
        <p:nvPicPr>
          <p:cNvPr id="11" name="Picture 10">
            <a:extLst>
              <a:ext uri="{FF2B5EF4-FFF2-40B4-BE49-F238E27FC236}">
                <a16:creationId xmlns="" xmlns:a16="http://schemas.microsoft.com/office/drawing/2014/main" id="{8A1BA319-32A0-BF41-4F5E-D6F9BE855702}"/>
              </a:ext>
            </a:extLst>
          </p:cNvPr>
          <p:cNvPicPr>
            <a:picLocks noChangeAspect="1"/>
          </p:cNvPicPr>
          <p:nvPr/>
        </p:nvPicPr>
        <p:blipFill>
          <a:blip r:embed="rId4" cstate="print"/>
          <a:stretch>
            <a:fillRect/>
          </a:stretch>
        </p:blipFill>
        <p:spPr>
          <a:xfrm>
            <a:off x="6179378" y="1690688"/>
            <a:ext cx="4105265" cy="3956792"/>
          </a:xfrm>
          <a:prstGeom prst="rect">
            <a:avLst/>
          </a:prstGeom>
        </p:spPr>
      </p:pic>
    </p:spTree>
    <p:extLst>
      <p:ext uri="{BB962C8B-B14F-4D97-AF65-F5344CB8AC3E}">
        <p14:creationId xmlns="" xmlns:p14="http://schemas.microsoft.com/office/powerpoint/2010/main" val="14359018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A6F106-6B15-56E3-FDFE-3C3085ABDB82}"/>
              </a:ext>
            </a:extLst>
          </p:cNvPr>
          <p:cNvSpPr>
            <a:spLocks noGrp="1"/>
          </p:cNvSpPr>
          <p:nvPr>
            <p:ph type="title"/>
          </p:nvPr>
        </p:nvSpPr>
        <p:spPr/>
        <p:txBody>
          <a:bodyPr/>
          <a:lstStyle/>
          <a:p>
            <a:r>
              <a:rPr lang="en-US" b="1" dirty="0" err="1">
                <a:latin typeface="Abadi" panose="020B0604020104020204" pitchFamily="34" charset="0"/>
              </a:rPr>
              <a:t>Võrdne</a:t>
            </a:r>
            <a:r>
              <a:rPr lang="en-US" b="1" dirty="0">
                <a:latin typeface="Abadi" panose="020B0604020104020204" pitchFamily="34" charset="0"/>
              </a:rPr>
              <a:t> </a:t>
            </a:r>
            <a:r>
              <a:rPr lang="en-US" b="1" dirty="0" err="1">
                <a:latin typeface="Abadi" panose="020B0604020104020204" pitchFamily="34" charset="0"/>
              </a:rPr>
              <a:t>kohtlemine</a:t>
            </a:r>
            <a:r>
              <a:rPr lang="en-US" b="1" dirty="0">
                <a:latin typeface="Abadi" panose="020B0604020104020204" pitchFamily="34" charset="0"/>
              </a:rPr>
              <a:t> </a:t>
            </a:r>
            <a:r>
              <a:rPr lang="en-US" b="1" dirty="0" err="1">
                <a:latin typeface="Abadi" panose="020B0604020104020204" pitchFamily="34" charset="0"/>
              </a:rPr>
              <a:t>hariduses</a:t>
            </a:r>
            <a:endParaRPr lang="en-US" b="1" dirty="0">
              <a:latin typeface="Abadi" panose="020B0604020104020204" pitchFamily="34" charset="0"/>
            </a:endParaRPr>
          </a:p>
        </p:txBody>
      </p:sp>
      <p:sp>
        <p:nvSpPr>
          <p:cNvPr id="4" name="TextBox 3">
            <a:extLst>
              <a:ext uri="{FF2B5EF4-FFF2-40B4-BE49-F238E27FC236}">
                <a16:creationId xmlns="" xmlns:a16="http://schemas.microsoft.com/office/drawing/2014/main" id="{AE7FA34A-283B-44D4-1323-5CFC0CF8350F}"/>
              </a:ext>
            </a:extLst>
          </p:cNvPr>
          <p:cNvSpPr txBox="1"/>
          <p:nvPr/>
        </p:nvSpPr>
        <p:spPr>
          <a:xfrm>
            <a:off x="1276349" y="2094637"/>
            <a:ext cx="9182101" cy="4031873"/>
          </a:xfrm>
          <a:prstGeom prst="rect">
            <a:avLst/>
          </a:prstGeom>
          <a:noFill/>
        </p:spPr>
        <p:txBody>
          <a:bodyPr wrap="square">
            <a:spAutoFit/>
          </a:bodyPr>
          <a:lstStyle/>
          <a:p>
            <a:r>
              <a:rPr lang="en-US" sz="3200" dirty="0">
                <a:latin typeface="Abadi" panose="020B0604020104020204" pitchFamily="34" charset="0"/>
              </a:rPr>
              <a:t>ÜRO </a:t>
            </a:r>
            <a:r>
              <a:rPr lang="en-US" sz="3200" dirty="0" err="1">
                <a:latin typeface="Abadi" panose="020B0604020104020204" pitchFamily="34" charset="0"/>
              </a:rPr>
              <a:t>Hariduse</a:t>
            </a:r>
            <a:r>
              <a:rPr lang="en-US" sz="3200" dirty="0">
                <a:latin typeface="Abadi" panose="020B0604020104020204" pitchFamily="34" charset="0"/>
              </a:rPr>
              <a:t>, </a:t>
            </a:r>
            <a:r>
              <a:rPr lang="en-US" sz="3200" dirty="0" err="1">
                <a:latin typeface="Abadi" panose="020B0604020104020204" pitchFamily="34" charset="0"/>
              </a:rPr>
              <a:t>Teaduse</a:t>
            </a:r>
            <a:r>
              <a:rPr lang="en-US" sz="3200" dirty="0">
                <a:latin typeface="Abadi" panose="020B0604020104020204" pitchFamily="34" charset="0"/>
              </a:rPr>
              <a:t> ja </a:t>
            </a:r>
            <a:r>
              <a:rPr lang="en-US" sz="3200" dirty="0" err="1">
                <a:latin typeface="Abadi" panose="020B0604020104020204" pitchFamily="34" charset="0"/>
              </a:rPr>
              <a:t>Kultuuri</a:t>
            </a:r>
            <a:r>
              <a:rPr lang="en-US" sz="3200" dirty="0">
                <a:latin typeface="Abadi" panose="020B0604020104020204" pitchFamily="34" charset="0"/>
              </a:rPr>
              <a:t> </a:t>
            </a:r>
            <a:r>
              <a:rPr lang="en-US" sz="3200" dirty="0" err="1">
                <a:latin typeface="Abadi" panose="020B0604020104020204" pitchFamily="34" charset="0"/>
              </a:rPr>
              <a:t>Organisatsioon</a:t>
            </a:r>
            <a:r>
              <a:rPr lang="en-US" sz="3200" dirty="0">
                <a:latin typeface="Abadi" panose="020B0604020104020204" pitchFamily="34" charset="0"/>
              </a:rPr>
              <a:t> (UNESCO) on </a:t>
            </a:r>
            <a:r>
              <a:rPr lang="en-US" sz="3200" dirty="0" err="1">
                <a:latin typeface="Abadi" panose="020B0604020104020204" pitchFamily="34" charset="0"/>
              </a:rPr>
              <a:t>määratlenud</a:t>
            </a:r>
            <a:r>
              <a:rPr lang="en-US" sz="3200" dirty="0">
                <a:latin typeface="Abadi" panose="020B0604020104020204" pitchFamily="34" charset="0"/>
              </a:rPr>
              <a:t> </a:t>
            </a:r>
            <a:r>
              <a:rPr lang="en-US" sz="3200" b="1" dirty="0" err="1">
                <a:latin typeface="Abadi" panose="020B0604020104020204" pitchFamily="34" charset="0"/>
              </a:rPr>
              <a:t>hariduse</a:t>
            </a:r>
            <a:r>
              <a:rPr lang="en-US" sz="3200" b="1" dirty="0">
                <a:latin typeface="Abadi" panose="020B0604020104020204" pitchFamily="34" charset="0"/>
              </a:rPr>
              <a:t> </a:t>
            </a:r>
            <a:r>
              <a:rPr lang="en-US" sz="3200" b="1" dirty="0" err="1">
                <a:latin typeface="Abadi" panose="020B0604020104020204" pitchFamily="34" charset="0"/>
              </a:rPr>
              <a:t>neli</a:t>
            </a:r>
            <a:r>
              <a:rPr lang="en-US" sz="3200" b="1" dirty="0">
                <a:latin typeface="Abadi" panose="020B0604020104020204" pitchFamily="34" charset="0"/>
              </a:rPr>
              <a:t> </a:t>
            </a:r>
            <a:r>
              <a:rPr lang="en-US" sz="3200" b="1" dirty="0" err="1">
                <a:latin typeface="Abadi" panose="020B0604020104020204" pitchFamily="34" charset="0"/>
              </a:rPr>
              <a:t>soolise</a:t>
            </a:r>
            <a:r>
              <a:rPr lang="en-US" sz="3200" b="1" dirty="0">
                <a:latin typeface="Abadi" panose="020B0604020104020204" pitchFamily="34" charset="0"/>
              </a:rPr>
              <a:t> </a:t>
            </a:r>
            <a:r>
              <a:rPr lang="en-US" sz="3200" b="1" dirty="0" err="1">
                <a:latin typeface="Abadi" panose="020B0604020104020204" pitchFamily="34" charset="0"/>
              </a:rPr>
              <a:t>võrdõiguslikkuse</a:t>
            </a:r>
            <a:r>
              <a:rPr lang="en-US" sz="3200" b="1" dirty="0">
                <a:latin typeface="Abadi" panose="020B0604020104020204" pitchFamily="34" charset="0"/>
              </a:rPr>
              <a:t> </a:t>
            </a:r>
            <a:r>
              <a:rPr lang="en-US" sz="3200" b="1" dirty="0" err="1">
                <a:latin typeface="Abadi" panose="020B0604020104020204" pitchFamily="34" charset="0"/>
              </a:rPr>
              <a:t>mõõdet</a:t>
            </a:r>
            <a:r>
              <a:rPr lang="en-US" sz="3200" dirty="0">
                <a:latin typeface="Abadi" panose="020B0604020104020204" pitchFamily="34" charset="0"/>
              </a:rPr>
              <a:t>:</a:t>
            </a:r>
          </a:p>
          <a:p>
            <a:endParaRPr lang="en-US" sz="3200" dirty="0"/>
          </a:p>
          <a:p>
            <a:pPr>
              <a:buFont typeface="Arial" panose="020B0604020202020204" pitchFamily="34" charset="0"/>
              <a:buChar char="•"/>
            </a:pPr>
            <a:r>
              <a:rPr lang="en-US" sz="3200" dirty="0"/>
              <a:t> </a:t>
            </a:r>
            <a:r>
              <a:rPr lang="en-US" sz="3200" dirty="0" err="1">
                <a:latin typeface="Abadi" panose="020B0604020104020204" pitchFamily="34" charset="0"/>
              </a:rPr>
              <a:t>võrdse</a:t>
            </a:r>
            <a:r>
              <a:rPr lang="en-US" sz="3200" dirty="0">
                <a:latin typeface="Abadi" panose="020B0604020104020204" pitchFamily="34" charset="0"/>
              </a:rPr>
              <a:t> </a:t>
            </a:r>
            <a:r>
              <a:rPr lang="en-US" sz="3200" dirty="0" err="1">
                <a:latin typeface="Abadi" panose="020B0604020104020204" pitchFamily="34" charset="0"/>
              </a:rPr>
              <a:t>juurdepääsu</a:t>
            </a:r>
            <a:r>
              <a:rPr lang="en-US" sz="3200" dirty="0">
                <a:latin typeface="Abadi" panose="020B0604020104020204" pitchFamily="34" charset="0"/>
              </a:rPr>
              <a:t>,</a:t>
            </a:r>
          </a:p>
          <a:p>
            <a:pPr>
              <a:buFont typeface="Arial" panose="020B0604020202020204" pitchFamily="34" charset="0"/>
              <a:buChar char="•"/>
            </a:pPr>
            <a:r>
              <a:rPr lang="en-US" sz="3200" dirty="0">
                <a:latin typeface="Abadi" panose="020B0604020104020204" pitchFamily="34" charset="0"/>
              </a:rPr>
              <a:t> </a:t>
            </a:r>
            <a:r>
              <a:rPr lang="en-US" sz="3200" dirty="0" err="1">
                <a:latin typeface="Abadi" panose="020B0604020104020204" pitchFamily="34" charset="0"/>
              </a:rPr>
              <a:t>võrdsuse</a:t>
            </a:r>
            <a:r>
              <a:rPr lang="en-US" sz="3200" dirty="0">
                <a:latin typeface="Abadi" panose="020B0604020104020204" pitchFamily="34" charset="0"/>
              </a:rPr>
              <a:t> </a:t>
            </a:r>
            <a:r>
              <a:rPr lang="en-US" sz="3200" dirty="0" err="1">
                <a:latin typeface="Abadi" panose="020B0604020104020204" pitchFamily="34" charset="0"/>
              </a:rPr>
              <a:t>õppeprotsessis</a:t>
            </a:r>
            <a:r>
              <a:rPr lang="en-US" sz="3200" dirty="0">
                <a:latin typeface="Abadi" panose="020B0604020104020204" pitchFamily="34" charset="0"/>
              </a:rPr>
              <a:t>,</a:t>
            </a:r>
          </a:p>
          <a:p>
            <a:pPr>
              <a:buFont typeface="Arial" panose="020B0604020202020204" pitchFamily="34" charset="0"/>
              <a:buChar char="•"/>
            </a:pPr>
            <a:r>
              <a:rPr lang="en-US" sz="3200" dirty="0">
                <a:latin typeface="Abadi" panose="020B0604020104020204" pitchFamily="34" charset="0"/>
              </a:rPr>
              <a:t> </a:t>
            </a:r>
            <a:r>
              <a:rPr lang="en-US" sz="3200" dirty="0" err="1">
                <a:latin typeface="Abadi" panose="020B0604020104020204" pitchFamily="34" charset="0"/>
              </a:rPr>
              <a:t>võrdsuse</a:t>
            </a:r>
            <a:r>
              <a:rPr lang="en-US" sz="3200" dirty="0">
                <a:latin typeface="Abadi" panose="020B0604020104020204" pitchFamily="34" charset="0"/>
              </a:rPr>
              <a:t> </a:t>
            </a:r>
            <a:r>
              <a:rPr lang="en-US" sz="3200" dirty="0" err="1">
                <a:latin typeface="Abadi" panose="020B0604020104020204" pitchFamily="34" charset="0"/>
              </a:rPr>
              <a:t>õpitulemustes</a:t>
            </a:r>
            <a:r>
              <a:rPr lang="en-US" sz="3200" dirty="0">
                <a:latin typeface="Abadi" panose="020B0604020104020204" pitchFamily="34" charset="0"/>
              </a:rPr>
              <a:t> ja</a:t>
            </a:r>
          </a:p>
          <a:p>
            <a:pPr>
              <a:buFont typeface="Arial" panose="020B0604020202020204" pitchFamily="34" charset="0"/>
              <a:buChar char="•"/>
            </a:pPr>
            <a:r>
              <a:rPr lang="en-US" sz="3200" dirty="0">
                <a:latin typeface="Abadi" panose="020B0604020104020204" pitchFamily="34" charset="0"/>
              </a:rPr>
              <a:t> </a:t>
            </a:r>
            <a:r>
              <a:rPr lang="en-US" sz="3200" dirty="0" err="1">
                <a:latin typeface="Abadi" panose="020B0604020104020204" pitchFamily="34" charset="0"/>
              </a:rPr>
              <a:t>võrdsuse</a:t>
            </a:r>
            <a:r>
              <a:rPr lang="en-US" sz="3200" dirty="0">
                <a:latin typeface="Abadi" panose="020B0604020104020204" pitchFamily="34" charset="0"/>
              </a:rPr>
              <a:t> </a:t>
            </a:r>
            <a:r>
              <a:rPr lang="en-US" sz="3200" dirty="0" err="1">
                <a:latin typeface="Abadi" panose="020B0604020104020204" pitchFamily="34" charset="0"/>
              </a:rPr>
              <a:t>haridusjärgsetes</a:t>
            </a:r>
            <a:r>
              <a:rPr lang="en-US" sz="3200" dirty="0">
                <a:latin typeface="Abadi" panose="020B0604020104020204" pitchFamily="34" charset="0"/>
              </a:rPr>
              <a:t> </a:t>
            </a:r>
            <a:r>
              <a:rPr lang="en-US" sz="3200" dirty="0" err="1">
                <a:latin typeface="Abadi" panose="020B0604020104020204" pitchFamily="34" charset="0"/>
              </a:rPr>
              <a:t>tulemustes</a:t>
            </a:r>
            <a:r>
              <a:rPr lang="en-US" sz="3200" dirty="0">
                <a:latin typeface="Abadi" panose="020B0604020104020204" pitchFamily="34" charset="0"/>
              </a:rPr>
              <a:t>.</a:t>
            </a:r>
          </a:p>
        </p:txBody>
      </p:sp>
    </p:spTree>
    <p:extLst>
      <p:ext uri="{BB962C8B-B14F-4D97-AF65-F5344CB8AC3E}">
        <p14:creationId xmlns="" xmlns:p14="http://schemas.microsoft.com/office/powerpoint/2010/main" val="20911629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978920-1BBA-3EBE-ABA6-5B754F07790B}"/>
              </a:ext>
            </a:extLst>
          </p:cNvPr>
          <p:cNvSpPr>
            <a:spLocks noGrp="1"/>
          </p:cNvSpPr>
          <p:nvPr>
            <p:ph type="title"/>
          </p:nvPr>
        </p:nvSpPr>
        <p:spPr/>
        <p:txBody>
          <a:bodyPr/>
          <a:lstStyle/>
          <a:p>
            <a:r>
              <a:rPr lang="en-US" b="1" dirty="0" err="1">
                <a:solidFill>
                  <a:srgbClr val="002060"/>
                </a:solidFill>
                <a:latin typeface="Abadi" panose="020B0604020104020204" pitchFamily="34" charset="0"/>
              </a:rPr>
              <a:t>Võrdne</a:t>
            </a:r>
            <a:r>
              <a:rPr lang="en-US" b="1" dirty="0">
                <a:solidFill>
                  <a:srgbClr val="002060"/>
                </a:solidFill>
                <a:latin typeface="Abadi" panose="020B0604020104020204" pitchFamily="34" charset="0"/>
              </a:rPr>
              <a:t> </a:t>
            </a:r>
            <a:r>
              <a:rPr lang="en-US" b="1" dirty="0" err="1">
                <a:solidFill>
                  <a:srgbClr val="002060"/>
                </a:solidFill>
                <a:latin typeface="Abadi" panose="020B0604020104020204" pitchFamily="34" charset="0"/>
              </a:rPr>
              <a:t>kohtlemine</a:t>
            </a:r>
            <a:r>
              <a:rPr lang="en-US" b="1" dirty="0">
                <a:solidFill>
                  <a:srgbClr val="002060"/>
                </a:solidFill>
                <a:latin typeface="Abadi" panose="020B0604020104020204" pitchFamily="34" charset="0"/>
              </a:rPr>
              <a:t> </a:t>
            </a:r>
            <a:r>
              <a:rPr lang="en-US" b="1" dirty="0" err="1">
                <a:solidFill>
                  <a:srgbClr val="002060"/>
                </a:solidFill>
                <a:latin typeface="Abadi" panose="020B0604020104020204" pitchFamily="34" charset="0"/>
              </a:rPr>
              <a:t>hariduses</a:t>
            </a:r>
            <a:endParaRPr lang="en-US" b="1" dirty="0">
              <a:solidFill>
                <a:srgbClr val="002060"/>
              </a:solidFill>
              <a:latin typeface="Abadi" panose="020B0604020104020204" pitchFamily="34" charset="0"/>
            </a:endParaRPr>
          </a:p>
        </p:txBody>
      </p:sp>
      <p:sp>
        <p:nvSpPr>
          <p:cNvPr id="4" name="TextBox 3">
            <a:extLst>
              <a:ext uri="{FF2B5EF4-FFF2-40B4-BE49-F238E27FC236}">
                <a16:creationId xmlns="" xmlns:a16="http://schemas.microsoft.com/office/drawing/2014/main" id="{195D7E17-7E8B-CB07-70B0-96397AA36710}"/>
              </a:ext>
            </a:extLst>
          </p:cNvPr>
          <p:cNvSpPr txBox="1"/>
          <p:nvPr/>
        </p:nvSpPr>
        <p:spPr>
          <a:xfrm>
            <a:off x="1054249" y="1862029"/>
            <a:ext cx="10693102" cy="4062651"/>
          </a:xfrm>
          <a:prstGeom prst="rect">
            <a:avLst/>
          </a:prstGeom>
          <a:noFill/>
        </p:spPr>
        <p:txBody>
          <a:bodyPr wrap="square">
            <a:spAutoFit/>
          </a:bodyPr>
          <a:lstStyle/>
          <a:p>
            <a:r>
              <a:rPr lang="et-EE" sz="2400" b="1" dirty="0"/>
              <a:t>Võrdse kohtlemise tagamine hariduses </a:t>
            </a:r>
          </a:p>
          <a:p>
            <a:endParaRPr lang="et-EE" b="1" dirty="0"/>
          </a:p>
          <a:p>
            <a:r>
              <a:rPr lang="et-EE" sz="2400" b="1" dirty="0">
                <a:solidFill>
                  <a:srgbClr val="002060"/>
                </a:solidFill>
                <a:latin typeface="Abadi" panose="020B0604020104020204" pitchFamily="34" charset="0"/>
              </a:rPr>
              <a:t>Võrdse kohtlemise seaduse </a:t>
            </a:r>
            <a:r>
              <a:rPr lang="et-EE" sz="2400" dirty="0">
                <a:latin typeface="Abadi" panose="020B0604020104020204" pitchFamily="34" charset="0"/>
              </a:rPr>
              <a:t>kohaselt peavad kõik haridus- ja teadusasutused ning koolitusi korraldavad asutused ja isikud õppesisu määramisel ja õppetöö korralduses silmas pidama võrdse kohtlemise edendamise põhimõtet.</a:t>
            </a:r>
          </a:p>
          <a:p>
            <a:endParaRPr lang="et-EE" sz="2400" dirty="0">
              <a:latin typeface="Abadi" panose="020B0604020104020204" pitchFamily="34" charset="0"/>
            </a:endParaRPr>
          </a:p>
          <a:p>
            <a:r>
              <a:rPr lang="et-EE" sz="2400" dirty="0">
                <a:latin typeface="Abadi" panose="020B0604020104020204" pitchFamily="34" charset="0"/>
              </a:rPr>
              <a:t>Haridus- ja teadusasutused peavad täitma kõiki tööandjatele kehtestatud kohustusi ja tagama </a:t>
            </a:r>
            <a:r>
              <a:rPr lang="et-EE" sz="2400" b="1" dirty="0">
                <a:solidFill>
                  <a:srgbClr val="002060"/>
                </a:solidFill>
                <a:latin typeface="Abadi" panose="020B0604020104020204" pitchFamily="34" charset="0"/>
              </a:rPr>
              <a:t>vähemusrühmadesse kuuluvatele isikute võrdse </a:t>
            </a:r>
            <a:r>
              <a:rPr lang="et-EE" sz="2400" dirty="0">
                <a:latin typeface="Abadi" panose="020B0604020104020204" pitchFamily="34" charset="0"/>
              </a:rPr>
              <a:t>kohtlemise kutsenõustamisel, hariduse omandamisel, eri- ja kutsealasel täiendamisel ja ümberõppel, aga ka muudes õppetöö korraldusega seotud küsimustes.</a:t>
            </a:r>
          </a:p>
        </p:txBody>
      </p:sp>
    </p:spTree>
    <p:extLst>
      <p:ext uri="{BB962C8B-B14F-4D97-AF65-F5344CB8AC3E}">
        <p14:creationId xmlns="" xmlns:p14="http://schemas.microsoft.com/office/powerpoint/2010/main" val="3738493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ED5F5D3-E80A-EC9B-021D-37C400EF947E}"/>
              </a:ext>
            </a:extLst>
          </p:cNvPr>
          <p:cNvSpPr>
            <a:spLocks noGrp="1"/>
          </p:cNvSpPr>
          <p:nvPr>
            <p:ph type="title"/>
          </p:nvPr>
        </p:nvSpPr>
        <p:spPr/>
        <p:txBody>
          <a:bodyPr/>
          <a:lstStyle/>
          <a:p>
            <a:r>
              <a:rPr lang="en-US" b="1" dirty="0" err="1">
                <a:solidFill>
                  <a:srgbClr val="002060"/>
                </a:solidFill>
                <a:latin typeface="Abadi" panose="020B0604020104020204" pitchFamily="34" charset="0"/>
              </a:rPr>
              <a:t>Võrdne</a:t>
            </a:r>
            <a:r>
              <a:rPr lang="en-US" b="1" dirty="0">
                <a:solidFill>
                  <a:srgbClr val="002060"/>
                </a:solidFill>
                <a:latin typeface="Abadi" panose="020B0604020104020204" pitchFamily="34" charset="0"/>
              </a:rPr>
              <a:t> </a:t>
            </a:r>
            <a:r>
              <a:rPr lang="en-US" b="1" dirty="0" err="1">
                <a:solidFill>
                  <a:srgbClr val="002060"/>
                </a:solidFill>
                <a:latin typeface="Abadi" panose="020B0604020104020204" pitchFamily="34" charset="0"/>
              </a:rPr>
              <a:t>kohtlemine</a:t>
            </a:r>
            <a:r>
              <a:rPr lang="en-US" b="1" dirty="0">
                <a:solidFill>
                  <a:srgbClr val="002060"/>
                </a:solidFill>
                <a:latin typeface="Abadi" panose="020B0604020104020204" pitchFamily="34" charset="0"/>
              </a:rPr>
              <a:t> </a:t>
            </a:r>
            <a:r>
              <a:rPr lang="en-US" b="1" dirty="0" err="1">
                <a:solidFill>
                  <a:srgbClr val="002060"/>
                </a:solidFill>
                <a:latin typeface="Abadi" panose="020B0604020104020204" pitchFamily="34" charset="0"/>
              </a:rPr>
              <a:t>hariduses</a:t>
            </a:r>
            <a:endParaRPr lang="en-US" b="1" dirty="0">
              <a:solidFill>
                <a:srgbClr val="002060"/>
              </a:solidFill>
              <a:latin typeface="Abadi" panose="020B0604020104020204" pitchFamily="34" charset="0"/>
            </a:endParaRPr>
          </a:p>
        </p:txBody>
      </p:sp>
      <p:sp>
        <p:nvSpPr>
          <p:cNvPr id="3" name="TextBox 2">
            <a:extLst>
              <a:ext uri="{FF2B5EF4-FFF2-40B4-BE49-F238E27FC236}">
                <a16:creationId xmlns="" xmlns:a16="http://schemas.microsoft.com/office/drawing/2014/main" id="{2EAC8DDF-1FB5-4356-FA2E-CD345918A471}"/>
              </a:ext>
            </a:extLst>
          </p:cNvPr>
          <p:cNvSpPr txBox="1"/>
          <p:nvPr/>
        </p:nvSpPr>
        <p:spPr>
          <a:xfrm>
            <a:off x="892885" y="2033195"/>
            <a:ext cx="10370371" cy="3416320"/>
          </a:xfrm>
          <a:prstGeom prst="rect">
            <a:avLst/>
          </a:prstGeom>
          <a:noFill/>
        </p:spPr>
        <p:txBody>
          <a:bodyPr wrap="square" rtlCol="0">
            <a:spAutoFit/>
          </a:bodyPr>
          <a:lstStyle/>
          <a:p>
            <a:r>
              <a:rPr lang="et-EE" sz="2400" b="1" dirty="0">
                <a:solidFill>
                  <a:srgbClr val="002060"/>
                </a:solidFill>
              </a:rPr>
              <a:t>Riiklikes õppekavades </a:t>
            </a:r>
            <a:r>
              <a:rPr lang="et-EE" sz="2400" dirty="0"/>
              <a:t>oluliseks peetud väärtused tulenevad „Eesti Vabariigi põhiseaduses”, ÜRO inimõiguste ülddeklaratsioonis, lapse õiguste konventsioonis ning Euroopa Liidu alusdokumentides nimetatud eetilistest põhimõtetest.</a:t>
            </a:r>
            <a:endParaRPr lang="en-US" sz="2400" dirty="0"/>
          </a:p>
          <a:p>
            <a:endParaRPr lang="en-US" sz="2400" dirty="0"/>
          </a:p>
          <a:p>
            <a:r>
              <a:rPr lang="et-EE" sz="2400" b="1" dirty="0">
                <a:solidFill>
                  <a:srgbClr val="002060"/>
                </a:solidFill>
              </a:rPr>
              <a:t>Alusväärtustena</a:t>
            </a:r>
            <a:r>
              <a:rPr lang="et-EE" sz="2400" dirty="0"/>
              <a:t> tähtsustatakse üldinimlikke väärtusi (ausus, hoolivus, aukartus elu vastu, õiglus, inimväärikus, lugupidamine enda ja teiste vastu) ja ühiskondlikke väärtusi (vabadus, demokraatia, austus emakeele ja kultuuri vastu, patriotism, kultuuriline mitmekesisus, sallivus, keskkonna jätkusuutlikkus, õiguspõhisus, solidaarsus, vastutustundlikkus ja </a:t>
            </a:r>
            <a:r>
              <a:rPr lang="et-EE" sz="2400" b="1" dirty="0">
                <a:solidFill>
                  <a:srgbClr val="002060"/>
                </a:solidFill>
              </a:rPr>
              <a:t>sooline võrdõiguslikkus</a:t>
            </a:r>
            <a:r>
              <a:rPr lang="et-EE" sz="2400" dirty="0"/>
              <a:t>).</a:t>
            </a:r>
          </a:p>
        </p:txBody>
      </p:sp>
      <p:sp>
        <p:nvSpPr>
          <p:cNvPr id="4" name="TextBox 3">
            <a:extLst>
              <a:ext uri="{FF2B5EF4-FFF2-40B4-BE49-F238E27FC236}">
                <a16:creationId xmlns="" xmlns:a16="http://schemas.microsoft.com/office/drawing/2014/main" id="{760568C3-6F9A-838A-92BE-D4F180AEDBCC}"/>
              </a:ext>
            </a:extLst>
          </p:cNvPr>
          <p:cNvSpPr txBox="1"/>
          <p:nvPr/>
        </p:nvSpPr>
        <p:spPr>
          <a:xfrm>
            <a:off x="946673" y="5776856"/>
            <a:ext cx="10407127" cy="923330"/>
          </a:xfrm>
          <a:prstGeom prst="rect">
            <a:avLst/>
          </a:prstGeom>
          <a:noFill/>
        </p:spPr>
        <p:txBody>
          <a:bodyPr wrap="square" rtlCol="0">
            <a:spAutoFit/>
          </a:bodyPr>
          <a:lstStyle/>
          <a:p>
            <a:r>
              <a:rPr lang="en-US" dirty="0">
                <a:hlinkClick r:id="rId2"/>
              </a:rPr>
              <a:t>https://kompetentsikeskus.sm.ee/et/vordsed-voimalused/vordne-kohtlemine/vordsete-voimaluste-edendamine/vahemusruhmadele-vordsete-voimaluste-loomine/vordse-kohtlemise-tagamine-hariduses</a:t>
            </a:r>
            <a:endParaRPr lang="en-US" dirty="0"/>
          </a:p>
          <a:p>
            <a:endParaRPr lang="en-US" dirty="0"/>
          </a:p>
        </p:txBody>
      </p:sp>
    </p:spTree>
    <p:extLst>
      <p:ext uri="{BB962C8B-B14F-4D97-AF65-F5344CB8AC3E}">
        <p14:creationId xmlns="" xmlns:p14="http://schemas.microsoft.com/office/powerpoint/2010/main" val="20678902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48AB93-AACC-B73A-4165-EDEDC21A3FB4}"/>
              </a:ext>
            </a:extLst>
          </p:cNvPr>
          <p:cNvSpPr>
            <a:spLocks noGrp="1"/>
          </p:cNvSpPr>
          <p:nvPr>
            <p:ph type="title"/>
          </p:nvPr>
        </p:nvSpPr>
        <p:spPr/>
        <p:txBody>
          <a:bodyPr/>
          <a:lstStyle/>
          <a:p>
            <a:r>
              <a:rPr lang="en-US" b="1" dirty="0" err="1">
                <a:solidFill>
                  <a:srgbClr val="002060"/>
                </a:solidFill>
                <a:latin typeface="Abadi" panose="020B0604020104020204" pitchFamily="34" charset="0"/>
              </a:rPr>
              <a:t>Võrdne</a:t>
            </a:r>
            <a:r>
              <a:rPr lang="en-US" b="1" dirty="0">
                <a:solidFill>
                  <a:srgbClr val="002060"/>
                </a:solidFill>
                <a:latin typeface="Abadi" panose="020B0604020104020204" pitchFamily="34" charset="0"/>
              </a:rPr>
              <a:t> </a:t>
            </a:r>
            <a:r>
              <a:rPr lang="en-US" b="1" dirty="0" err="1">
                <a:solidFill>
                  <a:srgbClr val="002060"/>
                </a:solidFill>
                <a:latin typeface="Abadi" panose="020B0604020104020204" pitchFamily="34" charset="0"/>
              </a:rPr>
              <a:t>kohtlemine</a:t>
            </a:r>
            <a:r>
              <a:rPr lang="en-US" b="1" dirty="0">
                <a:solidFill>
                  <a:srgbClr val="002060"/>
                </a:solidFill>
                <a:latin typeface="Abadi" panose="020B0604020104020204" pitchFamily="34" charset="0"/>
              </a:rPr>
              <a:t> </a:t>
            </a:r>
            <a:r>
              <a:rPr lang="en-US" b="1" dirty="0" err="1">
                <a:solidFill>
                  <a:srgbClr val="002060"/>
                </a:solidFill>
                <a:latin typeface="Abadi" panose="020B0604020104020204" pitchFamily="34" charset="0"/>
              </a:rPr>
              <a:t>hariduses</a:t>
            </a:r>
            <a:endParaRPr lang="en-US" b="1" dirty="0">
              <a:solidFill>
                <a:srgbClr val="002060"/>
              </a:solidFill>
              <a:latin typeface="Abadi" panose="020B0604020104020204" pitchFamily="34" charset="0"/>
            </a:endParaRPr>
          </a:p>
        </p:txBody>
      </p:sp>
      <p:sp>
        <p:nvSpPr>
          <p:cNvPr id="4" name="TextBox 3">
            <a:extLst>
              <a:ext uri="{FF2B5EF4-FFF2-40B4-BE49-F238E27FC236}">
                <a16:creationId xmlns="" xmlns:a16="http://schemas.microsoft.com/office/drawing/2014/main" id="{A04FC949-02C9-4061-DE65-1609C3C34A8A}"/>
              </a:ext>
            </a:extLst>
          </p:cNvPr>
          <p:cNvSpPr txBox="1"/>
          <p:nvPr/>
        </p:nvSpPr>
        <p:spPr>
          <a:xfrm>
            <a:off x="1054249" y="2139028"/>
            <a:ext cx="9940066" cy="4401205"/>
          </a:xfrm>
          <a:prstGeom prst="rect">
            <a:avLst/>
          </a:prstGeom>
          <a:noFill/>
        </p:spPr>
        <p:txBody>
          <a:bodyPr wrap="square">
            <a:spAutoFit/>
          </a:bodyPr>
          <a:lstStyle/>
          <a:p>
            <a:r>
              <a:rPr lang="en-US" sz="2800" b="1" dirty="0" err="1">
                <a:latin typeface="Abadi" panose="020B0604020104020204" pitchFamily="34" charset="0"/>
              </a:rPr>
              <a:t>Võrdset</a:t>
            </a:r>
            <a:r>
              <a:rPr lang="en-US" sz="2800" b="1" dirty="0">
                <a:latin typeface="Abadi" panose="020B0604020104020204" pitchFamily="34" charset="0"/>
              </a:rPr>
              <a:t> </a:t>
            </a:r>
            <a:r>
              <a:rPr lang="en-US" sz="2800" b="1" dirty="0" err="1">
                <a:latin typeface="Abadi" panose="020B0604020104020204" pitchFamily="34" charset="0"/>
              </a:rPr>
              <a:t>kohtlemist</a:t>
            </a:r>
            <a:r>
              <a:rPr lang="en-US" sz="2800" b="1" dirty="0">
                <a:latin typeface="Abadi" panose="020B0604020104020204" pitchFamily="34" charset="0"/>
              </a:rPr>
              <a:t> </a:t>
            </a:r>
            <a:r>
              <a:rPr lang="en-US" sz="2800" b="1" dirty="0" err="1">
                <a:latin typeface="Abadi" panose="020B0604020104020204" pitchFamily="34" charset="0"/>
              </a:rPr>
              <a:t>ei</a:t>
            </a:r>
            <a:r>
              <a:rPr lang="en-US" sz="2800" b="1" dirty="0">
                <a:latin typeface="Abadi" panose="020B0604020104020204" pitchFamily="34" charset="0"/>
              </a:rPr>
              <a:t> ole </a:t>
            </a:r>
            <a:r>
              <a:rPr lang="en-US" sz="2800" b="1" dirty="0" err="1">
                <a:latin typeface="Abadi" panose="020B0604020104020204" pitchFamily="34" charset="0"/>
              </a:rPr>
              <a:t>võimalik</a:t>
            </a:r>
            <a:r>
              <a:rPr lang="en-US" sz="2800" b="1" dirty="0">
                <a:latin typeface="Abadi" panose="020B0604020104020204" pitchFamily="34" charset="0"/>
              </a:rPr>
              <a:t> </a:t>
            </a:r>
            <a:r>
              <a:rPr lang="en-US" sz="2800" b="1" dirty="0" err="1">
                <a:latin typeface="Abadi" panose="020B0604020104020204" pitchFamily="34" charset="0"/>
              </a:rPr>
              <a:t>tagada</a:t>
            </a:r>
            <a:r>
              <a:rPr lang="en-US" sz="2800" b="1" dirty="0">
                <a:latin typeface="Abadi" panose="020B0604020104020204" pitchFamily="34" charset="0"/>
              </a:rPr>
              <a:t> </a:t>
            </a:r>
            <a:r>
              <a:rPr lang="en-US" sz="2800" b="1" dirty="0" err="1">
                <a:latin typeface="Abadi" panose="020B0604020104020204" pitchFamily="34" charset="0"/>
              </a:rPr>
              <a:t>kõigi</a:t>
            </a:r>
            <a:r>
              <a:rPr lang="en-US" sz="2800" b="1" dirty="0">
                <a:latin typeface="Abadi" panose="020B0604020104020204" pitchFamily="34" charset="0"/>
              </a:rPr>
              <a:t> </a:t>
            </a:r>
            <a:r>
              <a:rPr lang="en-US" sz="2800" b="1" dirty="0" err="1">
                <a:latin typeface="Abadi" panose="020B0604020104020204" pitchFamily="34" charset="0"/>
              </a:rPr>
              <a:t>õpilaste</a:t>
            </a:r>
            <a:r>
              <a:rPr lang="en-US" sz="2800" b="1" dirty="0">
                <a:latin typeface="Abadi" panose="020B0604020104020204" pitchFamily="34" charset="0"/>
              </a:rPr>
              <a:t> </a:t>
            </a:r>
            <a:r>
              <a:rPr lang="en-US" sz="2800" b="1" dirty="0" err="1">
                <a:latin typeface="Abadi" panose="020B0604020104020204" pitchFamily="34" charset="0"/>
              </a:rPr>
              <a:t>ühesuguse</a:t>
            </a:r>
            <a:r>
              <a:rPr lang="en-US" sz="2800" b="1" dirty="0">
                <a:latin typeface="Abadi" panose="020B0604020104020204" pitchFamily="34" charset="0"/>
              </a:rPr>
              <a:t> </a:t>
            </a:r>
            <a:r>
              <a:rPr lang="en-US" sz="2800" b="1" dirty="0" err="1">
                <a:latin typeface="Abadi" panose="020B0604020104020204" pitchFamily="34" charset="0"/>
              </a:rPr>
              <a:t>kohtlemisega</a:t>
            </a:r>
            <a:r>
              <a:rPr lang="en-US" sz="2800" b="1" dirty="0">
                <a:latin typeface="Abadi" panose="020B0604020104020204" pitchFamily="34" charset="0"/>
              </a:rPr>
              <a:t> </a:t>
            </a:r>
            <a:r>
              <a:rPr lang="en-US" sz="2800" dirty="0" err="1">
                <a:latin typeface="Abadi" panose="020B0604020104020204" pitchFamily="34" charset="0"/>
              </a:rPr>
              <a:t>vaid</a:t>
            </a:r>
            <a:r>
              <a:rPr lang="en-US" sz="2800" dirty="0">
                <a:latin typeface="Abadi" panose="020B0604020104020204" pitchFamily="34" charset="0"/>
              </a:rPr>
              <a:t> </a:t>
            </a:r>
            <a:r>
              <a:rPr lang="en-US" sz="2800" dirty="0" err="1">
                <a:latin typeface="Abadi" panose="020B0604020104020204" pitchFamily="34" charset="0"/>
              </a:rPr>
              <a:t>tuleb</a:t>
            </a:r>
            <a:r>
              <a:rPr lang="en-US" sz="2800" dirty="0">
                <a:latin typeface="Abadi" panose="020B0604020104020204" pitchFamily="34" charset="0"/>
              </a:rPr>
              <a:t> </a:t>
            </a:r>
            <a:r>
              <a:rPr lang="en-US" sz="2800" dirty="0" err="1">
                <a:latin typeface="Abadi" panose="020B0604020104020204" pitchFamily="34" charset="0"/>
              </a:rPr>
              <a:t>luua</a:t>
            </a:r>
            <a:r>
              <a:rPr lang="en-US" sz="2800" dirty="0">
                <a:latin typeface="Abadi" panose="020B0604020104020204" pitchFamily="34" charset="0"/>
              </a:rPr>
              <a:t> </a:t>
            </a:r>
            <a:r>
              <a:rPr lang="en-US" sz="2800" dirty="0" err="1">
                <a:latin typeface="Abadi" panose="020B0604020104020204" pitchFamily="34" charset="0"/>
              </a:rPr>
              <a:t>keskkond</a:t>
            </a:r>
            <a:r>
              <a:rPr lang="en-US" sz="2800" dirty="0">
                <a:latin typeface="Abadi" panose="020B0604020104020204" pitchFamily="34" charset="0"/>
              </a:rPr>
              <a:t>, </a:t>
            </a:r>
            <a:r>
              <a:rPr lang="en-US" sz="2800" dirty="0" err="1">
                <a:latin typeface="Abadi" panose="020B0604020104020204" pitchFamily="34" charset="0"/>
              </a:rPr>
              <a:t>kus</a:t>
            </a:r>
            <a:r>
              <a:rPr lang="en-US" sz="2800" dirty="0">
                <a:latin typeface="Abadi" panose="020B0604020104020204" pitchFamily="34" charset="0"/>
              </a:rPr>
              <a:t> </a:t>
            </a:r>
            <a:r>
              <a:rPr lang="en-US" sz="2800" dirty="0" err="1">
                <a:latin typeface="Abadi" panose="020B0604020104020204" pitchFamily="34" charset="0"/>
              </a:rPr>
              <a:t>tunnistatakse</a:t>
            </a:r>
            <a:r>
              <a:rPr lang="en-US" sz="2800" dirty="0">
                <a:latin typeface="Abadi" panose="020B0604020104020204" pitchFamily="34" charset="0"/>
              </a:rPr>
              <a:t> </a:t>
            </a:r>
            <a:r>
              <a:rPr lang="en-US" sz="2800" dirty="0" err="1">
                <a:latin typeface="Abadi" panose="020B0604020104020204" pitchFamily="34" charset="0"/>
              </a:rPr>
              <a:t>demokraatlikke</a:t>
            </a:r>
            <a:r>
              <a:rPr lang="en-US" sz="2800" dirty="0">
                <a:latin typeface="Abadi" panose="020B0604020104020204" pitchFamily="34" charset="0"/>
              </a:rPr>
              <a:t> </a:t>
            </a:r>
            <a:r>
              <a:rPr lang="en-US" sz="2800" dirty="0" err="1">
                <a:latin typeface="Abadi" panose="020B0604020104020204" pitchFamily="34" charset="0"/>
              </a:rPr>
              <a:t>väärtusi</a:t>
            </a:r>
            <a:r>
              <a:rPr lang="en-US" sz="2800" dirty="0">
                <a:latin typeface="Abadi" panose="020B0604020104020204" pitchFamily="34" charset="0"/>
              </a:rPr>
              <a:t> ja </a:t>
            </a:r>
            <a:r>
              <a:rPr lang="en-US" sz="2800" dirty="0" err="1">
                <a:latin typeface="Abadi" panose="020B0604020104020204" pitchFamily="34" charset="0"/>
              </a:rPr>
              <a:t>inimese</a:t>
            </a:r>
            <a:r>
              <a:rPr lang="en-US" sz="2800" dirty="0">
                <a:latin typeface="Abadi" panose="020B0604020104020204" pitchFamily="34" charset="0"/>
              </a:rPr>
              <a:t> </a:t>
            </a:r>
            <a:r>
              <a:rPr lang="en-US" sz="2800" dirty="0" err="1">
                <a:latin typeface="Abadi" panose="020B0604020104020204" pitchFamily="34" charset="0"/>
              </a:rPr>
              <a:t>õigust</a:t>
            </a:r>
            <a:r>
              <a:rPr lang="en-US" sz="2800" dirty="0">
                <a:latin typeface="Abadi" panose="020B0604020104020204" pitchFamily="34" charset="0"/>
              </a:rPr>
              <a:t> olla </a:t>
            </a:r>
            <a:r>
              <a:rPr lang="en-US" sz="2800" dirty="0" err="1">
                <a:latin typeface="Abadi" panose="020B0604020104020204" pitchFamily="34" charset="0"/>
              </a:rPr>
              <a:t>erinev</a:t>
            </a:r>
            <a:r>
              <a:rPr lang="en-US" sz="2800" dirty="0">
                <a:latin typeface="Abadi" panose="020B0604020104020204" pitchFamily="34" charset="0"/>
              </a:rPr>
              <a:t>.</a:t>
            </a:r>
          </a:p>
          <a:p>
            <a:endParaRPr lang="en-US" sz="2800" dirty="0">
              <a:latin typeface="Abadi" panose="020B0604020104020204" pitchFamily="34" charset="0"/>
            </a:endParaRPr>
          </a:p>
          <a:p>
            <a:r>
              <a:rPr lang="en-US" sz="2800" dirty="0" err="1">
                <a:latin typeface="Abadi" panose="020B0604020104020204" pitchFamily="34" charset="0"/>
              </a:rPr>
              <a:t>Haridus</a:t>
            </a:r>
            <a:r>
              <a:rPr lang="en-US" sz="2800" dirty="0">
                <a:latin typeface="Abadi" panose="020B0604020104020204" pitchFamily="34" charset="0"/>
              </a:rPr>
              <a:t>- ja </a:t>
            </a:r>
            <a:r>
              <a:rPr lang="en-US" sz="2800" dirty="0" err="1">
                <a:latin typeface="Abadi" panose="020B0604020104020204" pitchFamily="34" charset="0"/>
              </a:rPr>
              <a:t>teadusasutused</a:t>
            </a:r>
            <a:r>
              <a:rPr lang="en-US" sz="2800" dirty="0">
                <a:latin typeface="Abadi" panose="020B0604020104020204" pitchFamily="34" charset="0"/>
              </a:rPr>
              <a:t> </a:t>
            </a:r>
            <a:r>
              <a:rPr lang="en-US" sz="2800" dirty="0" err="1">
                <a:latin typeface="Abadi" panose="020B0604020104020204" pitchFamily="34" charset="0"/>
              </a:rPr>
              <a:t>saavad</a:t>
            </a:r>
            <a:r>
              <a:rPr lang="en-US" sz="2800" dirty="0">
                <a:latin typeface="Abadi" panose="020B0604020104020204" pitchFamily="34" charset="0"/>
              </a:rPr>
              <a:t> </a:t>
            </a:r>
            <a:r>
              <a:rPr lang="en-US" sz="2800" dirty="0" err="1">
                <a:latin typeface="Abadi" panose="020B0604020104020204" pitchFamily="34" charset="0"/>
              </a:rPr>
              <a:t>lisaks</a:t>
            </a:r>
            <a:r>
              <a:rPr lang="en-US" sz="2800" dirty="0">
                <a:latin typeface="Abadi" panose="020B0604020104020204" pitchFamily="34" charset="0"/>
              </a:rPr>
              <a:t> </a:t>
            </a:r>
            <a:r>
              <a:rPr lang="en-US" sz="2800" dirty="0" err="1">
                <a:latin typeface="Abadi" panose="020B0604020104020204" pitchFamily="34" charset="0"/>
              </a:rPr>
              <a:t>panustada</a:t>
            </a:r>
            <a:r>
              <a:rPr lang="en-US" sz="2800" dirty="0">
                <a:latin typeface="Abadi" panose="020B0604020104020204" pitchFamily="34" charset="0"/>
              </a:rPr>
              <a:t> </a:t>
            </a:r>
            <a:r>
              <a:rPr lang="en-US" sz="2800" dirty="0" err="1">
                <a:latin typeface="Abadi" panose="020B0604020104020204" pitchFamily="34" charset="0"/>
              </a:rPr>
              <a:t>võrdse</a:t>
            </a:r>
            <a:r>
              <a:rPr lang="en-US" sz="2800" dirty="0">
                <a:latin typeface="Abadi" panose="020B0604020104020204" pitchFamily="34" charset="0"/>
              </a:rPr>
              <a:t> </a:t>
            </a:r>
            <a:r>
              <a:rPr lang="en-US" sz="2800" dirty="0" err="1">
                <a:latin typeface="Abadi" panose="020B0604020104020204" pitchFamily="34" charset="0"/>
              </a:rPr>
              <a:t>kohtlemise</a:t>
            </a:r>
            <a:r>
              <a:rPr lang="en-US" sz="2800" dirty="0">
                <a:latin typeface="Abadi" panose="020B0604020104020204" pitchFamily="34" charset="0"/>
              </a:rPr>
              <a:t> </a:t>
            </a:r>
            <a:r>
              <a:rPr lang="en-US" sz="2800" dirty="0" err="1">
                <a:latin typeface="Abadi" panose="020B0604020104020204" pitchFamily="34" charset="0"/>
              </a:rPr>
              <a:t>edendamisse</a:t>
            </a:r>
            <a:r>
              <a:rPr lang="en-US" sz="2800" dirty="0">
                <a:latin typeface="Abadi" panose="020B0604020104020204" pitchFamily="34" charset="0"/>
              </a:rPr>
              <a:t> </a:t>
            </a:r>
            <a:r>
              <a:rPr lang="en-US" sz="2800" dirty="0" err="1">
                <a:latin typeface="Abadi" panose="020B0604020104020204" pitchFamily="34" charset="0"/>
              </a:rPr>
              <a:t>läbi</a:t>
            </a:r>
            <a:r>
              <a:rPr lang="en-US" sz="2800" dirty="0">
                <a:latin typeface="Abadi" panose="020B0604020104020204" pitchFamily="34" charset="0"/>
              </a:rPr>
              <a:t> </a:t>
            </a:r>
            <a:r>
              <a:rPr lang="en-US" sz="2800" dirty="0" err="1">
                <a:latin typeface="Abadi" panose="020B0604020104020204" pitchFamily="34" charset="0"/>
              </a:rPr>
              <a:t>uurimis</a:t>
            </a:r>
            <a:r>
              <a:rPr lang="en-US" sz="2800" dirty="0">
                <a:latin typeface="Abadi" panose="020B0604020104020204" pitchFamily="34" charset="0"/>
              </a:rPr>
              <a:t>- ja </a:t>
            </a:r>
            <a:r>
              <a:rPr lang="en-US" sz="2800" dirty="0" err="1">
                <a:latin typeface="Abadi" panose="020B0604020104020204" pitchFamily="34" charset="0"/>
              </a:rPr>
              <a:t>teadustöö</a:t>
            </a:r>
            <a:r>
              <a:rPr lang="en-US" sz="2800" dirty="0">
                <a:latin typeface="Abadi" panose="020B0604020104020204" pitchFamily="34" charset="0"/>
              </a:rPr>
              <a:t> </a:t>
            </a:r>
            <a:r>
              <a:rPr lang="en-US" sz="2800" dirty="0" err="1">
                <a:latin typeface="Abadi" panose="020B0604020104020204" pitchFamily="34" charset="0"/>
              </a:rPr>
              <a:t>uurides</a:t>
            </a:r>
            <a:r>
              <a:rPr lang="en-US" sz="2800" dirty="0">
                <a:latin typeface="Abadi" panose="020B0604020104020204" pitchFamily="34" charset="0"/>
              </a:rPr>
              <a:t> ja </a:t>
            </a:r>
            <a:r>
              <a:rPr lang="en-US" sz="2800" b="1" dirty="0" err="1">
                <a:latin typeface="Abadi" panose="020B0604020104020204" pitchFamily="34" charset="0"/>
              </a:rPr>
              <a:t>selgitades</a:t>
            </a:r>
            <a:r>
              <a:rPr lang="en-US" sz="2800" b="1" dirty="0">
                <a:latin typeface="Abadi" panose="020B0604020104020204" pitchFamily="34" charset="0"/>
              </a:rPr>
              <a:t> </a:t>
            </a:r>
            <a:r>
              <a:rPr lang="en-US" sz="2800" b="1" dirty="0" err="1">
                <a:latin typeface="Abadi" panose="020B0604020104020204" pitchFamily="34" charset="0"/>
              </a:rPr>
              <a:t>välja</a:t>
            </a:r>
            <a:r>
              <a:rPr lang="en-US" sz="2800" b="1" dirty="0">
                <a:latin typeface="Abadi" panose="020B0604020104020204" pitchFamily="34" charset="0"/>
              </a:rPr>
              <a:t> </a:t>
            </a:r>
            <a:r>
              <a:rPr lang="en-US" sz="2800" b="1" dirty="0" err="1">
                <a:latin typeface="Abadi" panose="020B0604020104020204" pitchFamily="34" charset="0"/>
              </a:rPr>
              <a:t>ebasoodsamas</a:t>
            </a:r>
            <a:r>
              <a:rPr lang="en-US" sz="2800" b="1" dirty="0">
                <a:latin typeface="Abadi" panose="020B0604020104020204" pitchFamily="34" charset="0"/>
              </a:rPr>
              <a:t> </a:t>
            </a:r>
            <a:r>
              <a:rPr lang="en-US" sz="2800" b="1" dirty="0" err="1">
                <a:latin typeface="Abadi" panose="020B0604020104020204" pitchFamily="34" charset="0"/>
              </a:rPr>
              <a:t>olukorras</a:t>
            </a:r>
            <a:r>
              <a:rPr lang="en-US" sz="2800" b="1" dirty="0">
                <a:latin typeface="Abadi" panose="020B0604020104020204" pitchFamily="34" charset="0"/>
              </a:rPr>
              <a:t> </a:t>
            </a:r>
            <a:r>
              <a:rPr lang="en-US" sz="2800" b="1" dirty="0" err="1">
                <a:latin typeface="Abadi" panose="020B0604020104020204" pitchFamily="34" charset="0"/>
              </a:rPr>
              <a:t>olevate</a:t>
            </a:r>
            <a:r>
              <a:rPr lang="en-US" sz="2800" b="1" dirty="0">
                <a:latin typeface="Abadi" panose="020B0604020104020204" pitchFamily="34" charset="0"/>
              </a:rPr>
              <a:t> </a:t>
            </a:r>
            <a:r>
              <a:rPr lang="en-US" sz="2800" b="1" dirty="0" err="1">
                <a:latin typeface="Abadi" panose="020B0604020104020204" pitchFamily="34" charset="0"/>
              </a:rPr>
              <a:t>vähemusrühmade</a:t>
            </a:r>
            <a:r>
              <a:rPr lang="en-US" sz="2800" b="1" dirty="0">
                <a:latin typeface="Abadi" panose="020B0604020104020204" pitchFamily="34" charset="0"/>
              </a:rPr>
              <a:t> </a:t>
            </a:r>
            <a:r>
              <a:rPr lang="en-US" sz="2800" b="1" dirty="0" err="1">
                <a:latin typeface="Abadi" panose="020B0604020104020204" pitchFamily="34" charset="0"/>
              </a:rPr>
              <a:t>probleeme</a:t>
            </a:r>
            <a:r>
              <a:rPr lang="en-US" sz="2800" b="1" dirty="0">
                <a:latin typeface="Abadi" panose="020B0604020104020204" pitchFamily="34" charset="0"/>
              </a:rPr>
              <a:t> </a:t>
            </a:r>
            <a:r>
              <a:rPr lang="en-US" sz="2800" dirty="0">
                <a:latin typeface="Abadi" panose="020B0604020104020204" pitchFamily="34" charset="0"/>
              </a:rPr>
              <a:t>ja </a:t>
            </a:r>
            <a:r>
              <a:rPr lang="en-US" sz="2800" dirty="0" err="1">
                <a:latin typeface="Abadi" panose="020B0604020104020204" pitchFamily="34" charset="0"/>
              </a:rPr>
              <a:t>vajadusi</a:t>
            </a:r>
            <a:r>
              <a:rPr lang="en-US" sz="2800" dirty="0">
                <a:latin typeface="Abadi" panose="020B0604020104020204" pitchFamily="34" charset="0"/>
              </a:rPr>
              <a:t> </a:t>
            </a:r>
            <a:r>
              <a:rPr lang="en-US" sz="2800" dirty="0" err="1">
                <a:latin typeface="Abadi" panose="020B0604020104020204" pitchFamily="34" charset="0"/>
              </a:rPr>
              <a:t>ning</a:t>
            </a:r>
            <a:r>
              <a:rPr lang="en-US" sz="2800" dirty="0">
                <a:latin typeface="Abadi" panose="020B0604020104020204" pitchFamily="34" charset="0"/>
              </a:rPr>
              <a:t> </a:t>
            </a:r>
            <a:r>
              <a:rPr lang="en-US" sz="2800" dirty="0" err="1">
                <a:latin typeface="Abadi" panose="020B0604020104020204" pitchFamily="34" charset="0"/>
              </a:rPr>
              <a:t>tutvustades</a:t>
            </a:r>
            <a:r>
              <a:rPr lang="en-US" sz="2800" dirty="0">
                <a:latin typeface="Abadi" panose="020B0604020104020204" pitchFamily="34" charset="0"/>
              </a:rPr>
              <a:t> </a:t>
            </a:r>
            <a:r>
              <a:rPr lang="en-US" sz="2800" dirty="0" err="1">
                <a:latin typeface="Abadi" panose="020B0604020104020204" pitchFamily="34" charset="0"/>
              </a:rPr>
              <a:t>oma</a:t>
            </a:r>
            <a:r>
              <a:rPr lang="en-US" sz="2800" dirty="0">
                <a:latin typeface="Abadi" panose="020B0604020104020204" pitchFamily="34" charset="0"/>
              </a:rPr>
              <a:t> </a:t>
            </a:r>
            <a:r>
              <a:rPr lang="en-US" sz="2800" dirty="0" err="1">
                <a:latin typeface="Abadi" panose="020B0604020104020204" pitchFamily="34" charset="0"/>
              </a:rPr>
              <a:t>uuringute</a:t>
            </a:r>
            <a:r>
              <a:rPr lang="en-US" sz="2800" dirty="0">
                <a:latin typeface="Abadi" panose="020B0604020104020204" pitchFamily="34" charset="0"/>
              </a:rPr>
              <a:t> </a:t>
            </a:r>
            <a:r>
              <a:rPr lang="en-US" sz="2800" dirty="0" err="1">
                <a:latin typeface="Abadi" panose="020B0604020104020204" pitchFamily="34" charset="0"/>
              </a:rPr>
              <a:t>tulemusi</a:t>
            </a:r>
            <a:r>
              <a:rPr lang="en-US" sz="2800" dirty="0">
                <a:latin typeface="Abadi" panose="020B0604020104020204" pitchFamily="34" charset="0"/>
              </a:rPr>
              <a:t> </a:t>
            </a:r>
            <a:r>
              <a:rPr lang="en-US" sz="2800" dirty="0" err="1">
                <a:latin typeface="Abadi" panose="020B0604020104020204" pitchFamily="34" charset="0"/>
              </a:rPr>
              <a:t>laiemale</a:t>
            </a:r>
            <a:r>
              <a:rPr lang="en-US" sz="2800" dirty="0">
                <a:latin typeface="Abadi" panose="020B0604020104020204" pitchFamily="34" charset="0"/>
              </a:rPr>
              <a:t> </a:t>
            </a:r>
            <a:r>
              <a:rPr lang="en-US" sz="2800" dirty="0" err="1">
                <a:latin typeface="Abadi" panose="020B0604020104020204" pitchFamily="34" charset="0"/>
              </a:rPr>
              <a:t>avalikkusele</a:t>
            </a:r>
            <a:r>
              <a:rPr lang="en-US" sz="2800" dirty="0">
                <a:latin typeface="Abadi" panose="020B0604020104020204" pitchFamily="34" charset="0"/>
              </a:rPr>
              <a:t>.</a:t>
            </a:r>
          </a:p>
        </p:txBody>
      </p:sp>
    </p:spTree>
    <p:extLst>
      <p:ext uri="{BB962C8B-B14F-4D97-AF65-F5344CB8AC3E}">
        <p14:creationId xmlns="" xmlns:p14="http://schemas.microsoft.com/office/powerpoint/2010/main" val="3854690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73BCF0-D1BB-E6D5-4430-8AF157B19F33}"/>
              </a:ext>
            </a:extLst>
          </p:cNvPr>
          <p:cNvSpPr>
            <a:spLocks noGrp="1"/>
          </p:cNvSpPr>
          <p:nvPr>
            <p:ph type="title"/>
          </p:nvPr>
        </p:nvSpPr>
        <p:spPr/>
        <p:txBody>
          <a:bodyPr>
            <a:normAutofit/>
          </a:bodyPr>
          <a:lstStyle/>
          <a:p>
            <a:r>
              <a:rPr lang="en-US" sz="3600" b="1" dirty="0" err="1">
                <a:solidFill>
                  <a:srgbClr val="002060"/>
                </a:solidFill>
                <a:latin typeface="Abadi" panose="020B0604020104020204" pitchFamily="34" charset="0"/>
              </a:rPr>
              <a:t>Võrdne</a:t>
            </a:r>
            <a:r>
              <a:rPr lang="en-US" sz="3600" b="1" dirty="0">
                <a:solidFill>
                  <a:srgbClr val="002060"/>
                </a:solidFill>
                <a:latin typeface="Abadi" panose="020B0604020104020204" pitchFamily="34" charset="0"/>
              </a:rPr>
              <a:t> </a:t>
            </a:r>
            <a:r>
              <a:rPr lang="en-US" sz="3600" b="1" dirty="0" err="1">
                <a:solidFill>
                  <a:srgbClr val="002060"/>
                </a:solidFill>
                <a:latin typeface="Abadi" panose="020B0604020104020204" pitchFamily="34" charset="0"/>
              </a:rPr>
              <a:t>kohtlemine</a:t>
            </a:r>
            <a:endParaRPr lang="en-US" sz="3600" b="1" dirty="0">
              <a:solidFill>
                <a:srgbClr val="002060"/>
              </a:solidFill>
              <a:latin typeface="Abadi" panose="020B0604020104020204" pitchFamily="34" charset="0"/>
            </a:endParaRPr>
          </a:p>
        </p:txBody>
      </p:sp>
      <p:pic>
        <p:nvPicPr>
          <p:cNvPr id="4" name="Picture 3">
            <a:extLst>
              <a:ext uri="{FF2B5EF4-FFF2-40B4-BE49-F238E27FC236}">
                <a16:creationId xmlns="" xmlns:a16="http://schemas.microsoft.com/office/drawing/2014/main" id="{56C08F3D-628A-FA2C-CB1B-4285F541FBC2}"/>
              </a:ext>
            </a:extLst>
          </p:cNvPr>
          <p:cNvPicPr>
            <a:picLocks noChangeAspect="1"/>
          </p:cNvPicPr>
          <p:nvPr/>
        </p:nvPicPr>
        <p:blipFill>
          <a:blip r:embed="rId2" cstate="print"/>
          <a:stretch>
            <a:fillRect/>
          </a:stretch>
        </p:blipFill>
        <p:spPr>
          <a:xfrm>
            <a:off x="1184189" y="2054348"/>
            <a:ext cx="8293186" cy="4230059"/>
          </a:xfrm>
          <a:prstGeom prst="rect">
            <a:avLst/>
          </a:prstGeom>
        </p:spPr>
      </p:pic>
      <p:pic>
        <p:nvPicPr>
          <p:cNvPr id="6" name="Picture 5">
            <a:extLst>
              <a:ext uri="{FF2B5EF4-FFF2-40B4-BE49-F238E27FC236}">
                <a16:creationId xmlns="" xmlns:a16="http://schemas.microsoft.com/office/drawing/2014/main" id="{74289CAF-DD32-6537-34A0-73A22C753170}"/>
              </a:ext>
            </a:extLst>
          </p:cNvPr>
          <p:cNvPicPr>
            <a:picLocks noChangeAspect="1"/>
          </p:cNvPicPr>
          <p:nvPr/>
        </p:nvPicPr>
        <p:blipFill>
          <a:blip r:embed="rId3" cstate="print"/>
          <a:stretch>
            <a:fillRect/>
          </a:stretch>
        </p:blipFill>
        <p:spPr>
          <a:xfrm>
            <a:off x="1184189" y="1441192"/>
            <a:ext cx="6283411" cy="1429149"/>
          </a:xfrm>
          <a:prstGeom prst="rect">
            <a:avLst/>
          </a:prstGeom>
        </p:spPr>
      </p:pic>
    </p:spTree>
    <p:extLst>
      <p:ext uri="{BB962C8B-B14F-4D97-AF65-F5344CB8AC3E}">
        <p14:creationId xmlns="" xmlns:p14="http://schemas.microsoft.com/office/powerpoint/2010/main" val="3911304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03C6A2-4EC5-0247-050D-2665745F77E7}"/>
              </a:ext>
            </a:extLst>
          </p:cNvPr>
          <p:cNvSpPr>
            <a:spLocks noGrp="1"/>
          </p:cNvSpPr>
          <p:nvPr>
            <p:ph type="title"/>
          </p:nvPr>
        </p:nvSpPr>
        <p:spPr/>
        <p:txBody>
          <a:bodyPr/>
          <a:lstStyle/>
          <a:p>
            <a:r>
              <a:rPr lang="en-US" b="1" dirty="0" err="1">
                <a:solidFill>
                  <a:srgbClr val="002060"/>
                </a:solidFill>
                <a:latin typeface="Abadi" panose="020B0604020104020204" pitchFamily="34" charset="0"/>
              </a:rPr>
              <a:t>Võrdsed</a:t>
            </a:r>
            <a:r>
              <a:rPr lang="en-US" b="1" dirty="0">
                <a:solidFill>
                  <a:srgbClr val="002060"/>
                </a:solidFill>
                <a:latin typeface="Abadi" panose="020B0604020104020204" pitchFamily="34" charset="0"/>
              </a:rPr>
              <a:t> </a:t>
            </a:r>
            <a:r>
              <a:rPr lang="en-US" b="1" dirty="0" err="1">
                <a:solidFill>
                  <a:srgbClr val="002060"/>
                </a:solidFill>
                <a:latin typeface="Abadi" panose="020B0604020104020204" pitchFamily="34" charset="0"/>
              </a:rPr>
              <a:t>võimalused</a:t>
            </a:r>
            <a:r>
              <a:rPr lang="en-US" b="1" dirty="0">
                <a:solidFill>
                  <a:srgbClr val="002060"/>
                </a:solidFill>
                <a:latin typeface="Abadi" panose="020B0604020104020204" pitchFamily="34" charset="0"/>
              </a:rPr>
              <a:t> </a:t>
            </a:r>
            <a:r>
              <a:rPr lang="en-US" b="1" dirty="0" err="1">
                <a:solidFill>
                  <a:srgbClr val="002060"/>
                </a:solidFill>
                <a:latin typeface="Abadi" panose="020B0604020104020204" pitchFamily="34" charset="0"/>
              </a:rPr>
              <a:t>hariduses</a:t>
            </a:r>
            <a:endParaRPr lang="en-US" b="1" dirty="0">
              <a:solidFill>
                <a:srgbClr val="002060"/>
              </a:solidFill>
              <a:latin typeface="Abadi" panose="020B0604020104020204" pitchFamily="34" charset="0"/>
            </a:endParaRPr>
          </a:p>
        </p:txBody>
      </p:sp>
      <p:sp>
        <p:nvSpPr>
          <p:cNvPr id="3" name="TextBox 2">
            <a:extLst>
              <a:ext uri="{FF2B5EF4-FFF2-40B4-BE49-F238E27FC236}">
                <a16:creationId xmlns="" xmlns:a16="http://schemas.microsoft.com/office/drawing/2014/main" id="{E039EB2C-DA07-5EF0-1976-D611AB9905B9}"/>
              </a:ext>
            </a:extLst>
          </p:cNvPr>
          <p:cNvSpPr txBox="1"/>
          <p:nvPr/>
        </p:nvSpPr>
        <p:spPr>
          <a:xfrm>
            <a:off x="838200" y="1690688"/>
            <a:ext cx="9772650" cy="3631763"/>
          </a:xfrm>
          <a:prstGeom prst="rect">
            <a:avLst/>
          </a:prstGeom>
          <a:noFill/>
        </p:spPr>
        <p:txBody>
          <a:bodyPr wrap="square" rtlCol="0">
            <a:spAutoFit/>
          </a:bodyPr>
          <a:lstStyle/>
          <a:p>
            <a:r>
              <a:rPr lang="en-US" sz="3200" b="1" dirty="0" err="1">
                <a:latin typeface="Abadi" panose="020B0604020104020204" pitchFamily="34" charset="0"/>
              </a:rPr>
              <a:t>Võrdsed</a:t>
            </a:r>
            <a:r>
              <a:rPr lang="en-US" sz="3200" b="1" dirty="0">
                <a:latin typeface="Abadi" panose="020B0604020104020204" pitchFamily="34" charset="0"/>
              </a:rPr>
              <a:t> </a:t>
            </a:r>
            <a:r>
              <a:rPr lang="en-US" sz="3200" b="1" dirty="0" err="1">
                <a:latin typeface="Abadi" panose="020B0604020104020204" pitchFamily="34" charset="0"/>
              </a:rPr>
              <a:t>võimalused</a:t>
            </a:r>
            <a:r>
              <a:rPr lang="en-US" sz="3200" b="1" dirty="0">
                <a:latin typeface="Abadi" panose="020B0604020104020204" pitchFamily="34" charset="0"/>
              </a:rPr>
              <a:t> </a:t>
            </a:r>
            <a:r>
              <a:rPr lang="en-US" sz="3200" b="1" dirty="0" err="1">
                <a:latin typeface="Abadi" panose="020B0604020104020204" pitchFamily="34" charset="0"/>
              </a:rPr>
              <a:t>õppeprotsessis</a:t>
            </a:r>
            <a:r>
              <a:rPr lang="en-US" sz="3200" b="1" dirty="0">
                <a:latin typeface="Abadi" panose="020B0604020104020204" pitchFamily="34" charset="0"/>
              </a:rPr>
              <a:t> </a:t>
            </a:r>
            <a:r>
              <a:rPr lang="en-US" sz="2800" dirty="0" err="1">
                <a:latin typeface="Abadi" panose="020B0604020104020204" pitchFamily="34" charset="0"/>
              </a:rPr>
              <a:t>tähendavad</a:t>
            </a:r>
            <a:r>
              <a:rPr lang="en-US" sz="2800" dirty="0">
                <a:latin typeface="Abadi" panose="020B0604020104020204" pitchFamily="34" charset="0"/>
              </a:rPr>
              <a:t> </a:t>
            </a:r>
            <a:r>
              <a:rPr lang="en-US" sz="2800" dirty="0" err="1">
                <a:latin typeface="Abadi" panose="020B0604020104020204" pitchFamily="34" charset="0"/>
              </a:rPr>
              <a:t>seda</a:t>
            </a:r>
            <a:r>
              <a:rPr lang="en-US" sz="2800" dirty="0">
                <a:latin typeface="Abadi" panose="020B0604020104020204" pitchFamily="34" charset="0"/>
              </a:rPr>
              <a:t>, et </a:t>
            </a:r>
            <a:r>
              <a:rPr lang="en-US" sz="2800" dirty="0" err="1">
                <a:latin typeface="Abadi" panose="020B0604020104020204" pitchFamily="34" charset="0"/>
              </a:rPr>
              <a:t>lisaks</a:t>
            </a:r>
            <a:endParaRPr lang="en-US" sz="2800" dirty="0">
              <a:latin typeface="Abadi" panose="020B0604020104020204" pitchFamily="34" charset="0"/>
            </a:endParaRPr>
          </a:p>
          <a:p>
            <a:r>
              <a:rPr lang="en-US" sz="1000" dirty="0">
                <a:latin typeface="Abadi" panose="020B0604020104020204" pitchFamily="34" charset="0"/>
              </a:rPr>
              <a:t> </a:t>
            </a:r>
          </a:p>
          <a:p>
            <a:pPr marL="285750" indent="-285750">
              <a:buFont typeface="Arial" panose="020B0604020202020204" pitchFamily="34" charset="0"/>
              <a:buChar char="•"/>
            </a:pPr>
            <a:r>
              <a:rPr lang="en-US" sz="3200" dirty="0" err="1">
                <a:latin typeface="Abadi" panose="020B0604020104020204" pitchFamily="34" charset="0"/>
              </a:rPr>
              <a:t>samale</a:t>
            </a:r>
            <a:r>
              <a:rPr lang="en-US" sz="3200" dirty="0">
                <a:latin typeface="Abadi" panose="020B0604020104020204" pitchFamily="34" charset="0"/>
              </a:rPr>
              <a:t> </a:t>
            </a:r>
            <a:r>
              <a:rPr lang="en-US" sz="3200" dirty="0" err="1">
                <a:latin typeface="Abadi" panose="020B0604020104020204" pitchFamily="34" charset="0"/>
              </a:rPr>
              <a:t>õppekavale</a:t>
            </a:r>
            <a:r>
              <a:rPr lang="en-US" sz="3200" dirty="0">
                <a:latin typeface="Abadi" panose="020B0604020104020204" pitchFamily="34" charset="0"/>
              </a:rPr>
              <a:t> ja </a:t>
            </a:r>
          </a:p>
          <a:p>
            <a:pPr marL="285750" indent="-285750">
              <a:buFont typeface="Arial" panose="020B0604020202020204" pitchFamily="34" charset="0"/>
              <a:buChar char="•"/>
            </a:pPr>
            <a:r>
              <a:rPr lang="en-US" sz="3200" dirty="0" err="1">
                <a:latin typeface="Abadi" panose="020B0604020104020204" pitchFamily="34" charset="0"/>
              </a:rPr>
              <a:t>samade</a:t>
            </a:r>
            <a:r>
              <a:rPr lang="en-US" sz="3200" dirty="0">
                <a:latin typeface="Abadi" panose="020B0604020104020204" pitchFamily="34" charset="0"/>
              </a:rPr>
              <a:t> </a:t>
            </a:r>
            <a:r>
              <a:rPr lang="en-US" sz="3200" dirty="0" err="1">
                <a:latin typeface="Abadi" panose="020B0604020104020204" pitchFamily="34" charset="0"/>
              </a:rPr>
              <a:t>ainete</a:t>
            </a:r>
            <a:r>
              <a:rPr lang="en-US" sz="3200" dirty="0">
                <a:latin typeface="Abadi" panose="020B0604020104020204" pitchFamily="34" charset="0"/>
              </a:rPr>
              <a:t> </a:t>
            </a:r>
            <a:r>
              <a:rPr lang="en-US" sz="3200" dirty="0" err="1">
                <a:latin typeface="Abadi" panose="020B0604020104020204" pitchFamily="34" charset="0"/>
              </a:rPr>
              <a:t>õppimisele</a:t>
            </a:r>
            <a:r>
              <a:rPr lang="en-US" sz="3200" dirty="0">
                <a:latin typeface="Abadi" panose="020B0604020104020204" pitchFamily="34" charset="0"/>
              </a:rPr>
              <a:t>  </a:t>
            </a:r>
          </a:p>
          <a:p>
            <a:pPr marL="285750" indent="-285750">
              <a:buFont typeface="Arial" panose="020B0604020202020204" pitchFamily="34" charset="0"/>
              <a:buChar char="•"/>
            </a:pPr>
            <a:r>
              <a:rPr lang="en-US" sz="3200" dirty="0" err="1">
                <a:latin typeface="Abadi" panose="020B0604020104020204" pitchFamily="34" charset="0"/>
              </a:rPr>
              <a:t>kasutatakse</a:t>
            </a:r>
            <a:r>
              <a:rPr lang="en-US" sz="3200" dirty="0">
                <a:latin typeface="Abadi" panose="020B0604020104020204" pitchFamily="34" charset="0"/>
              </a:rPr>
              <a:t> </a:t>
            </a:r>
            <a:r>
              <a:rPr lang="en-US" sz="3200" dirty="0" err="1">
                <a:latin typeface="Abadi" panose="020B0604020104020204" pitchFamily="34" charset="0"/>
              </a:rPr>
              <a:t>selliseid</a:t>
            </a:r>
            <a:r>
              <a:rPr lang="en-US" sz="3200" dirty="0">
                <a:latin typeface="Abadi" panose="020B0604020104020204" pitchFamily="34" charset="0"/>
              </a:rPr>
              <a:t> </a:t>
            </a:r>
            <a:r>
              <a:rPr lang="en-US" sz="3200" dirty="0" err="1">
                <a:latin typeface="Abadi" panose="020B0604020104020204" pitchFamily="34" charset="0"/>
              </a:rPr>
              <a:t>õppemeetodeid</a:t>
            </a:r>
            <a:r>
              <a:rPr lang="en-US" sz="3200" dirty="0">
                <a:latin typeface="Abadi" panose="020B0604020104020204" pitchFamily="34" charset="0"/>
              </a:rPr>
              <a:t> ja –</a:t>
            </a:r>
            <a:r>
              <a:rPr lang="en-US" sz="3200" dirty="0" err="1">
                <a:latin typeface="Abadi" panose="020B0604020104020204" pitchFamily="34" charset="0"/>
              </a:rPr>
              <a:t>materjale</a:t>
            </a:r>
            <a:r>
              <a:rPr lang="en-US" sz="3200" dirty="0">
                <a:latin typeface="Abadi" panose="020B0604020104020204" pitchFamily="34" charset="0"/>
              </a:rPr>
              <a:t>, mis on </a:t>
            </a:r>
            <a:r>
              <a:rPr lang="en-US" sz="3200" b="1" dirty="0" err="1">
                <a:latin typeface="Abadi" panose="020B0604020104020204" pitchFamily="34" charset="0"/>
              </a:rPr>
              <a:t>vabad</a:t>
            </a:r>
            <a:r>
              <a:rPr lang="en-US" sz="3200" b="1" dirty="0">
                <a:latin typeface="Abadi" panose="020B0604020104020204" pitchFamily="34" charset="0"/>
              </a:rPr>
              <a:t> </a:t>
            </a:r>
            <a:r>
              <a:rPr lang="en-US" sz="3200" b="1" dirty="0" err="1">
                <a:latin typeface="Abadi" panose="020B0604020104020204" pitchFamily="34" charset="0"/>
              </a:rPr>
              <a:t>soolistest</a:t>
            </a:r>
            <a:r>
              <a:rPr lang="en-US" sz="3200" b="1" dirty="0">
                <a:latin typeface="Abadi" panose="020B0604020104020204" pitchFamily="34" charset="0"/>
              </a:rPr>
              <a:t> </a:t>
            </a:r>
            <a:r>
              <a:rPr lang="en-US" sz="3200" b="1" dirty="0" err="1">
                <a:latin typeface="Abadi" panose="020B0604020104020204" pitchFamily="34" charset="0"/>
              </a:rPr>
              <a:t>stereotüüpidest</a:t>
            </a:r>
            <a:r>
              <a:rPr lang="en-US" sz="3200" b="1" dirty="0">
                <a:latin typeface="Abadi" panose="020B0604020104020204" pitchFamily="34" charset="0"/>
              </a:rPr>
              <a:t> ja </a:t>
            </a:r>
            <a:r>
              <a:rPr lang="en-US" sz="3200" b="1" dirty="0" err="1">
                <a:latin typeface="Abadi" panose="020B0604020104020204" pitchFamily="34" charset="0"/>
              </a:rPr>
              <a:t>stereotüüpsetest</a:t>
            </a:r>
            <a:r>
              <a:rPr lang="en-US" sz="3200" b="1" dirty="0">
                <a:latin typeface="Abadi" panose="020B0604020104020204" pitchFamily="34" charset="0"/>
              </a:rPr>
              <a:t> </a:t>
            </a:r>
            <a:r>
              <a:rPr lang="en-US" sz="3200" b="1" dirty="0" err="1">
                <a:latin typeface="Abadi" panose="020B0604020104020204" pitchFamily="34" charset="0"/>
              </a:rPr>
              <a:t>soorolliootustest</a:t>
            </a:r>
            <a:r>
              <a:rPr lang="en-US" sz="3200" b="1" dirty="0">
                <a:latin typeface="Abadi" panose="020B0604020104020204" pitchFamily="34" charset="0"/>
              </a:rPr>
              <a:t>  </a:t>
            </a:r>
            <a:endParaRPr lang="en-US" sz="3200" dirty="0">
              <a:latin typeface="Abadi" panose="020B0604020104020204" pitchFamily="34" charset="0"/>
            </a:endParaRPr>
          </a:p>
        </p:txBody>
      </p:sp>
    </p:spTree>
    <p:extLst>
      <p:ext uri="{BB962C8B-B14F-4D97-AF65-F5344CB8AC3E}">
        <p14:creationId xmlns="" xmlns:p14="http://schemas.microsoft.com/office/powerpoint/2010/main" val="33740297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CAC91D-AC5C-6D87-438A-91D73BF1BFB5}"/>
              </a:ext>
            </a:extLst>
          </p:cNvPr>
          <p:cNvSpPr>
            <a:spLocks noGrp="1"/>
          </p:cNvSpPr>
          <p:nvPr>
            <p:ph type="title"/>
          </p:nvPr>
        </p:nvSpPr>
        <p:spPr/>
        <p:txBody>
          <a:bodyPr/>
          <a:lstStyle/>
          <a:p>
            <a:r>
              <a:rPr lang="en-US" b="1" dirty="0">
                <a:latin typeface="Abadi" panose="020B0604020104020204" pitchFamily="34" charset="0"/>
              </a:rPr>
              <a:t>Kes / Mis  on </a:t>
            </a:r>
            <a:r>
              <a:rPr lang="en-US" b="1" dirty="0" err="1">
                <a:latin typeface="Abadi" panose="020B0604020104020204" pitchFamily="34" charset="0"/>
              </a:rPr>
              <a:t>olulised</a:t>
            </a:r>
            <a:r>
              <a:rPr lang="en-US" b="1" dirty="0">
                <a:latin typeface="Abadi" panose="020B0604020104020204" pitchFamily="34" charset="0"/>
              </a:rPr>
              <a:t> </a:t>
            </a:r>
            <a:r>
              <a:rPr lang="en-US" b="1" dirty="0" err="1">
                <a:latin typeface="Abadi" panose="020B0604020104020204" pitchFamily="34" charset="0"/>
              </a:rPr>
              <a:t>soorollide</a:t>
            </a:r>
            <a:r>
              <a:rPr lang="en-US" b="1" dirty="0">
                <a:latin typeface="Abadi" panose="020B0604020104020204" pitchFamily="34" charset="0"/>
              </a:rPr>
              <a:t> </a:t>
            </a:r>
            <a:r>
              <a:rPr lang="en-US" b="1" dirty="0" err="1">
                <a:latin typeface="Abadi" panose="020B0604020104020204" pitchFamily="34" charset="0"/>
              </a:rPr>
              <a:t>kujundamisel</a:t>
            </a:r>
            <a:r>
              <a:rPr lang="en-US" b="1" dirty="0">
                <a:latin typeface="Abadi" panose="020B0604020104020204" pitchFamily="34" charset="0"/>
              </a:rPr>
              <a:t>?</a:t>
            </a:r>
          </a:p>
        </p:txBody>
      </p:sp>
      <p:pic>
        <p:nvPicPr>
          <p:cNvPr id="6" name="Picture 5">
            <a:extLst>
              <a:ext uri="{FF2B5EF4-FFF2-40B4-BE49-F238E27FC236}">
                <a16:creationId xmlns="" xmlns:a16="http://schemas.microsoft.com/office/drawing/2014/main" id="{24F30B43-CFC6-C426-BEA0-3E6600645363}"/>
              </a:ext>
            </a:extLst>
          </p:cNvPr>
          <p:cNvPicPr>
            <a:picLocks noChangeAspect="1"/>
          </p:cNvPicPr>
          <p:nvPr/>
        </p:nvPicPr>
        <p:blipFill>
          <a:blip r:embed="rId2" cstate="print"/>
          <a:stretch>
            <a:fillRect/>
          </a:stretch>
        </p:blipFill>
        <p:spPr>
          <a:xfrm>
            <a:off x="719138" y="1847850"/>
            <a:ext cx="10515599" cy="3884356"/>
          </a:xfrm>
          <a:prstGeom prst="rect">
            <a:avLst/>
          </a:prstGeom>
        </p:spPr>
      </p:pic>
    </p:spTree>
    <p:extLst>
      <p:ext uri="{BB962C8B-B14F-4D97-AF65-F5344CB8AC3E}">
        <p14:creationId xmlns="" xmlns:p14="http://schemas.microsoft.com/office/powerpoint/2010/main" val="2265445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F04AE3-5A3D-9AEB-9A0D-CE2D66BCC64B}"/>
              </a:ext>
            </a:extLst>
          </p:cNvPr>
          <p:cNvSpPr>
            <a:spLocks noGrp="1"/>
          </p:cNvSpPr>
          <p:nvPr>
            <p:ph type="title"/>
          </p:nvPr>
        </p:nvSpPr>
        <p:spPr/>
        <p:txBody>
          <a:bodyPr/>
          <a:lstStyle/>
          <a:p>
            <a:r>
              <a:rPr lang="en-US" b="1" dirty="0">
                <a:latin typeface="Abadi" panose="020B0604020104020204" pitchFamily="34" charset="0"/>
              </a:rPr>
              <a:t>Mis </a:t>
            </a:r>
            <a:r>
              <a:rPr lang="en-US" b="1" dirty="0" err="1">
                <a:latin typeface="Abadi" panose="020B0604020104020204" pitchFamily="34" charset="0"/>
              </a:rPr>
              <a:t>soorollide</a:t>
            </a:r>
            <a:r>
              <a:rPr lang="en-US" b="1" dirty="0">
                <a:latin typeface="Abadi" panose="020B0604020104020204" pitchFamily="34" charset="0"/>
              </a:rPr>
              <a:t> </a:t>
            </a:r>
            <a:r>
              <a:rPr lang="en-US" b="1" dirty="0" err="1">
                <a:latin typeface="Abadi" panose="020B0604020104020204" pitchFamily="34" charset="0"/>
              </a:rPr>
              <a:t>kujundamist</a:t>
            </a:r>
            <a:r>
              <a:rPr lang="en-US" b="1" dirty="0">
                <a:latin typeface="Abadi" panose="020B0604020104020204" pitchFamily="34" charset="0"/>
              </a:rPr>
              <a:t> </a:t>
            </a:r>
            <a:r>
              <a:rPr lang="en-US" b="1" dirty="0" err="1">
                <a:latin typeface="Abadi" panose="020B0604020104020204" pitchFamily="34" charset="0"/>
              </a:rPr>
              <a:t>mõjutavad</a:t>
            </a:r>
            <a:r>
              <a:rPr lang="en-US" b="1" dirty="0">
                <a:latin typeface="Abadi" panose="020B0604020104020204" pitchFamily="34" charset="0"/>
              </a:rPr>
              <a:t>?</a:t>
            </a:r>
          </a:p>
        </p:txBody>
      </p:sp>
      <p:pic>
        <p:nvPicPr>
          <p:cNvPr id="6" name="Picture 5">
            <a:extLst>
              <a:ext uri="{FF2B5EF4-FFF2-40B4-BE49-F238E27FC236}">
                <a16:creationId xmlns="" xmlns:a16="http://schemas.microsoft.com/office/drawing/2014/main" id="{5E85DF58-6AE6-5563-6239-1F1BB6493CB3}"/>
              </a:ext>
            </a:extLst>
          </p:cNvPr>
          <p:cNvPicPr>
            <a:picLocks noChangeAspect="1"/>
          </p:cNvPicPr>
          <p:nvPr/>
        </p:nvPicPr>
        <p:blipFill>
          <a:blip r:embed="rId2" cstate="print"/>
          <a:stretch>
            <a:fillRect/>
          </a:stretch>
        </p:blipFill>
        <p:spPr>
          <a:xfrm>
            <a:off x="395287" y="1994100"/>
            <a:ext cx="11401425" cy="3952875"/>
          </a:xfrm>
          <a:prstGeom prst="rect">
            <a:avLst/>
          </a:prstGeom>
        </p:spPr>
      </p:pic>
    </p:spTree>
    <p:extLst>
      <p:ext uri="{BB962C8B-B14F-4D97-AF65-F5344CB8AC3E}">
        <p14:creationId xmlns="" xmlns:p14="http://schemas.microsoft.com/office/powerpoint/2010/main" val="31282048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731318" y="2965828"/>
            <a:ext cx="10515600" cy="1325559"/>
          </a:xfrm>
        </p:spPr>
        <p:txBody>
          <a:bodyPr/>
          <a:lstStyle/>
          <a:p>
            <a:pPr lvl="0"/>
            <a:r>
              <a:rPr lang="et-EE" sz="4000" b="1" dirty="0">
                <a:latin typeface="Abadi" panose="020B0604020104020204" pitchFamily="34" charset="0"/>
              </a:rPr>
              <a:t>Pange kirja 3 suurimat saavutust oma elust, mille üle uhkust tunnete</a:t>
            </a:r>
            <a:r>
              <a:rPr lang="et-EE" sz="4000" dirty="0">
                <a:latin typeface="Abadi" panose="020B0604020104020204" pitchFamily="34" charset="0"/>
              </a:rPr>
              <a:t>.</a:t>
            </a:r>
          </a:p>
        </p:txBody>
      </p:sp>
      <p:pic>
        <p:nvPicPr>
          <p:cNvPr id="3" name="Picture 3"/>
          <p:cNvPicPr>
            <a:picLocks noChangeAspect="1"/>
          </p:cNvPicPr>
          <p:nvPr/>
        </p:nvPicPr>
        <p:blipFill>
          <a:blip r:embed="rId2" cstate="print"/>
          <a:stretch>
            <a:fillRect/>
          </a:stretch>
        </p:blipFill>
        <p:spPr>
          <a:xfrm>
            <a:off x="944441" y="1207563"/>
            <a:ext cx="1848633" cy="1220312"/>
          </a:xfrm>
          <a:prstGeom prst="rect">
            <a:avLst/>
          </a:prstGeom>
          <a:noFill/>
          <a:ln>
            <a:noFill/>
          </a:ln>
        </p:spPr>
      </p:pic>
    </p:spTree>
    <p:extLst>
      <p:ext uri="{BB962C8B-B14F-4D97-AF65-F5344CB8AC3E}">
        <p14:creationId xmlns="" xmlns:p14="http://schemas.microsoft.com/office/powerpoint/2010/main" val="26324935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838200" y="3114415"/>
            <a:ext cx="10515600" cy="1325559"/>
          </a:xfrm>
        </p:spPr>
        <p:txBody>
          <a:bodyPr/>
          <a:lstStyle/>
          <a:p>
            <a:pPr lvl="0"/>
            <a:r>
              <a:rPr lang="et-EE" sz="4000" b="1" dirty="0">
                <a:latin typeface="Century Gothic" pitchFamily="34"/>
              </a:rPr>
              <a:t>Tänu missugustele omadustele olete need asja 3 saavutanud?</a:t>
            </a:r>
          </a:p>
        </p:txBody>
      </p:sp>
      <p:pic>
        <p:nvPicPr>
          <p:cNvPr id="3" name="Picture 3"/>
          <p:cNvPicPr>
            <a:picLocks noChangeAspect="1"/>
          </p:cNvPicPr>
          <p:nvPr/>
        </p:nvPicPr>
        <p:blipFill>
          <a:blip r:embed="rId2" cstate="print"/>
          <a:stretch>
            <a:fillRect/>
          </a:stretch>
        </p:blipFill>
        <p:spPr>
          <a:xfrm>
            <a:off x="1112646" y="1374353"/>
            <a:ext cx="1876303" cy="1290328"/>
          </a:xfrm>
          <a:prstGeom prst="rect">
            <a:avLst/>
          </a:prstGeom>
          <a:noFill/>
          <a:ln>
            <a:noFill/>
          </a:ln>
        </p:spPr>
      </p:pic>
    </p:spTree>
    <p:extLst>
      <p:ext uri="{BB962C8B-B14F-4D97-AF65-F5344CB8AC3E}">
        <p14:creationId xmlns="" xmlns:p14="http://schemas.microsoft.com/office/powerpoint/2010/main" val="12796648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3548</TotalTime>
  <Words>1560</Words>
  <Application>Microsoft Office PowerPoint</Application>
  <PresentationFormat>Произвольный</PresentationFormat>
  <Paragraphs>277</Paragraphs>
  <Slides>49</Slides>
  <Notes>5</Notes>
  <HiddenSlides>0</HiddenSlides>
  <MMClips>0</MMClips>
  <ScaleCrop>false</ScaleCrop>
  <HeadingPairs>
    <vt:vector size="4" baseType="variant">
      <vt:variant>
        <vt:lpstr>Тема</vt:lpstr>
      </vt:variant>
      <vt:variant>
        <vt:i4>1</vt:i4>
      </vt:variant>
      <vt:variant>
        <vt:lpstr>Заголовки слайдов</vt:lpstr>
      </vt:variant>
      <vt:variant>
        <vt:i4>49</vt:i4>
      </vt:variant>
    </vt:vector>
  </HeadingPairs>
  <TitlesOfParts>
    <vt:vector size="50" baseType="lpstr">
      <vt:lpstr>Office Theme</vt:lpstr>
      <vt:lpstr>                     </vt:lpstr>
      <vt:lpstr>Mis on sooline võrdõiguslikkus?</vt:lpstr>
      <vt:lpstr>Mis on sooline võrdõiguslikkus?</vt:lpstr>
      <vt:lpstr>Soolise võrdõiguslikkuse eesmärk hariduses</vt:lpstr>
      <vt:lpstr>Võrdsed võimalused hariduses</vt:lpstr>
      <vt:lpstr>Kes / Mis  on olulised soorollide kujundamisel?</vt:lpstr>
      <vt:lpstr>Mis soorollide kujundamist mõjutavad?</vt:lpstr>
      <vt:lpstr>Pange kirja 3 suurimat saavutust oma elust, mille üle uhkust tunnete.</vt:lpstr>
      <vt:lpstr>Tänu missugustele omadustele olete need asja 3 saavutanud?</vt:lpstr>
      <vt:lpstr>Слайд 10</vt:lpstr>
      <vt:lpstr> </vt:lpstr>
      <vt:lpstr>Mis on variõppekava?</vt:lpstr>
      <vt:lpstr>Millised on variõppekava elemendid?</vt:lpstr>
      <vt:lpstr>Viktoriin</vt:lpstr>
      <vt:lpstr>Nõus   Ei ole nõus</vt:lpstr>
      <vt:lpstr>Nõus  Ei ole nõus</vt:lpstr>
      <vt:lpstr>Nõus   Ei ole nõus</vt:lpstr>
      <vt:lpstr>Nõus   Ei ole nõus</vt:lpstr>
      <vt:lpstr>Variõppekava - Mida õpilased koolis näevad?</vt:lpstr>
      <vt:lpstr>Variõppekava – Mis sõnumit kannavad pildid / illustratsioonid?</vt:lpstr>
      <vt:lpstr>Variõppekava - Õppematerjalid</vt:lpstr>
      <vt:lpstr>Variõppekava - Õpikud</vt:lpstr>
      <vt:lpstr>Kuvandid on soorollide sotsialiseerimisel olulised - Disney printsessikuvandi muutumine ajas</vt:lpstr>
      <vt:lpstr>Variõppekava – Mis sõnumeid edastab keel?</vt:lpstr>
      <vt:lpstr>Variõppekava – Õpetaja suhtlemine õpilastega Kehakeel ja hääletoon: aktsepteeritav ja mitteaktsepteeritav käitumine</vt:lpstr>
      <vt:lpstr>              Videoklipp: Tere, tüdrukud</vt:lpstr>
      <vt:lpstr>Variõppekava – Kuvandid kooliruumis Kes õpivad hästi?</vt:lpstr>
      <vt:lpstr>Слайд 28</vt:lpstr>
      <vt:lpstr>Variõppekava – Kooliväline tegevus Kelle jaoks on teadusring?</vt:lpstr>
      <vt:lpstr>Variõppekava – Huvitegevus Kelle jaoks on missugune huviring?</vt:lpstr>
      <vt:lpstr>Слайд 31</vt:lpstr>
      <vt:lpstr>Variõppekava – Õpilasüritused</vt:lpstr>
      <vt:lpstr>Variõppekava - Õpilasüritused</vt:lpstr>
      <vt:lpstr>Слайд 34</vt:lpstr>
      <vt:lpstr>Variõppekava –  Kes kellega istub ja koos tegutseb? </vt:lpstr>
      <vt:lpstr>Variõppekava nähtavaks tegemine</vt:lpstr>
      <vt:lpstr>Variõppekava – Mis on selgunud filmimisest?  Poisid (1)</vt:lpstr>
      <vt:lpstr>Variõppekava – Mis on selgunud filmimisest?  Poisid (2)</vt:lpstr>
      <vt:lpstr>Variõppekava – Mis on selgunud filmimisest? Tüdrukud (1)</vt:lpstr>
      <vt:lpstr>Variõppekava – Mis on selgunud filmimisest? Tüdrukud (2)</vt:lpstr>
      <vt:lpstr>Kuhu küll need hästi õppivad tragid tüdrukud hiljem jäävad?</vt:lpstr>
      <vt:lpstr>Слайд 42</vt:lpstr>
      <vt:lpstr>Edu märkamisel ja tegutsemisel!</vt:lpstr>
      <vt:lpstr>Like a girl ... Nagu tüdruk</vt:lpstr>
      <vt:lpstr>Võrdne kohtlemine hariduses</vt:lpstr>
      <vt:lpstr>Võrdne kohtlemine hariduses</vt:lpstr>
      <vt:lpstr>Võrdne kohtlemine hariduses</vt:lpstr>
      <vt:lpstr>Võrdne kohtlemine hariduses</vt:lpstr>
      <vt:lpstr>Võrdne kohtlemine</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British Council</dc:title>
  <dc:creator>Riina Kütt</dc:creator>
  <cp:lastModifiedBy>Basil Golikov</cp:lastModifiedBy>
  <cp:revision>164</cp:revision>
  <cp:lastPrinted>2023-03-30T05:52:11Z</cp:lastPrinted>
  <dcterms:created xsi:type="dcterms:W3CDTF">2022-09-23T14:19:11Z</dcterms:created>
  <dcterms:modified xsi:type="dcterms:W3CDTF">2023-10-20T13:24:27Z</dcterms:modified>
</cp:coreProperties>
</file>