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2" r:id="rId3"/>
    <p:sldId id="285" r:id="rId4"/>
    <p:sldId id="349" r:id="rId5"/>
    <p:sldId id="289" r:id="rId6"/>
    <p:sldId id="348" r:id="rId7"/>
    <p:sldId id="350" r:id="rId8"/>
    <p:sldId id="351" r:id="rId9"/>
    <p:sldId id="310" r:id="rId10"/>
    <p:sldId id="329" r:id="rId11"/>
    <p:sldId id="290" r:id="rId12"/>
    <p:sldId id="341" r:id="rId13"/>
    <p:sldId id="342" r:id="rId14"/>
    <p:sldId id="343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FE24B-FDE8-4EEE-8317-35B658CE11B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E7117-10F4-43BB-B580-6200B1870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1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simene slaid">
    <p:bg>
      <p:bgPr>
        <a:solidFill>
          <a:srgbClr val="7427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64" y="2410547"/>
            <a:ext cx="10512136" cy="221225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  <a:latin typeface="Sitka Text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5418" y="4936691"/>
            <a:ext cx="7488382" cy="82910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Sitka Text" panose="02000505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56"/>
            <a:ext cx="6949940" cy="184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0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754C-CDA3-49E0-A8AF-8D1FAAA52A97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3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F41-513B-42F0-B2FB-2EFE353C48B6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u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12726"/>
            <a:ext cx="7492999" cy="1400174"/>
          </a:xfrm>
        </p:spPr>
        <p:txBody>
          <a:bodyPr/>
          <a:lstStyle>
            <a:lvl1pPr>
              <a:defRPr b="1">
                <a:solidFill>
                  <a:srgbClr val="742778"/>
                </a:solidFill>
                <a:latin typeface="Sitka Display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019300"/>
            <a:ext cx="11366499" cy="4508500"/>
          </a:xfrm>
        </p:spPr>
        <p:txBody>
          <a:bodyPr/>
          <a:lstStyle>
            <a:lvl1pPr marL="0" indent="0">
              <a:buNone/>
              <a:defRPr/>
            </a:lvl1pPr>
            <a:lvl2pPr marL="444500" indent="-228600">
              <a:buClr>
                <a:srgbClr val="742778"/>
              </a:buClr>
              <a:buFont typeface="Calibri" panose="020F0502020204030204" pitchFamily="34" charset="0"/>
              <a:buChar char="–"/>
              <a:defRPr/>
            </a:lvl2pPr>
            <a:lvl3pPr marL="812800" indent="-228600">
              <a:buClr>
                <a:srgbClr val="742778"/>
              </a:buClr>
              <a:buFont typeface="Wingdings" panose="05000000000000000000" pitchFamily="2" charset="2"/>
              <a:buChar char="§"/>
              <a:defRPr/>
            </a:lvl3pPr>
            <a:lvl4pPr marL="1168400" indent="-228600">
              <a:buClr>
                <a:srgbClr val="742778"/>
              </a:buClr>
              <a:buFont typeface="Courier New" panose="02070309020205020404" pitchFamily="49" charset="0"/>
              <a:buChar char="o"/>
              <a:defRPr/>
            </a:lvl4pPr>
            <a:lvl5pPr marL="1524000" indent="-228600">
              <a:buClr>
                <a:srgbClr val="742778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608249"/>
            <a:ext cx="4056277" cy="36682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895" y="212726"/>
            <a:ext cx="4088647" cy="108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bg>
      <p:bgPr>
        <a:solidFill>
          <a:srgbClr val="7427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298700"/>
            <a:ext cx="10515600" cy="28702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Sitka Heading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36" y="1"/>
            <a:ext cx="8231264" cy="217963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1850" y="5638800"/>
            <a:ext cx="10515600" cy="736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497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E1BF-B5E1-4458-9FDB-C0AB3C9CD798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7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5C3D-EF92-47E7-B11C-00540EA6A666}" type="datetime1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0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171A-9118-4F9E-8344-5E70458070AA}" type="datetime1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2B82-0B3D-49A0-AA39-1154480DEDA1}" type="datetime1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5A55-9BE9-4EB5-AA58-F04BA597B95B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69DA-3BF9-4715-A9B4-9131FCD75AA0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5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CBBA-DB16-48B5-9306-66247AEE12D7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DA87-4470-4FBF-A887-519CB44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unabi.ee/vota-uhendust" TargetMode="External"/><Relationship Id="rId2" Type="http://schemas.openxmlformats.org/officeDocument/2006/relationships/hyperlink" Target="https://www.palunabi.e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ille.tsopp-pagan@naistetugi.e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K%20eestikeelne%20versioon" TargetMode="External"/><Relationship Id="rId2" Type="http://schemas.openxmlformats.org/officeDocument/2006/relationships/hyperlink" Target="https://www.just.ee/kuritegevus-ja-selle-ennetus/perevagival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ige.europa.eu/gender-based-violence/costs-of-gender-based-violence-in-eu" TargetMode="External"/><Relationship Id="rId2" Type="http://schemas.openxmlformats.org/officeDocument/2006/relationships/hyperlink" Target="https://www.sm.ee/sites/default/files/content-editors/Sotsiaal/Norra/vagivalla_hin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Naiste</a:t>
            </a:r>
            <a:r>
              <a:rPr lang="et-EE" dirty="0"/>
              <a:t>vastane vägivald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Pille Tsopp-Pagan</a:t>
            </a:r>
          </a:p>
          <a:p>
            <a:r>
              <a:rPr lang="et-EE" dirty="0"/>
              <a:t>tegevjuht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5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707BBA-F2EB-4AF2-AFB8-2226A713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Vägivalda säilitab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9C7A58E-4BFD-4B94-82E3-3008DC9F5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Õigustamine - ta oli selle ära teeninud/ta ise algatas.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Välistamine - ma ei joo enam kunagi niimoodi. 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Eitamine - ei, ma pole teda solvanud.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Vähendamine</a:t>
            </a:r>
            <a:r>
              <a:rPr lang="en-US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t-E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pisendamine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vaid väike sõnelus.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Tükeldamine - seda on vaid paaril korral olnud.</a:t>
            </a:r>
            <a:endParaRPr lang="en-US" alt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011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Naiste</a:t>
            </a:r>
            <a:r>
              <a:rPr lang="en-US" dirty="0"/>
              <a:t> </a:t>
            </a:r>
            <a:r>
              <a:rPr lang="en-US" dirty="0" err="1"/>
              <a:t>tugikeskuste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058764"/>
          </a:xfrm>
        </p:spPr>
        <p:txBody>
          <a:bodyPr>
            <a:normAutofit lnSpcReduction="10000"/>
          </a:bodyPr>
          <a:lstStyle/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Alates 2019.aastast on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naiste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tugikeskused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riigieelarves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kohustusliku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kuluartiklina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miljon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eurot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Eestis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17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naiste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tugikeskust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Baasrahastuse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eest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miinimumtegevus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ööpäevaringne varjupaik kokkulepitud voodikohtade arvuga;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kriisi- ja sotsiaalnõustamine, turvaplaanid, elu kordaseadmise juhendamine, töö, eluase, sotsiaaltoetused;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Jõustamine individuaalselt ja/või grupitööd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lihtsamate juriidiliste dokumentide koostamine – elatisnõue, riigi õigusabi taotlus jm;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Osalemine võrgustikutöös (üldised kohtumised, MARAC kohtumised)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kogukonna teavitamine keskuse olemasolust ja võimalustest</a:t>
            </a: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4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Naiste</a:t>
            </a:r>
            <a:r>
              <a:rPr lang="en-US" dirty="0"/>
              <a:t> </a:t>
            </a:r>
            <a:r>
              <a:rPr lang="en-US" dirty="0" err="1"/>
              <a:t>tugikeskuste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388964"/>
          </a:xfrm>
        </p:spPr>
        <p:txBody>
          <a:bodyPr>
            <a:normAutofit/>
          </a:bodyPr>
          <a:lstStyle/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Lisaks võiks olla(kombineeritud rahastuse korral):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psühhoteraapia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laste psühholoogiline nõustamine, teraapia, psühholoogilise seisundi hindamine(vajadusel)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juriidiline nõustamine, kohtusse avalduste ja dokumentide koostamine;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kohtus kaasas käimine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73000"/>
              </a:lnSpc>
              <a:spcAft>
                <a:spcPts val="1200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Täiendavalt:</a:t>
            </a:r>
          </a:p>
          <a:p>
            <a:pPr eaLnBrk="1">
              <a:lnSpc>
                <a:spcPct val="73000"/>
              </a:lnSpc>
              <a:spcAft>
                <a:spcPts val="1200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Kogukonna harimine: teavituskampaaniad ja -üritused, koolitus- ja kunstiprojektid, spetsialistide koolitamine, abistamise parimate praktikate leidmine ja siinse keskkonna jaoks kohandamine. Arvamusartiklid, tele- ja raadioesinemised. 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73000"/>
              </a:lnSpc>
              <a:spcAft>
                <a:spcPts val="1200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Püsiv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nähtaval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olek</a:t>
            </a: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13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Naiste</a:t>
            </a:r>
            <a:r>
              <a:rPr lang="en-US" dirty="0"/>
              <a:t> </a:t>
            </a:r>
            <a:r>
              <a:rPr lang="en-US" dirty="0" err="1"/>
              <a:t>tugikeskuste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388964"/>
          </a:xfrm>
        </p:spPr>
        <p:txBody>
          <a:bodyPr>
            <a:normAutofit/>
          </a:bodyPr>
          <a:lstStyle/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Töökorraldus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järelevalve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Sotsiaalkindlustusameti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vägivallaohvrite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teenuste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arendustiim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juht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Andrea Kink)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Baasteenuste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lepingud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riigihanke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koras, 3+2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aastat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olemasolevad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lõpevad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2023.detsembris)</a:t>
            </a: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Kõik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abivajajatega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kokku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puutuvad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spetsialistid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peavad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läbima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kohustusliku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naistevastase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vägivalla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teemalise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koolituse</a:t>
            </a:r>
            <a:endParaRPr lang="en-US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indent="-342900" eaLnBrk="1">
              <a:lnSpc>
                <a:spcPct val="73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Kvaliteedijuhis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tugikeskustele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2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Olulist</a:t>
            </a:r>
            <a:r>
              <a:rPr lang="en-US" dirty="0"/>
              <a:t>	- </a:t>
            </a:r>
            <a:r>
              <a:rPr lang="en-US" dirty="0" err="1"/>
              <a:t>võta</a:t>
            </a:r>
            <a:r>
              <a:rPr lang="en-US" dirty="0"/>
              <a:t> </a:t>
            </a:r>
            <a:r>
              <a:rPr lang="en-US" dirty="0" err="1"/>
              <a:t>ühendust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072640"/>
            <a:ext cx="11366499" cy="4785360"/>
          </a:xfrm>
        </p:spPr>
        <p:txBody>
          <a:bodyPr>
            <a:normAutofit/>
          </a:bodyPr>
          <a:lstStyle/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altLang="et-E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Ohvriabi</a:t>
            </a:r>
            <a:r>
              <a:rPr lang="en-US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kriisitelefon</a:t>
            </a:r>
            <a:r>
              <a:rPr lang="en-US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116 006</a:t>
            </a: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Avaleht | </a:t>
            </a:r>
            <a:r>
              <a:rPr lang="et-EE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Palunabi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palunabi.ee</a:t>
            </a: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tugikeskuste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t-EE" dirty="0">
                <a:hlinkClick r:id="rId3"/>
              </a:rPr>
              <a:t>Võta ühendust | </a:t>
            </a:r>
            <a:r>
              <a:rPr lang="et-EE" dirty="0" err="1">
                <a:hlinkClick r:id="rId3"/>
              </a:rPr>
              <a:t>Palunabi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Seksuaalvägivalla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kriisiabikeskused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vt.eelmine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link)</a:t>
            </a:r>
          </a:p>
          <a:p>
            <a:pPr indent="-336550" eaLnBrk="1">
              <a:lnSpc>
                <a:spcPct val="7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endParaRPr lang="en-US" altLang="et-EE" sz="2400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67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2298699"/>
            <a:ext cx="10515600" cy="3865617"/>
          </a:xfrm>
        </p:spPr>
        <p:txBody>
          <a:bodyPr>
            <a:normAutofit/>
          </a:bodyPr>
          <a:lstStyle/>
          <a:p>
            <a:r>
              <a:rPr lang="en-US" dirty="0" err="1"/>
              <a:t>Aitäh</a:t>
            </a:r>
            <a:r>
              <a:rPr lang="en-US" dirty="0"/>
              <a:t>!</a:t>
            </a:r>
            <a:br>
              <a:rPr lang="en-US" dirty="0"/>
            </a:br>
            <a:br>
              <a:rPr lang="en-US" dirty="0"/>
            </a:br>
            <a:r>
              <a:rPr lang="en-US" sz="3300" dirty="0" err="1"/>
              <a:t>Kontakt</a:t>
            </a:r>
            <a:r>
              <a:rPr lang="en-US" sz="3300" dirty="0"/>
              <a:t>: Pille Tsopp-Pagan</a:t>
            </a:r>
            <a:br>
              <a:rPr lang="en-US" sz="3300" dirty="0"/>
            </a:br>
            <a:r>
              <a:rPr lang="en-US" sz="3300" dirty="0">
                <a:hlinkClick r:id="rId2"/>
              </a:rPr>
              <a:t>pille.tsopp-pagan@naistetugi.ee</a:t>
            </a:r>
            <a:br>
              <a:rPr lang="en-US" sz="3300" dirty="0"/>
            </a:br>
            <a:r>
              <a:rPr lang="en-US" sz="3300" dirty="0"/>
              <a:t>tel.5074 194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17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Mõisted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058764"/>
          </a:xfrm>
        </p:spPr>
        <p:txBody>
          <a:bodyPr>
            <a:normAutofit/>
          </a:bodyPr>
          <a:lstStyle/>
          <a:p>
            <a:pPr marL="336550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t-EE" altLang="et-EE" sz="2400" b="1" dirty="0">
                <a:latin typeface="Times New Roman" panose="02020603050405020304" pitchFamily="18" charset="0"/>
              </a:rPr>
              <a:t>Naistevastane</a:t>
            </a:r>
            <a:r>
              <a:rPr lang="et-EE" altLang="et-EE" sz="2400" dirty="0">
                <a:latin typeface="Times New Roman" panose="02020603050405020304" pitchFamily="18" charset="0"/>
              </a:rPr>
              <a:t> vägivald – soopõhine inimõiguste rikkumine ning diskrimineerimine.</a:t>
            </a:r>
          </a:p>
          <a:p>
            <a:pPr marL="341313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et-EE" altLang="et-EE" sz="2400" dirty="0">
              <a:latin typeface="Times New Roman" panose="02020603050405020304" pitchFamily="18" charset="0"/>
            </a:endParaRPr>
          </a:p>
          <a:p>
            <a:pPr marL="336550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t-EE" altLang="et-EE" sz="2400" b="1" dirty="0">
                <a:latin typeface="Times New Roman" panose="02020603050405020304" pitchFamily="18" charset="0"/>
              </a:rPr>
              <a:t>Lähisuhtevägivald (LSV) – </a:t>
            </a:r>
            <a:r>
              <a:rPr lang="et-EE" altLang="et-EE" sz="2400" dirty="0">
                <a:latin typeface="Times New Roman" panose="02020603050405020304" pitchFamily="18" charset="0"/>
              </a:rPr>
              <a:t>vägivald kahe inimese vahel</a:t>
            </a:r>
            <a:r>
              <a:rPr lang="en-US" altLang="et-EE" sz="2400" dirty="0">
                <a:latin typeface="Times New Roman" panose="02020603050405020304" pitchFamily="18" charset="0"/>
              </a:rPr>
              <a:t>, </a:t>
            </a:r>
            <a:r>
              <a:rPr lang="en-US" altLang="et-EE" sz="2400" dirty="0" err="1">
                <a:latin typeface="Times New Roman" panose="02020603050405020304" pitchFamily="18" charset="0"/>
              </a:rPr>
              <a:t>kes</a:t>
            </a:r>
            <a:r>
              <a:rPr lang="en-US" altLang="et-EE" sz="2400" dirty="0">
                <a:latin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</a:rPr>
              <a:t>omavahel</a:t>
            </a:r>
            <a:r>
              <a:rPr lang="et-EE" altLang="et-EE" sz="2400" dirty="0">
                <a:latin typeface="Times New Roman" panose="02020603050405020304" pitchFamily="18" charset="0"/>
              </a:rPr>
              <a:t> </a:t>
            </a:r>
            <a:r>
              <a:rPr lang="et-EE" altLang="et-EE" sz="2400" dirty="0" err="1">
                <a:latin typeface="Times New Roman" panose="02020603050405020304" pitchFamily="18" charset="0"/>
              </a:rPr>
              <a:t>lähisuhetes</a:t>
            </a:r>
            <a:r>
              <a:rPr lang="et-EE" altLang="et-EE" sz="2400" dirty="0">
                <a:latin typeface="Times New Roman" panose="02020603050405020304" pitchFamily="18" charset="0"/>
              </a:rPr>
              <a:t>.</a:t>
            </a:r>
          </a:p>
          <a:p>
            <a:pPr marL="341313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et-EE" altLang="et-EE" sz="2400" dirty="0">
              <a:latin typeface="Times New Roman" panose="02020603050405020304" pitchFamily="18" charset="0"/>
            </a:endParaRPr>
          </a:p>
          <a:p>
            <a:pPr marL="336550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t-EE" altLang="et-EE" sz="2400" b="1" dirty="0">
                <a:latin typeface="Times New Roman" panose="02020603050405020304" pitchFamily="18" charset="0"/>
              </a:rPr>
              <a:t>Perevägivald</a:t>
            </a:r>
            <a:r>
              <a:rPr lang="et-EE" altLang="et-EE" sz="2400" dirty="0">
                <a:latin typeface="Times New Roman" panose="02020603050405020304" pitchFamily="18" charset="0"/>
              </a:rPr>
              <a:t> - ühendab abielu või põlvnemist.</a:t>
            </a:r>
          </a:p>
          <a:p>
            <a:pPr marL="336550" indent="-33020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et-EE" altLang="et-EE" sz="2400" dirty="0"/>
          </a:p>
          <a:p>
            <a:pPr marL="336550" indent="-336550" eaLnBrk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Vägivallatseja-</a:t>
            </a:r>
            <a:r>
              <a:rPr lang="et-EE" altLang="et-EE" sz="2400" dirty="0"/>
              <a:t> isik, kes kasutab sundiva kontrolli meetodit</a:t>
            </a:r>
            <a:r>
              <a:rPr lang="en-US" altLang="et-EE" sz="2400" dirty="0"/>
              <a:t>, et </a:t>
            </a:r>
            <a:r>
              <a:rPr lang="en-US" altLang="et-EE" sz="2400" dirty="0" err="1"/>
              <a:t>võimu</a:t>
            </a:r>
            <a:r>
              <a:rPr lang="en-US" altLang="et-EE" sz="2400" dirty="0"/>
              <a:t> </a:t>
            </a:r>
            <a:r>
              <a:rPr lang="en-US" altLang="et-EE" sz="2400" dirty="0" err="1"/>
              <a:t>hoida</a:t>
            </a:r>
            <a:r>
              <a:rPr lang="et-EE" altLang="et-EE" sz="2400" dirty="0"/>
              <a:t>.</a:t>
            </a:r>
            <a:endParaRPr lang="et-EE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7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taustainfo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058764"/>
          </a:xfrm>
        </p:spPr>
        <p:txBody>
          <a:bodyPr>
            <a:normAutofit/>
          </a:bodyPr>
          <a:lstStyle/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givallaennetuse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kokkulepe 2021-2025: 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Kokkulepe 2021-2025</a:t>
            </a: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Istanbuli konventsioon: 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IK eestikeelne versioon</a:t>
            </a:r>
            <a:endParaRPr lang="et-EE" altLang="et-E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 järgimist kontrollib ja korraldab </a:t>
            </a:r>
            <a:r>
              <a:rPr lang="et-EE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Jutiitsministeerium</a:t>
            </a: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Koostöö ja vabaühendustega arvestamine on </a:t>
            </a:r>
            <a:r>
              <a:rPr lang="et-EE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IK-s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kirjeldatud kohustuslik osa.</a:t>
            </a:r>
          </a:p>
        </p:txBody>
      </p:sp>
    </p:spTree>
    <p:extLst>
      <p:ext uri="{BB962C8B-B14F-4D97-AF65-F5344CB8AC3E}">
        <p14:creationId xmlns:p14="http://schemas.microsoft.com/office/powerpoint/2010/main" val="359267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taustainfo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058764"/>
          </a:xfrm>
        </p:spPr>
        <p:txBody>
          <a:bodyPr>
            <a:normAutofit/>
          </a:bodyPr>
          <a:lstStyle/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Soopõhine vägivald on varjatud ja laialt levinud probleem.</a:t>
            </a: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Statistiliselt on </a:t>
            </a: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kodu naise jaoks kõige ebaturvalisem koht.</a:t>
            </a: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Vägivalla kogemisega kaasnev füüsiline, vaimne ja emotsionaalne kannatus viib inimese toimetuleku halvenemiseni. </a:t>
            </a: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Suurem osa ohvritest ei räägi vägivallast kellelegi ega pöördu kuhugi abi saamiseks.</a:t>
            </a: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Riigile kulukas. </a:t>
            </a: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116,5 miljonit eurot aastas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(2015</a:t>
            </a: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uuring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fi-FI" sz="1600" i="1" dirty="0">
                <a:hlinkClick r:id="rId2"/>
              </a:rPr>
              <a:t>PEREVÄGIVALLA HIND EESTIS (sm.ee)</a:t>
            </a:r>
            <a:endParaRPr lang="fi-FI" sz="1600" i="1" dirty="0"/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EIGE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hinnangul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miljardit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eurot</a:t>
            </a:r>
            <a:r>
              <a:rPr lang="en-US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aastas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naistevastane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kokku</a:t>
            </a:r>
            <a:r>
              <a:rPr lang="en-US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1,1mlrd)</a:t>
            </a:r>
            <a:endParaRPr lang="en-US" altLang="et-E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US" sz="1600" i="1" dirty="0">
                <a:hlinkClick r:id="rId3"/>
              </a:rPr>
              <a:t>Costs of gender-based violence in the European Union | European Institute for Gender Equality (europa.eu)</a:t>
            </a:r>
            <a:endParaRPr lang="et-EE" altLang="et-E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t-EE" altLang="et-EE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0C9AC3-2643-8EDB-F1ED-1525CCB134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1660" y="4431226"/>
            <a:ext cx="2420657" cy="19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7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5794"/>
            <a:ext cx="10515599" cy="112798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 err="1"/>
              <a:t>Kriminaalpoliitika</a:t>
            </a:r>
            <a:r>
              <a:rPr lang="en-US" dirty="0"/>
              <a:t> </a:t>
            </a:r>
            <a:r>
              <a:rPr lang="en-US" dirty="0" err="1"/>
              <a:t>aastaraamat</a:t>
            </a:r>
            <a:br>
              <a:rPr lang="en-US" dirty="0"/>
            </a:br>
            <a:r>
              <a:rPr lang="en-US" dirty="0"/>
              <a:t> 2022: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78895-A8A7-188D-DAB9-44ACF207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886" y="1223778"/>
            <a:ext cx="9947745" cy="474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8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5794"/>
            <a:ext cx="10515599" cy="112798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 err="1"/>
              <a:t>Kriminaalpoliitika</a:t>
            </a:r>
            <a:r>
              <a:rPr lang="en-US" dirty="0"/>
              <a:t> </a:t>
            </a:r>
            <a:r>
              <a:rPr lang="en-US" dirty="0" err="1"/>
              <a:t>aastaraamat</a:t>
            </a:r>
            <a:br>
              <a:rPr lang="en-US" dirty="0"/>
            </a:br>
            <a:r>
              <a:rPr lang="en-US" dirty="0"/>
              <a:t> 2022: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75217D-5FA9-8A1D-22B7-FD8F93E2C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4" y="1086233"/>
            <a:ext cx="8507427" cy="573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Vägivalla liigid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9036"/>
            <a:ext cx="11366499" cy="5058764"/>
          </a:xfrm>
        </p:spPr>
        <p:txBody>
          <a:bodyPr>
            <a:normAutofit/>
          </a:bodyPr>
          <a:lstStyle/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Vaimne:</a:t>
            </a:r>
            <a:r>
              <a:rPr lang="et-EE" alt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Alandamine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kriitika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negatiivse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alatooniga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hüüdnimed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mõnitamine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sotsiaalse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suhtluse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piiramine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armukadedus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isoleerimine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asjade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lõhkumine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lemmikloomade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vigastamine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enesetapuga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ähvardamine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Seksuaalne: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seksuaalse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iseloomuga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tegevuste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pealesurumine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vägistamise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vägistamine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sundimine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erinevatesse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seksuaalvahekordadesse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sundimine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sunnitud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pornograafia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rasedusvastase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vahendite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keelamine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seksuaalse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vägivallaga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ähvardamine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Füüsiline: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Lükkamine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müksamine,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löömine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kägistamine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lämmatamine,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juustest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sikutamine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raputamine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küünistamine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näpistamine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viskamine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asjadega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tulirelva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kasutamine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füüsilise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vägivallaga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ähvardamine</a:t>
            </a:r>
            <a:endParaRPr lang="et-EE" alt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t-EE" alt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alt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Materiaalne: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Iseseisvalt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kasutami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keelamine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raha kulutamise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otsustamisest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eemal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hoidmine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laenamine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võõrastele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äravõtmine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laenude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võtmine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majanduslik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ähvardamine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tööl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käimise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keelamine</a:t>
            </a:r>
            <a:endParaRPr lang="et-EE" alt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t-EE" alt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>
              <a:lnSpc>
                <a:spcPct val="83000"/>
              </a:lnSpc>
              <a:spcAft>
                <a:spcPts val="12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t-EE" alt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t-EE" alt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36550" eaLnBrk="1">
              <a:lnSpc>
                <a:spcPct val="83000"/>
              </a:lnSpc>
              <a:spcAft>
                <a:spcPts val="120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t-EE" alt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2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E84B829-808E-4989-BA5F-587EB1B4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7591697" cy="864703"/>
          </a:xfrm>
        </p:spPr>
        <p:txBody>
          <a:bodyPr>
            <a:normAutofit fontScale="90000"/>
          </a:bodyPr>
          <a:lstStyle/>
          <a:p>
            <a:r>
              <a:rPr lang="et-EE" dirty="0"/>
              <a:t>Süstemaatilise vägivalla eripära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2130840-0C2A-49BD-B021-190E676C1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3" y="1338146"/>
            <a:ext cx="11688417" cy="5519854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Korduv vägivald või sellega ähvardamine hoiab ohvri </a:t>
            </a:r>
            <a:r>
              <a:rPr lang="et-EE" altLang="et-E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soovitud seisundis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vahel pikki aastaid ja aastakümneid.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t-EE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Üksik vägivallaepisood ei tähenda “klassikalist” süstemaatilist </a:t>
            </a:r>
            <a:r>
              <a:rPr lang="et-EE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lähisuhtevägivalda</a:t>
            </a:r>
            <a:r>
              <a:rPr lang="et-EE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t-EE" alt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t-EE" alt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Naiste vägivald erineb meeste vägivallast raskusastme ja tagajärgede poolest.</a:t>
            </a:r>
          </a:p>
          <a:p>
            <a:pPr eaLnBrk="1" hangingPunct="1">
              <a:buClrTx/>
              <a:buFontTx/>
              <a:buNone/>
            </a:pPr>
            <a:r>
              <a:rPr lang="et-EE" alt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Meeste vägivald versus naiste vägivald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Vägivald põhjustab naistele tõsisemaid kannatusi kui meestele.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Naised tunnevad mehe vägivalla ees hirmu, mehi naise vägivald ei hirmuta.</a:t>
            </a:r>
          </a:p>
          <a:p>
            <a:pPr eaLnBrk="1" hangingPunct="1"/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Seksuaalset vägivalda kasutavad peamiselt mehed, naised on selle ohvrid.</a:t>
            </a:r>
            <a:endParaRPr lang="et-EE" altLang="et-EE" dirty="0">
              <a:solidFill>
                <a:srgbClr val="2222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t-EE" alt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851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397F5BA-2D6F-4544-A73C-BF010BF2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dirty="0"/>
              <a:t>Miks ta seda teeb?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7522776-AEF2-4280-9C4E-EC7861843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defRPr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Vägivallatseja </a:t>
            </a:r>
            <a:r>
              <a:rPr lang="et-EE" altLang="et-EE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käitumine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valdavalt </a:t>
            </a:r>
            <a:r>
              <a:rPr lang="et-EE" altLang="et-EE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teadlik</a:t>
            </a:r>
            <a:r>
              <a:rPr lang="et-EE" altLang="et-E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ta </a:t>
            </a:r>
            <a:r>
              <a:rPr lang="et-EE" alt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käitub tahtlikult, mitte juhuslikult või kontrolli kaotades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Vägivaldne inimene suudab teise endast “endast välja viia” jättes ümbritsevale mulje, et hoopis ohver on vägivaldne.</a:t>
            </a:r>
          </a:p>
          <a:p>
            <a:pPr marL="336550" indent="-331788" eaLnBrk="1" hangingPunct="1">
              <a:buFont typeface="Times New Roman" panose="02020603050405020304" pitchFamily="18" charset="0"/>
              <a:buChar char="•"/>
              <a:defRPr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Vägivald on </a:t>
            </a:r>
            <a:r>
              <a:rPr lang="et-EE" alt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võimu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kuritarvitamine.</a:t>
            </a:r>
          </a:p>
          <a:p>
            <a:pPr marL="336550" indent="-331788" eaLnBrk="1" hangingPunct="1">
              <a:buFont typeface="Times New Roman" panose="02020603050405020304" pitchFamily="18" charset="0"/>
              <a:buChar char="•"/>
              <a:defRPr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Vägivald peres on ka vägivald </a:t>
            </a:r>
            <a:r>
              <a:rPr lang="et-EE" alt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laste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suhtes. </a:t>
            </a:r>
          </a:p>
          <a:p>
            <a:pPr marL="336550" indent="-331788" eaLnBrk="1" hangingPunct="1">
              <a:buFont typeface="Times New Roman" panose="02020603050405020304" pitchFamily="18" charset="0"/>
              <a:buChar char="•"/>
              <a:defRPr/>
            </a:pPr>
            <a:r>
              <a:rPr lang="et-EE" alt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Ründaja on vastutav</a:t>
            </a: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oma tegude eest.</a:t>
            </a:r>
          </a:p>
          <a:p>
            <a:pPr marL="336550" indent="-331788" eaLnBrk="1" hangingPunct="1">
              <a:buFont typeface="Times New Roman" panose="02020603050405020304" pitchFamily="18" charset="0"/>
              <a:buChar char="•"/>
              <a:defRPr/>
            </a:pPr>
            <a:r>
              <a:rPr lang="et-EE" alt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Vägivald on tark ja tulemuslik.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4440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775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Abadi</vt:lpstr>
      <vt:lpstr>Arial</vt:lpstr>
      <vt:lpstr>Calibri</vt:lpstr>
      <vt:lpstr>Calibri Light</vt:lpstr>
      <vt:lpstr>Courier New</vt:lpstr>
      <vt:lpstr>Sitka Display</vt:lpstr>
      <vt:lpstr>Sitka Heading</vt:lpstr>
      <vt:lpstr>Sitka Text</vt:lpstr>
      <vt:lpstr>Times New Roman</vt:lpstr>
      <vt:lpstr>Wingdings</vt:lpstr>
      <vt:lpstr>Office Theme</vt:lpstr>
      <vt:lpstr>Naistevastane vägivald</vt:lpstr>
      <vt:lpstr>Mõisted</vt:lpstr>
      <vt:lpstr>Eesti taustainfo</vt:lpstr>
      <vt:lpstr>Eesti taustainfo</vt:lpstr>
      <vt:lpstr>Kriminaalpoliitika aastaraamat  2022:</vt:lpstr>
      <vt:lpstr>Kriminaalpoliitika aastaraamat  2022:</vt:lpstr>
      <vt:lpstr>Vägivalla liigid</vt:lpstr>
      <vt:lpstr>Süstemaatilise vägivalla eripära</vt:lpstr>
      <vt:lpstr>Miks ta seda teeb?</vt:lpstr>
      <vt:lpstr>Vägivalda säilitab</vt:lpstr>
      <vt:lpstr>Naiste tugikeskuste töö </vt:lpstr>
      <vt:lpstr>Naiste tugikeskuste töö </vt:lpstr>
      <vt:lpstr>Naiste tugikeskuste töö </vt:lpstr>
      <vt:lpstr>Olulist - võta ühendust</vt:lpstr>
      <vt:lpstr>Aitäh!  Kontakt: Pille Tsopp-Pagan pille.tsopp-pagan@naistetugi.ee tel.5074 194 </vt:lpstr>
    </vt:vector>
  </TitlesOfParts>
  <Company>Tartu Ülikool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 Vollmer</dc:creator>
  <cp:lastModifiedBy>Pille Tsopp-Pagan</cp:lastModifiedBy>
  <cp:revision>49</cp:revision>
  <dcterms:created xsi:type="dcterms:W3CDTF">2020-03-04T11:17:31Z</dcterms:created>
  <dcterms:modified xsi:type="dcterms:W3CDTF">2023-10-20T05:31:00Z</dcterms:modified>
</cp:coreProperties>
</file>