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9"/>
  </p:notesMasterIdLst>
  <p:handoutMasterIdLst>
    <p:handoutMasterId r:id="rId30"/>
  </p:handoutMasterIdLst>
  <p:sldIdLst>
    <p:sldId id="1864" r:id="rId5"/>
    <p:sldId id="1845" r:id="rId6"/>
    <p:sldId id="1876" r:id="rId7"/>
    <p:sldId id="1848" r:id="rId8"/>
    <p:sldId id="1849" r:id="rId9"/>
    <p:sldId id="1868" r:id="rId10"/>
    <p:sldId id="1869" r:id="rId11"/>
    <p:sldId id="1883" r:id="rId12"/>
    <p:sldId id="1870" r:id="rId13"/>
    <p:sldId id="1858" r:id="rId14"/>
    <p:sldId id="1878" r:id="rId15"/>
    <p:sldId id="1852" r:id="rId16"/>
    <p:sldId id="1884" r:id="rId17"/>
    <p:sldId id="1871" r:id="rId18"/>
    <p:sldId id="1872" r:id="rId19"/>
    <p:sldId id="1874" r:id="rId20"/>
    <p:sldId id="1879" r:id="rId21"/>
    <p:sldId id="1880" r:id="rId22"/>
    <p:sldId id="1873" r:id="rId23"/>
    <p:sldId id="1875" r:id="rId24"/>
    <p:sldId id="1885" r:id="rId25"/>
    <p:sldId id="1882" r:id="rId26"/>
    <p:sldId id="1881" r:id="rId27"/>
    <p:sldId id="1859" r:id="rId28"/>
  </p:sldIdLst>
  <p:sldSz cx="12192000" cy="6858000"/>
  <p:notesSz cx="6858000" cy="9144000"/>
  <p:custDataLst>
    <p:tags r:id="rId31"/>
  </p:custDataLst>
  <p:defaultTextStyle>
    <a:defPPr rtl="0">
      <a:defRPr lang="fi-FI"/>
    </a:defPPr>
    <a:lvl1pPr algn="l" rtl="0" fontAlgn="base">
      <a:spcBef>
        <a:spcPct val="0"/>
      </a:spcBef>
      <a:spcAft>
        <a:spcPct val="0"/>
      </a:spcAft>
      <a:defRPr lang="fi-FI"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lang="fi-FI"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lang="fi-FI"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lang="fi-FI"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lang="fi-FI" kern="1200">
        <a:solidFill>
          <a:schemeClr val="tx1"/>
        </a:solidFill>
        <a:latin typeface="Arial" panose="020B0604020202020204" pitchFamily="34" charset="0"/>
        <a:ea typeface="+mn-ea"/>
        <a:cs typeface="+mn-cs"/>
      </a:defRPr>
    </a:lvl5pPr>
    <a:lvl6pPr marL="2286000" algn="l" defTabSz="914400" rtl="0" eaLnBrk="1" latinLnBrk="0" hangingPunct="1">
      <a:defRPr lang="fi-FI" kern="1200">
        <a:solidFill>
          <a:schemeClr val="tx1"/>
        </a:solidFill>
        <a:latin typeface="Arial" panose="020B0604020202020204" pitchFamily="34" charset="0"/>
        <a:ea typeface="+mn-ea"/>
        <a:cs typeface="+mn-cs"/>
      </a:defRPr>
    </a:lvl6pPr>
    <a:lvl7pPr marL="2743200" algn="l" defTabSz="914400" rtl="0" eaLnBrk="1" latinLnBrk="0" hangingPunct="1">
      <a:defRPr lang="fi-FI" kern="1200">
        <a:solidFill>
          <a:schemeClr val="tx1"/>
        </a:solidFill>
        <a:latin typeface="Arial" panose="020B0604020202020204" pitchFamily="34" charset="0"/>
        <a:ea typeface="+mn-ea"/>
        <a:cs typeface="+mn-cs"/>
      </a:defRPr>
    </a:lvl7pPr>
    <a:lvl8pPr marL="3200400" algn="l" defTabSz="914400" rtl="0" eaLnBrk="1" latinLnBrk="0" hangingPunct="1">
      <a:defRPr lang="fi-FI" kern="1200">
        <a:solidFill>
          <a:schemeClr val="tx1"/>
        </a:solidFill>
        <a:latin typeface="Arial" panose="020B0604020202020204" pitchFamily="34" charset="0"/>
        <a:ea typeface="+mn-ea"/>
        <a:cs typeface="+mn-cs"/>
      </a:defRPr>
    </a:lvl8pPr>
    <a:lvl9pPr marL="3657600" algn="l" defTabSz="914400" rtl="0" eaLnBrk="1" latinLnBrk="0" hangingPunct="1">
      <a:defRPr lang="fi-FI"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F5B35-6C82-4D45-BF58-B466DAFD333E}" v="16" dt="2022-12-10T13:45:47.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3"/>
  </p:normalViewPr>
  <p:slideViewPr>
    <p:cSldViewPr snapToGrid="0">
      <p:cViewPr varScale="1">
        <p:scale>
          <a:sx n="107" d="100"/>
          <a:sy n="107" d="100"/>
        </p:scale>
        <p:origin x="672" y="102"/>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notesViewPr>
    <p:cSldViewPr snapToGrid="0">
      <p:cViewPr varScale="1">
        <p:scale>
          <a:sx n="118" d="100"/>
          <a:sy n="118" d="100"/>
        </p:scale>
        <p:origin x="433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aria Rajala" userId="15effbfba73eb1c9" providerId="LiveId" clId="{67BF5B35-6C82-4D45-BF58-B466DAFD333E}"/>
    <pc:docChg chg="custSel addSld delSld modSld">
      <pc:chgData name="Laura Maria Rajala" userId="15effbfba73eb1c9" providerId="LiveId" clId="{67BF5B35-6C82-4D45-BF58-B466DAFD333E}" dt="2022-12-10T13:46:12.290" v="103" actId="1076"/>
      <pc:docMkLst>
        <pc:docMk/>
      </pc:docMkLst>
      <pc:sldChg chg="delSp modSp mod">
        <pc:chgData name="Laura Maria Rajala" userId="15effbfba73eb1c9" providerId="LiveId" clId="{67BF5B35-6C82-4D45-BF58-B466DAFD333E}" dt="2022-12-10T13:42:42.011" v="83" actId="1076"/>
        <pc:sldMkLst>
          <pc:docMk/>
          <pc:sldMk cId="1543265293" sldId="1864"/>
        </pc:sldMkLst>
        <pc:spChg chg="mod">
          <ac:chgData name="Laura Maria Rajala" userId="15effbfba73eb1c9" providerId="LiveId" clId="{67BF5B35-6C82-4D45-BF58-B466DAFD333E}" dt="2022-12-10T13:42:42.011" v="83" actId="1076"/>
          <ac:spMkLst>
            <pc:docMk/>
            <pc:sldMk cId="1543265293" sldId="1864"/>
            <ac:spMk id="3074" creationId="{ED2DB031-9003-4F74-A88F-FE2A2ABABC72}"/>
          </ac:spMkLst>
        </pc:spChg>
        <pc:picChg chg="del">
          <ac:chgData name="Laura Maria Rajala" userId="15effbfba73eb1c9" providerId="LiveId" clId="{67BF5B35-6C82-4D45-BF58-B466DAFD333E}" dt="2022-12-10T13:42:36.213" v="82" actId="478"/>
          <ac:picMkLst>
            <pc:docMk/>
            <pc:sldMk cId="1543265293" sldId="1864"/>
            <ac:picMk id="4" creationId="{CBB4E184-0FF3-A109-FFE6-F5CB2C8ACBC6}"/>
          </ac:picMkLst>
        </pc:picChg>
      </pc:sldChg>
      <pc:sldChg chg="addSp delSp modSp add mod modAnim">
        <pc:chgData name="Laura Maria Rajala" userId="15effbfba73eb1c9" providerId="LiveId" clId="{67BF5B35-6C82-4D45-BF58-B466DAFD333E}" dt="2022-12-10T13:24:44.166" v="53" actId="14100"/>
        <pc:sldMkLst>
          <pc:docMk/>
          <pc:sldMk cId="1975938846" sldId="1883"/>
        </pc:sldMkLst>
        <pc:spChg chg="add del">
          <ac:chgData name="Laura Maria Rajala" userId="15effbfba73eb1c9" providerId="LiveId" clId="{67BF5B35-6C82-4D45-BF58-B466DAFD333E}" dt="2022-12-10T13:16:35.483" v="8" actId="478"/>
          <ac:spMkLst>
            <pc:docMk/>
            <pc:sldMk cId="1975938846" sldId="1883"/>
            <ac:spMk id="3" creationId="{11FEEDD0-DF0E-8822-8917-025C4BBFE33F}"/>
          </ac:spMkLst>
        </pc:spChg>
        <pc:spChg chg="del mod">
          <ac:chgData name="Laura Maria Rajala" userId="15effbfba73eb1c9" providerId="LiveId" clId="{67BF5B35-6C82-4D45-BF58-B466DAFD333E}" dt="2022-12-10T13:16:17.778" v="3" actId="478"/>
          <ac:spMkLst>
            <pc:docMk/>
            <pc:sldMk cId="1975938846" sldId="1883"/>
            <ac:spMk id="7" creationId="{00E26344-2C27-306E-E9E8-1F3F4639A32A}"/>
          </ac:spMkLst>
        </pc:spChg>
        <pc:spChg chg="del">
          <ac:chgData name="Laura Maria Rajala" userId="15effbfba73eb1c9" providerId="LiveId" clId="{67BF5B35-6C82-4D45-BF58-B466DAFD333E}" dt="2022-12-10T13:16:19.607" v="4" actId="478"/>
          <ac:spMkLst>
            <pc:docMk/>
            <pc:sldMk cId="1975938846" sldId="1883"/>
            <ac:spMk id="8" creationId="{4A90A51F-856B-EF34-ECF8-FC629E73D43E}"/>
          </ac:spMkLst>
        </pc:spChg>
        <pc:spChg chg="add mod">
          <ac:chgData name="Laura Maria Rajala" userId="15effbfba73eb1c9" providerId="LiveId" clId="{67BF5B35-6C82-4D45-BF58-B466DAFD333E}" dt="2022-12-10T13:21:23.865" v="33" actId="404"/>
          <ac:spMkLst>
            <pc:docMk/>
            <pc:sldMk cId="1975938846" sldId="1883"/>
            <ac:spMk id="9" creationId="{08A3F50B-3068-9056-0722-DB8EF9546CC3}"/>
          </ac:spMkLst>
        </pc:spChg>
        <pc:spChg chg="add mod">
          <ac:chgData name="Laura Maria Rajala" userId="15effbfba73eb1c9" providerId="LiveId" clId="{67BF5B35-6C82-4D45-BF58-B466DAFD333E}" dt="2022-12-10T13:21:33.770" v="37" actId="404"/>
          <ac:spMkLst>
            <pc:docMk/>
            <pc:sldMk cId="1975938846" sldId="1883"/>
            <ac:spMk id="11" creationId="{73FF8DE5-6A59-17D6-4E18-1EAFA7BD89E8}"/>
          </ac:spMkLst>
        </pc:spChg>
        <pc:spChg chg="add mod">
          <ac:chgData name="Laura Maria Rajala" userId="15effbfba73eb1c9" providerId="LiveId" clId="{67BF5B35-6C82-4D45-BF58-B466DAFD333E}" dt="2022-12-10T13:22:32.431" v="41" actId="1076"/>
          <ac:spMkLst>
            <pc:docMk/>
            <pc:sldMk cId="1975938846" sldId="1883"/>
            <ac:spMk id="14" creationId="{A8BEAADB-CCCB-12F4-9AE4-4A95E53AFEA4}"/>
          </ac:spMkLst>
        </pc:spChg>
        <pc:spChg chg="add mod">
          <ac:chgData name="Laura Maria Rajala" userId="15effbfba73eb1c9" providerId="LiveId" clId="{67BF5B35-6C82-4D45-BF58-B466DAFD333E}" dt="2022-12-10T13:24:18.500" v="50" actId="1076"/>
          <ac:spMkLst>
            <pc:docMk/>
            <pc:sldMk cId="1975938846" sldId="1883"/>
            <ac:spMk id="17" creationId="{09989E1D-FC21-E374-3BE9-DEBA784E2C7C}"/>
          </ac:spMkLst>
        </pc:spChg>
        <pc:picChg chg="add mod">
          <ac:chgData name="Laura Maria Rajala" userId="15effbfba73eb1c9" providerId="LiveId" clId="{67BF5B35-6C82-4D45-BF58-B466DAFD333E}" dt="2022-12-10T13:21:28.295" v="35" actId="14100"/>
          <ac:picMkLst>
            <pc:docMk/>
            <pc:sldMk cId="1975938846" sldId="1883"/>
            <ac:picMk id="4" creationId="{003EABB0-3D84-27C0-E369-83FDF7DAA7A7}"/>
          </ac:picMkLst>
        </pc:picChg>
        <pc:picChg chg="del">
          <ac:chgData name="Laura Maria Rajala" userId="15effbfba73eb1c9" providerId="LiveId" clId="{67BF5B35-6C82-4D45-BF58-B466DAFD333E}" dt="2022-12-10T13:16:15.686" v="1" actId="478"/>
          <ac:picMkLst>
            <pc:docMk/>
            <pc:sldMk cId="1975938846" sldId="1883"/>
            <ac:picMk id="6" creationId="{08E2278B-A7CA-BD7F-C6B7-259DC9A87C3B}"/>
          </ac:picMkLst>
        </pc:picChg>
        <pc:picChg chg="add mod">
          <ac:chgData name="Laura Maria Rajala" userId="15effbfba73eb1c9" providerId="LiveId" clId="{67BF5B35-6C82-4D45-BF58-B466DAFD333E}" dt="2022-12-10T13:21:42.007" v="39" actId="1076"/>
          <ac:picMkLst>
            <pc:docMk/>
            <pc:sldMk cId="1975938846" sldId="1883"/>
            <ac:picMk id="12" creationId="{F20D68C6-9057-943F-03C3-A2CB01F2C0F1}"/>
          </ac:picMkLst>
        </pc:picChg>
        <pc:picChg chg="add mod">
          <ac:chgData name="Laura Maria Rajala" userId="15effbfba73eb1c9" providerId="LiveId" clId="{67BF5B35-6C82-4D45-BF58-B466DAFD333E}" dt="2022-12-10T13:22:55.625" v="44" actId="14100"/>
          <ac:picMkLst>
            <pc:docMk/>
            <pc:sldMk cId="1975938846" sldId="1883"/>
            <ac:picMk id="15" creationId="{007BDF29-8F6D-12D9-97E5-28DFE5822058}"/>
          </ac:picMkLst>
        </pc:picChg>
        <pc:picChg chg="add mod">
          <ac:chgData name="Laura Maria Rajala" userId="15effbfba73eb1c9" providerId="LiveId" clId="{67BF5B35-6C82-4D45-BF58-B466DAFD333E}" dt="2022-12-10T13:24:44.166" v="53" actId="14100"/>
          <ac:picMkLst>
            <pc:docMk/>
            <pc:sldMk cId="1975938846" sldId="1883"/>
            <ac:picMk id="18" creationId="{33C38C09-D53A-3814-C223-EC8BC07804A5}"/>
          </ac:picMkLst>
        </pc:picChg>
      </pc:sldChg>
      <pc:sldChg chg="add del">
        <pc:chgData name="Laura Maria Rajala" userId="15effbfba73eb1c9" providerId="LiveId" clId="{67BF5B35-6C82-4D45-BF58-B466DAFD333E}" dt="2022-12-10T13:16:22.999" v="6"/>
        <pc:sldMkLst>
          <pc:docMk/>
          <pc:sldMk cId="372286190" sldId="1884"/>
        </pc:sldMkLst>
      </pc:sldChg>
      <pc:sldChg chg="addSp delSp modSp add mod modAnim">
        <pc:chgData name="Laura Maria Rajala" userId="15effbfba73eb1c9" providerId="LiveId" clId="{67BF5B35-6C82-4D45-BF58-B466DAFD333E}" dt="2022-12-10T13:32:11.439" v="81" actId="6549"/>
        <pc:sldMkLst>
          <pc:docMk/>
          <pc:sldMk cId="1967063225" sldId="1884"/>
        </pc:sldMkLst>
        <pc:spChg chg="add mod">
          <ac:chgData name="Laura Maria Rajala" userId="15effbfba73eb1c9" providerId="LiveId" clId="{67BF5B35-6C82-4D45-BF58-B466DAFD333E}" dt="2022-12-10T13:31:59.649" v="76" actId="1076"/>
          <ac:spMkLst>
            <pc:docMk/>
            <pc:sldMk cId="1967063225" sldId="1884"/>
            <ac:spMk id="5" creationId="{3201D7F6-A6A9-5805-27A6-04F226E334F7}"/>
          </ac:spMkLst>
        </pc:spChg>
        <pc:spChg chg="del">
          <ac:chgData name="Laura Maria Rajala" userId="15effbfba73eb1c9" providerId="LiveId" clId="{67BF5B35-6C82-4D45-BF58-B466DAFD333E}" dt="2022-12-10T13:25:00.880" v="56" actId="478"/>
          <ac:spMkLst>
            <pc:docMk/>
            <pc:sldMk cId="1967063225" sldId="1884"/>
            <ac:spMk id="6" creationId="{34032375-429E-7509-C4F5-DD230D84FF99}"/>
          </ac:spMkLst>
        </pc:spChg>
        <pc:spChg chg="del">
          <ac:chgData name="Laura Maria Rajala" userId="15effbfba73eb1c9" providerId="LiveId" clId="{67BF5B35-6C82-4D45-BF58-B466DAFD333E}" dt="2022-12-10T13:25:03.639" v="58" actId="478"/>
          <ac:spMkLst>
            <pc:docMk/>
            <pc:sldMk cId="1967063225" sldId="1884"/>
            <ac:spMk id="8" creationId="{3D7E5D81-2468-00BF-1AA8-1FCB4DD98B47}"/>
          </ac:spMkLst>
        </pc:spChg>
        <pc:spChg chg="add mod">
          <ac:chgData name="Laura Maria Rajala" userId="15effbfba73eb1c9" providerId="LiveId" clId="{67BF5B35-6C82-4D45-BF58-B466DAFD333E}" dt="2022-12-10T13:32:11.439" v="81" actId="6549"/>
          <ac:spMkLst>
            <pc:docMk/>
            <pc:sldMk cId="1967063225" sldId="1884"/>
            <ac:spMk id="9" creationId="{56544F30-9954-4141-6B9E-224CCE6A43FE}"/>
          </ac:spMkLst>
        </pc:spChg>
        <pc:spChg chg="del">
          <ac:chgData name="Laura Maria Rajala" userId="15effbfba73eb1c9" providerId="LiveId" clId="{67BF5B35-6C82-4D45-BF58-B466DAFD333E}" dt="2022-12-10T13:25:02.199" v="57" actId="478"/>
          <ac:spMkLst>
            <pc:docMk/>
            <pc:sldMk cId="1967063225" sldId="1884"/>
            <ac:spMk id="10" creationId="{91BFD8B6-3B34-0D54-B3C0-8F526A712633}"/>
          </ac:spMkLst>
        </pc:spChg>
        <pc:spChg chg="add mod">
          <ac:chgData name="Laura Maria Rajala" userId="15effbfba73eb1c9" providerId="LiveId" clId="{67BF5B35-6C82-4D45-BF58-B466DAFD333E}" dt="2022-12-10T13:32:08.999" v="80" actId="1076"/>
          <ac:spMkLst>
            <pc:docMk/>
            <pc:sldMk cId="1967063225" sldId="1884"/>
            <ac:spMk id="12" creationId="{4A0B55F4-BD1F-FB58-DF9F-8AA81450E28B}"/>
          </ac:spMkLst>
        </pc:spChg>
        <pc:picChg chg="add mod">
          <ac:chgData name="Laura Maria Rajala" userId="15effbfba73eb1c9" providerId="LiveId" clId="{67BF5B35-6C82-4D45-BF58-B466DAFD333E}" dt="2022-12-10T13:27:40.835" v="62" actId="1076"/>
          <ac:picMkLst>
            <pc:docMk/>
            <pc:sldMk cId="1967063225" sldId="1884"/>
            <ac:picMk id="2" creationId="{AE9443F6-54CE-757F-A218-0745F24A3280}"/>
          </ac:picMkLst>
        </pc:picChg>
        <pc:picChg chg="add mod">
          <ac:chgData name="Laura Maria Rajala" userId="15effbfba73eb1c9" providerId="LiveId" clId="{67BF5B35-6C82-4D45-BF58-B466DAFD333E}" dt="2022-12-10T13:29:04.386" v="65" actId="14100"/>
          <ac:picMkLst>
            <pc:docMk/>
            <pc:sldMk cId="1967063225" sldId="1884"/>
            <ac:picMk id="3" creationId="{AEF8C346-699D-D94B-EE49-75908BE3C3D9}"/>
          </ac:picMkLst>
        </pc:picChg>
        <pc:picChg chg="del">
          <ac:chgData name="Laura Maria Rajala" userId="15effbfba73eb1c9" providerId="LiveId" clId="{67BF5B35-6C82-4D45-BF58-B466DAFD333E}" dt="2022-12-10T13:24:59.164" v="55" actId="478"/>
          <ac:picMkLst>
            <pc:docMk/>
            <pc:sldMk cId="1967063225" sldId="1884"/>
            <ac:picMk id="2050" creationId="{07FEDF35-CEEE-F122-7A80-2082E887B948}"/>
          </ac:picMkLst>
        </pc:picChg>
      </pc:sldChg>
      <pc:sldChg chg="addSp delSp modSp add mod modAnim">
        <pc:chgData name="Laura Maria Rajala" userId="15effbfba73eb1c9" providerId="LiveId" clId="{67BF5B35-6C82-4D45-BF58-B466DAFD333E}" dt="2022-12-10T13:46:12.290" v="103" actId="1076"/>
        <pc:sldMkLst>
          <pc:docMk/>
          <pc:sldMk cId="2220036084" sldId="1885"/>
        </pc:sldMkLst>
        <pc:spChg chg="del">
          <ac:chgData name="Laura Maria Rajala" userId="15effbfba73eb1c9" providerId="LiveId" clId="{67BF5B35-6C82-4D45-BF58-B466DAFD333E}" dt="2022-12-10T13:43:09.712" v="85" actId="478"/>
          <ac:spMkLst>
            <pc:docMk/>
            <pc:sldMk cId="2220036084" sldId="1885"/>
            <ac:spMk id="3" creationId="{1FAE15CA-BCEF-6C2F-D81F-A0986702BFB4}"/>
          </ac:spMkLst>
        </pc:spChg>
        <pc:spChg chg="add mod">
          <ac:chgData name="Laura Maria Rajala" userId="15effbfba73eb1c9" providerId="LiveId" clId="{67BF5B35-6C82-4D45-BF58-B466DAFD333E}" dt="2022-12-10T13:43:27.645" v="89" actId="1076"/>
          <ac:spMkLst>
            <pc:docMk/>
            <pc:sldMk cId="2220036084" sldId="1885"/>
            <ac:spMk id="4" creationId="{0DE51B11-B351-D148-60B8-DFE3F1C92CE4}"/>
          </ac:spMkLst>
        </pc:spChg>
        <pc:spChg chg="del">
          <ac:chgData name="Laura Maria Rajala" userId="15effbfba73eb1c9" providerId="LiveId" clId="{67BF5B35-6C82-4D45-BF58-B466DAFD333E}" dt="2022-12-10T13:43:11.606" v="86" actId="478"/>
          <ac:spMkLst>
            <pc:docMk/>
            <pc:sldMk cId="2220036084" sldId="1885"/>
            <ac:spMk id="5" creationId="{E73F6A4E-9D5A-D0A7-B339-D0765DB1E841}"/>
          </ac:spMkLst>
        </pc:spChg>
        <pc:spChg chg="add mod">
          <ac:chgData name="Laura Maria Rajala" userId="15effbfba73eb1c9" providerId="LiveId" clId="{67BF5B35-6C82-4D45-BF58-B466DAFD333E}" dt="2022-12-10T13:44:32.724" v="94" actId="1076"/>
          <ac:spMkLst>
            <pc:docMk/>
            <pc:sldMk cId="2220036084" sldId="1885"/>
            <ac:spMk id="8" creationId="{A86AAEA2-1C4A-08E1-719D-727E347DBB34}"/>
          </ac:spMkLst>
        </pc:spChg>
        <pc:picChg chg="add mod">
          <ac:chgData name="Laura Maria Rajala" userId="15effbfba73eb1c9" providerId="LiveId" clId="{67BF5B35-6C82-4D45-BF58-B466DAFD333E}" dt="2022-12-10T13:44:01.199" v="92" actId="14100"/>
          <ac:picMkLst>
            <pc:docMk/>
            <pc:sldMk cId="2220036084" sldId="1885"/>
            <ac:picMk id="6" creationId="{A4D70C93-24E4-FDA2-6B28-B66D7C9E5296}"/>
          </ac:picMkLst>
        </pc:picChg>
        <pc:picChg chg="add mod">
          <ac:chgData name="Laura Maria Rajala" userId="15effbfba73eb1c9" providerId="LiveId" clId="{67BF5B35-6C82-4D45-BF58-B466DAFD333E}" dt="2022-12-10T13:44:59.759" v="97" actId="14100"/>
          <ac:picMkLst>
            <pc:docMk/>
            <pc:sldMk cId="2220036084" sldId="1885"/>
            <ac:picMk id="9" creationId="{2CA5365B-0EC7-AB78-1DA3-D2965F339871}"/>
          </ac:picMkLst>
        </pc:picChg>
        <pc:picChg chg="add mod">
          <ac:chgData name="Laura Maria Rajala" userId="15effbfba73eb1c9" providerId="LiveId" clId="{67BF5B35-6C82-4D45-BF58-B466DAFD333E}" dt="2022-12-10T13:46:12.290" v="103" actId="1076"/>
          <ac:picMkLst>
            <pc:docMk/>
            <pc:sldMk cId="2220036084" sldId="1885"/>
            <ac:picMk id="10" creationId="{2003BB12-3FAF-48FE-571C-BDAD230DA056}"/>
          </ac:picMkLst>
        </pc:picChg>
        <pc:picChg chg="del">
          <ac:chgData name="Laura Maria Rajala" userId="15effbfba73eb1c9" providerId="LiveId" clId="{67BF5B35-6C82-4D45-BF58-B466DAFD333E}" dt="2022-12-10T13:43:12.917" v="87" actId="478"/>
          <ac:picMkLst>
            <pc:docMk/>
            <pc:sldMk cId="2220036084" sldId="1885"/>
            <ac:picMk id="3074" creationId="{6C2EB018-9052-FEFC-EE73-94E77C4DA63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F367F1-090A-4D4D-A18F-05C8E8525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i-FI" sz="1200"/>
            </a:lvl1pPr>
          </a:lstStyle>
          <a:p>
            <a:pPr rtl="0"/>
            <a:endParaRPr lang="fi-FI"/>
          </a:p>
        </p:txBody>
      </p:sp>
      <p:sp>
        <p:nvSpPr>
          <p:cNvPr id="3" name="Päivämäärän paikkamerkki 2">
            <a:extLst>
              <a:ext uri="{FF2B5EF4-FFF2-40B4-BE49-F238E27FC236}">
                <a16:creationId xmlns:a16="http://schemas.microsoft.com/office/drawing/2014/main" id="{D842DF17-065D-4A16-ADE5-39320C362C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i-FI" sz="1200"/>
            </a:lvl1pPr>
          </a:lstStyle>
          <a:p>
            <a:pPr rtl="0"/>
            <a:fld id="{BA2BD47C-5738-47FA-8663-43E114D2A92C}" type="datetime1">
              <a:rPr lang="fi-FI" smtClean="0"/>
              <a:t>27.2.2023</a:t>
            </a:fld>
            <a:endParaRPr lang="fi-FI" dirty="0"/>
          </a:p>
        </p:txBody>
      </p:sp>
      <p:sp>
        <p:nvSpPr>
          <p:cNvPr id="4" name="Alatunnisteen paikkamerkki 3">
            <a:extLst>
              <a:ext uri="{FF2B5EF4-FFF2-40B4-BE49-F238E27FC236}">
                <a16:creationId xmlns:a16="http://schemas.microsoft.com/office/drawing/2014/main" id="{C1A7479B-A70F-42F7-BC3A-3EDEAE38A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i-FI" sz="1200"/>
            </a:lvl1pPr>
          </a:lstStyle>
          <a:p>
            <a:pPr rtl="0"/>
            <a:endParaRPr lang="fi-FI"/>
          </a:p>
        </p:txBody>
      </p:sp>
      <p:sp>
        <p:nvSpPr>
          <p:cNvPr id="5" name="Dian numeron paikkamerkki 4">
            <a:extLst>
              <a:ext uri="{FF2B5EF4-FFF2-40B4-BE49-F238E27FC236}">
                <a16:creationId xmlns:a16="http://schemas.microsoft.com/office/drawing/2014/main" id="{0D7094FE-2938-4C83-8403-6BC4CA4B8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i-FI" sz="1200"/>
            </a:lvl1pPr>
          </a:lstStyle>
          <a:p>
            <a:pPr rtl="0"/>
            <a:fld id="{07747BDD-B685-48A6-9D2A-328F911D2CB6}" type="slidenum">
              <a:rPr lang="fi-FI" smtClean="0"/>
              <a:t>‹#›</a:t>
            </a:fld>
            <a:endParaRPr lang="fi-FI"/>
          </a:p>
        </p:txBody>
      </p:sp>
    </p:spTree>
    <p:extLst>
      <p:ext uri="{BB962C8B-B14F-4D97-AF65-F5344CB8AC3E}">
        <p14:creationId xmlns:p14="http://schemas.microsoft.com/office/powerpoint/2010/main" val="2651144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Suorakulmio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lang="fi-FI" sz="1200" smtClean="0">
                <a:latin typeface="Arial" charset="0"/>
              </a:defRPr>
            </a:lvl1pPr>
          </a:lstStyle>
          <a:p>
            <a:pPr rtl="0">
              <a:defRPr lang="fi-FI"/>
            </a:pPr>
            <a:endParaRPr lang="fi-FI" noProof="0" dirty="0"/>
          </a:p>
        </p:txBody>
      </p:sp>
      <p:sp>
        <p:nvSpPr>
          <p:cNvPr id="30723" name="Suorakulmio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lang="fi-FI" sz="1200" smtClean="0">
                <a:latin typeface="Arial" charset="0"/>
              </a:defRPr>
            </a:lvl1pPr>
          </a:lstStyle>
          <a:p>
            <a:pPr rtl="0">
              <a:defRPr lang="fi-FI"/>
            </a:pPr>
            <a:endParaRPr lang="fi-FI" noProof="0" dirty="0"/>
          </a:p>
        </p:txBody>
      </p:sp>
      <p:sp>
        <p:nvSpPr>
          <p:cNvPr id="14340" name="Suorakulmio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Suorakulmio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fi-FI"/>
            </a:defP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30726" name="Suorakulmio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lang="fi-FI" sz="1200" smtClean="0">
                <a:latin typeface="Arial" charset="0"/>
              </a:defRPr>
            </a:lvl1pPr>
          </a:lstStyle>
          <a:p>
            <a:pPr rtl="0">
              <a:defRPr lang="fi-FI"/>
            </a:pPr>
            <a:endParaRPr lang="fi-FI" noProof="0" dirty="0"/>
          </a:p>
        </p:txBody>
      </p:sp>
      <p:sp>
        <p:nvSpPr>
          <p:cNvPr id="30727" name="Suorakulmio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lang="fi-FI" sz="1200"/>
            </a:lvl1pPr>
          </a:lstStyle>
          <a:p>
            <a:pPr rtl="0"/>
            <a:fld id="{6DEB7EE2-04A2-4FB2-9625-C9C73AC4D32F}" type="slidenum">
              <a:rPr lang="fi-FI" altLang="en-US" noProof="0"/>
              <a:pPr/>
              <a:t>‹#›</a:t>
            </a:fld>
            <a:endParaRPr lang="fi-FI" altLang="en-US" noProof="0"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fi-FI" sz="1200" kern="1200">
        <a:solidFill>
          <a:schemeClr val="tx1"/>
        </a:solidFill>
        <a:latin typeface="Arial" charset="0"/>
        <a:ea typeface="+mn-ea"/>
        <a:cs typeface="+mn-cs"/>
      </a:defRPr>
    </a:lvl1pPr>
    <a:lvl2pPr marL="457200" algn="l" rtl="0" eaLnBrk="0" fontAlgn="base" hangingPunct="0">
      <a:spcBef>
        <a:spcPct val="30000"/>
      </a:spcBef>
      <a:spcAft>
        <a:spcPct val="0"/>
      </a:spcAft>
      <a:defRPr lang="fi-FI" sz="1200" kern="1200">
        <a:solidFill>
          <a:schemeClr val="tx1"/>
        </a:solidFill>
        <a:latin typeface="Arial" charset="0"/>
        <a:ea typeface="+mn-ea"/>
        <a:cs typeface="+mn-cs"/>
      </a:defRPr>
    </a:lvl2pPr>
    <a:lvl3pPr marL="914400" algn="l" rtl="0" eaLnBrk="0" fontAlgn="base" hangingPunct="0">
      <a:spcBef>
        <a:spcPct val="30000"/>
      </a:spcBef>
      <a:spcAft>
        <a:spcPct val="0"/>
      </a:spcAft>
      <a:defRPr lang="fi-FI" sz="1200" kern="1200">
        <a:solidFill>
          <a:schemeClr val="tx1"/>
        </a:solidFill>
        <a:latin typeface="Arial" charset="0"/>
        <a:ea typeface="+mn-ea"/>
        <a:cs typeface="+mn-cs"/>
      </a:defRPr>
    </a:lvl3pPr>
    <a:lvl4pPr marL="1371600" algn="l" rtl="0" eaLnBrk="0" fontAlgn="base" hangingPunct="0">
      <a:spcBef>
        <a:spcPct val="30000"/>
      </a:spcBef>
      <a:spcAft>
        <a:spcPct val="0"/>
      </a:spcAft>
      <a:defRPr lang="fi-FI" sz="1200" kern="1200">
        <a:solidFill>
          <a:schemeClr val="tx1"/>
        </a:solidFill>
        <a:latin typeface="Arial" charset="0"/>
        <a:ea typeface="+mn-ea"/>
        <a:cs typeface="+mn-cs"/>
      </a:defRPr>
    </a:lvl4pPr>
    <a:lvl5pPr marL="1828800" algn="l" rtl="0" eaLnBrk="0" fontAlgn="base" hangingPunct="0">
      <a:spcBef>
        <a:spcPct val="30000"/>
      </a:spcBef>
      <a:spcAft>
        <a:spcPct val="0"/>
      </a:spcAft>
      <a:defRPr lang="fi-FI" sz="1200" kern="1200">
        <a:solidFill>
          <a:schemeClr val="tx1"/>
        </a:solidFill>
        <a:latin typeface="Arial" charset="0"/>
        <a:ea typeface="+mn-ea"/>
        <a:cs typeface="+mn-cs"/>
      </a:defRPr>
    </a:lvl5pPr>
    <a:lvl6pPr marL="2286000" algn="l" defTabSz="914400" rtl="0" eaLnBrk="1" latinLnBrk="0" hangingPunct="1">
      <a:defRPr lang="fi-FI" sz="1200" kern="1200">
        <a:solidFill>
          <a:schemeClr val="tx1"/>
        </a:solidFill>
        <a:latin typeface="+mn-lt"/>
        <a:ea typeface="+mn-ea"/>
        <a:cs typeface="+mn-cs"/>
      </a:defRPr>
    </a:lvl6pPr>
    <a:lvl7pPr marL="2743200" algn="l" defTabSz="914400" rtl="0" eaLnBrk="1" latinLnBrk="0" hangingPunct="1">
      <a:defRPr lang="fi-FI" sz="1200" kern="1200">
        <a:solidFill>
          <a:schemeClr val="tx1"/>
        </a:solidFill>
        <a:latin typeface="+mn-lt"/>
        <a:ea typeface="+mn-ea"/>
        <a:cs typeface="+mn-cs"/>
      </a:defRPr>
    </a:lvl7pPr>
    <a:lvl8pPr marL="3200400" algn="l" defTabSz="914400" rtl="0" eaLnBrk="1" latinLnBrk="0" hangingPunct="1">
      <a:defRPr lang="fi-FI" sz="1200" kern="1200">
        <a:solidFill>
          <a:schemeClr val="tx1"/>
        </a:solidFill>
        <a:latin typeface="+mn-lt"/>
        <a:ea typeface="+mn-ea"/>
        <a:cs typeface="+mn-cs"/>
      </a:defRPr>
    </a:lvl8pPr>
    <a:lvl9pPr marL="3657600" algn="l" defTabSz="914400" rtl="0" eaLnBrk="1" latinLnBrk="0" hangingPunct="1">
      <a:defRPr lang="fi-FI"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orakulmio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lang="fi-FI">
                <a:solidFill>
                  <a:schemeClr val="tx1"/>
                </a:solidFill>
                <a:latin typeface="Arial" panose="020B0604020202020204" pitchFamily="34" charset="0"/>
              </a:defRPr>
            </a:lvl1pPr>
            <a:lvl2pPr marL="742950" indent="-285750" eaLnBrk="0" hangingPunct="0">
              <a:defRPr lang="fi-FI">
                <a:solidFill>
                  <a:schemeClr val="tx1"/>
                </a:solidFill>
                <a:latin typeface="Arial" panose="020B0604020202020204" pitchFamily="34" charset="0"/>
              </a:defRPr>
            </a:lvl2pPr>
            <a:lvl3pPr marL="1143000" indent="-228600" eaLnBrk="0" hangingPunct="0">
              <a:defRPr lang="fi-FI">
                <a:solidFill>
                  <a:schemeClr val="tx1"/>
                </a:solidFill>
                <a:latin typeface="Arial" panose="020B0604020202020204" pitchFamily="34" charset="0"/>
              </a:defRPr>
            </a:lvl3pPr>
            <a:lvl4pPr marL="1600200" indent="-228600" eaLnBrk="0" hangingPunct="0">
              <a:defRPr lang="fi-FI">
                <a:solidFill>
                  <a:schemeClr val="tx1"/>
                </a:solidFill>
                <a:latin typeface="Arial" panose="020B0604020202020204" pitchFamily="34" charset="0"/>
              </a:defRPr>
            </a:lvl4pPr>
            <a:lvl5pPr marL="2057400" indent="-228600" eaLnBrk="0" hangingPunct="0">
              <a:defRPr lang="fi-FI">
                <a:solidFill>
                  <a:schemeClr val="tx1"/>
                </a:solidFill>
                <a:latin typeface="Arial" panose="020B0604020202020204" pitchFamily="34" charset="0"/>
              </a:defRPr>
            </a:lvl5pPr>
            <a:lvl6pPr marL="2514600" indent="-228600" eaLnBrk="0" fontAlgn="base" hangingPunct="0">
              <a:spcBef>
                <a:spcPct val="0"/>
              </a:spcBef>
              <a:spcAft>
                <a:spcPct val="0"/>
              </a:spcAft>
              <a:defRPr lang="fi-FI">
                <a:solidFill>
                  <a:schemeClr val="tx1"/>
                </a:solidFill>
                <a:latin typeface="Arial" panose="020B0604020202020204" pitchFamily="34" charset="0"/>
              </a:defRPr>
            </a:lvl6pPr>
            <a:lvl7pPr marL="2971800" indent="-228600" eaLnBrk="0" fontAlgn="base" hangingPunct="0">
              <a:spcBef>
                <a:spcPct val="0"/>
              </a:spcBef>
              <a:spcAft>
                <a:spcPct val="0"/>
              </a:spcAft>
              <a:defRPr lang="fi-FI">
                <a:solidFill>
                  <a:schemeClr val="tx1"/>
                </a:solidFill>
                <a:latin typeface="Arial" panose="020B0604020202020204" pitchFamily="34" charset="0"/>
              </a:defRPr>
            </a:lvl7pPr>
            <a:lvl8pPr marL="3429000" indent="-228600" eaLnBrk="0" fontAlgn="base" hangingPunct="0">
              <a:spcBef>
                <a:spcPct val="0"/>
              </a:spcBef>
              <a:spcAft>
                <a:spcPct val="0"/>
              </a:spcAft>
              <a:defRPr lang="fi-FI">
                <a:solidFill>
                  <a:schemeClr val="tx1"/>
                </a:solidFill>
                <a:latin typeface="Arial" panose="020B0604020202020204" pitchFamily="34" charset="0"/>
              </a:defRPr>
            </a:lvl8pPr>
            <a:lvl9pPr marL="3886200" indent="-228600" eaLnBrk="0" fontAlgn="base" hangingPunct="0">
              <a:spcBef>
                <a:spcPct val="0"/>
              </a:spcBef>
              <a:spcAft>
                <a:spcPct val="0"/>
              </a:spcAft>
              <a:defRPr lang="fi-FI">
                <a:solidFill>
                  <a:schemeClr val="tx1"/>
                </a:solidFill>
                <a:latin typeface="Arial" panose="020B0604020202020204" pitchFamily="34" charset="0"/>
              </a:defRPr>
            </a:lvl9pPr>
          </a:lstStyle>
          <a:p>
            <a:pPr rtl="0" eaLnBrk="1" hangingPunct="1"/>
            <a:fld id="{947842D7-C728-4EBD-982B-B8BE79E4DBBE}" type="slidenum">
              <a:rPr lang="fi-FI" altLang="en-US"/>
              <a:pPr eaLnBrk="1" hangingPunct="1"/>
              <a:t>1</a:t>
            </a:fld>
            <a:endParaRPr lang="fi-FI" altLang="en-US" dirty="0"/>
          </a:p>
        </p:txBody>
      </p:sp>
      <p:sp>
        <p:nvSpPr>
          <p:cNvPr id="15363" name="Suorakulmio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Suorakulmio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defPPr>
              <a:defRPr lang="fi-FI"/>
            </a:defPPr>
          </a:lstStyle>
          <a:p>
            <a:pPr rtl="0" eaLnBrk="1" hangingPunct="1"/>
            <a:endParaRPr lang="fi-FI"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8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31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15</a:t>
            </a:fld>
            <a:endParaRPr lang="fi-FI" altLang="en-US" dirty="0"/>
          </a:p>
        </p:txBody>
      </p:sp>
    </p:spTree>
    <p:extLst>
      <p:ext uri="{BB962C8B-B14F-4D97-AF65-F5344CB8AC3E}">
        <p14:creationId xmlns:p14="http://schemas.microsoft.com/office/powerpoint/2010/main" val="258182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16</a:t>
            </a:fld>
            <a:endParaRPr lang="fi-FI" altLang="en-US" dirty="0"/>
          </a:p>
        </p:txBody>
      </p:sp>
    </p:spTree>
    <p:extLst>
      <p:ext uri="{BB962C8B-B14F-4D97-AF65-F5344CB8AC3E}">
        <p14:creationId xmlns:p14="http://schemas.microsoft.com/office/powerpoint/2010/main" val="276738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19</a:t>
            </a:fld>
            <a:endParaRPr lang="fi-FI" altLang="en-US" dirty="0"/>
          </a:p>
        </p:txBody>
      </p:sp>
    </p:spTree>
    <p:extLst>
      <p:ext uri="{BB962C8B-B14F-4D97-AF65-F5344CB8AC3E}">
        <p14:creationId xmlns:p14="http://schemas.microsoft.com/office/powerpoint/2010/main" val="124110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5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869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37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24</a:t>
            </a:fld>
            <a:endParaRPr lang="fi-FI"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2</a:t>
            </a:fld>
            <a:endParaRPr lang="fi-FI"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3</a:t>
            </a:fld>
            <a:endParaRPr lang="fi-FI" altLang="en-US" dirty="0"/>
          </a:p>
        </p:txBody>
      </p:sp>
    </p:spTree>
    <p:extLst>
      <p:ext uri="{BB962C8B-B14F-4D97-AF65-F5344CB8AC3E}">
        <p14:creationId xmlns:p14="http://schemas.microsoft.com/office/powerpoint/2010/main" val="174457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4</a:t>
            </a:fld>
            <a:endParaRPr lang="fi-FI"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5</a:t>
            </a:fld>
            <a:endParaRPr lang="fi-FI" altLang="en-US" dirty="0"/>
          </a:p>
        </p:txBody>
      </p:sp>
    </p:spTree>
    <p:extLst>
      <p:ext uri="{BB962C8B-B14F-4D97-AF65-F5344CB8AC3E}">
        <p14:creationId xmlns:p14="http://schemas.microsoft.com/office/powerpoint/2010/main" val="123929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6</a:t>
            </a:fld>
            <a:endParaRPr lang="fi-FI" altLang="en-US" dirty="0"/>
          </a:p>
        </p:txBody>
      </p:sp>
    </p:spTree>
    <p:extLst>
      <p:ext uri="{BB962C8B-B14F-4D97-AF65-F5344CB8AC3E}">
        <p14:creationId xmlns:p14="http://schemas.microsoft.com/office/powerpoint/2010/main" val="411140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7</a:t>
            </a:fld>
            <a:endParaRPr lang="fi-FI" altLang="en-US" dirty="0"/>
          </a:p>
        </p:txBody>
      </p:sp>
    </p:spTree>
    <p:extLst>
      <p:ext uri="{BB962C8B-B14F-4D97-AF65-F5344CB8AC3E}">
        <p14:creationId xmlns:p14="http://schemas.microsoft.com/office/powerpoint/2010/main" val="44267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8</a:t>
            </a:fld>
            <a:endParaRPr lang="fi-FI" altLang="en-US" dirty="0"/>
          </a:p>
        </p:txBody>
      </p:sp>
    </p:spTree>
    <p:extLst>
      <p:ext uri="{BB962C8B-B14F-4D97-AF65-F5344CB8AC3E}">
        <p14:creationId xmlns:p14="http://schemas.microsoft.com/office/powerpoint/2010/main" val="297795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10</a:t>
            </a:fld>
            <a:endParaRPr lang="fi-FI" altLang="en-US" dirty="0"/>
          </a:p>
        </p:txBody>
      </p:sp>
    </p:spTree>
    <p:extLst>
      <p:ext uri="{BB962C8B-B14F-4D97-AF65-F5344CB8AC3E}">
        <p14:creationId xmlns:p14="http://schemas.microsoft.com/office/powerpoint/2010/main" val="2681761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rtlCol="0"/>
          <a:lstStyle>
            <a:lvl1pPr>
              <a:defRPr lang="fi-FI" b="1"/>
            </a:lvl1pPr>
          </a:lstStyle>
          <a:p>
            <a:pPr rtl="0"/>
            <a:r>
              <a:rPr lang="fi-FI" noProof="0"/>
              <a:t>Lisää otsikko tähän</a:t>
            </a:r>
          </a:p>
        </p:txBody>
      </p:sp>
      <p:pic>
        <p:nvPicPr>
          <p:cNvPr id="6" name="Kuvan paikkamerkki 9" descr="Kirkas, värikäs geometrinen kuvio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semman kuvion sisällön oranssi otsikko">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fi-FI" sz="4000" b="1" spc="-50" baseline="0">
                <a:solidFill>
                  <a:schemeClr val="bg2"/>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indent="-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5" name="Kuvan paikkamerkki 13" descr="Kirkas, värikäs geometrinen kuvio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98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ikean kuvio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fi-FI" sz="4000" b="1">
                <a:solidFill>
                  <a:schemeClr val="bg2"/>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6" name="Kuvan paikkamerkki 15" descr="Kirkas, värikäs geometrinen kuvio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leiskatsaus">
    <p:bg>
      <p:bgPr>
        <a:solidFill>
          <a:schemeClr val="accent5"/>
        </a:solidFill>
        <a:effectLst/>
      </p:bgPr>
    </p:bg>
    <p:spTree>
      <p:nvGrpSpPr>
        <p:cNvPr id="1" name=""/>
        <p:cNvGrpSpPr/>
        <p:nvPr/>
      </p:nvGrpSpPr>
      <p:grpSpPr>
        <a:xfrm>
          <a:off x="0" y="0"/>
          <a:ext cx="0" cy="0"/>
          <a:chOff x="0" y="0"/>
          <a:chExt cx="0" cy="0"/>
        </a:xfrm>
      </p:grpSpPr>
      <p:pic>
        <p:nvPicPr>
          <p:cNvPr id="8" name="Kuvan paikkamerkki 9" descr="Kirkas, värikäs geometrinen kuvio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Otsikko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fi-FI" sz="4000" b="1" i="0" kern="1200" cap="none" spc="-50" baseline="0" dirty="0">
                <a:ln w="3175">
                  <a:noFill/>
                </a:ln>
                <a:solidFill>
                  <a:schemeClr val="tx1"/>
                </a:solidFill>
                <a:effectLst/>
                <a:latin typeface="+mj-lt"/>
                <a:ea typeface="+mn-ea"/>
                <a:cs typeface="Segoe UI" pitchFamily="34" charset="0"/>
              </a:defRPr>
            </a:lvl1pPr>
          </a:lstStyle>
          <a:p>
            <a:pPr rtl="0"/>
            <a:r>
              <a:rPr lang="fi-FI" noProof="0"/>
              <a:t>Lisää otsikko tähän</a:t>
            </a:r>
          </a:p>
        </p:txBody>
      </p:sp>
      <p:sp>
        <p:nvSpPr>
          <p:cNvPr id="6" name="Tekstin paikkamerkki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fi-FI" sz="1800" kern="1200" dirty="0">
                <a:solidFill>
                  <a:schemeClr val="tx1"/>
                </a:solidFill>
                <a:latin typeface="+mn-lt"/>
                <a:ea typeface="+mn-ea"/>
                <a:cs typeface="+mn-cs"/>
              </a:defRPr>
            </a:lvl1pPr>
          </a:lstStyle>
          <a:p>
            <a:pPr lvl="0" rtl="0"/>
            <a:r>
              <a:rPr lang="fi-FI" noProof="0"/>
              <a:t>Lisää sisältö tähän</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hf sldNum="0" hdr="0" ft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avi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fi-FI" sz="4000" b="1">
                <a:solidFill>
                  <a:schemeClr val="accent5"/>
                </a:solidFill>
              </a:defRPr>
            </a:lvl1pPr>
          </a:lstStyle>
          <a:p>
            <a:pPr rtl="0"/>
            <a:r>
              <a:rPr lang="fi-FI" noProof="0"/>
              <a:t>Lisää otsikko tähän</a:t>
            </a:r>
          </a:p>
        </p:txBody>
      </p:sp>
      <p:sp>
        <p:nvSpPr>
          <p:cNvPr id="10" name="Tekstin paikkamerkki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rtlCol="0"/>
          <a:lstStyle>
            <a:lvl1pPr marL="0" indent="0">
              <a:lnSpc>
                <a:spcPct val="100000"/>
              </a:lnSpc>
              <a:buNone/>
              <a:defRPr lang="fi-FI" sz="1800" b="0">
                <a:solidFill>
                  <a:schemeClr val="bg1"/>
                </a:solidFill>
              </a:defRPr>
            </a:lvl1pPr>
            <a:lvl2pPr marL="228600">
              <a:lnSpc>
                <a:spcPct val="100000"/>
              </a:lnSpc>
              <a:spcBef>
                <a:spcPts val="1000"/>
              </a:spcBef>
              <a:defRPr lang="fi-FI" sz="1800" b="0">
                <a:solidFill>
                  <a:schemeClr val="bg1"/>
                </a:solidFill>
              </a:defRPr>
            </a:lvl2pPr>
          </a:lstStyle>
          <a:p>
            <a:pPr lvl="0" rtl="0"/>
            <a:r>
              <a:rPr lang="fi-FI" noProof="0"/>
              <a:t>Lisää alaotsikko tähän</a:t>
            </a:r>
          </a:p>
          <a:p>
            <a:pPr lvl="1" rtl="0"/>
            <a:r>
              <a:rPr lang="fi-FI" noProof="0"/>
              <a:t>Lisää sisältö tähän</a:t>
            </a:r>
          </a:p>
        </p:txBody>
      </p:sp>
      <p:sp>
        <p:nvSpPr>
          <p:cNvPr id="11" name="Taulukon paikkamerkki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rtlCol="0"/>
          <a:lstStyle>
            <a:lvl1pPr marL="0" indent="0">
              <a:buNone/>
              <a:defRPr lang="fi-FI" sz="1800" b="0"/>
            </a:lvl1pPr>
          </a:lstStyle>
          <a:p>
            <a:pPr rtl="0"/>
            <a:r>
              <a:rPr lang="fi-FI" noProof="0"/>
              <a:t>Lisää sisältö tähän</a:t>
            </a:r>
          </a:p>
        </p:txBody>
      </p:sp>
      <p:pic>
        <p:nvPicPr>
          <p:cNvPr id="7" name="Kuvan paikkamerkki 20" descr="Kirkas, värikäs geometrinen kuvio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semman kuvion sisältö">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fi-FI" sz="4000" b="1" spc="-50" baseline="0">
                <a:solidFill>
                  <a:schemeClr val="accent1"/>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indent="-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6" name="Kuvan paikkamerkki 13" descr="Kirkas, värikäs geometrinen kuvio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fi-FI" sz="4000" b="1">
                <a:solidFill>
                  <a:schemeClr val="accent6">
                    <a:lumMod val="60000"/>
                    <a:lumOff val="40000"/>
                  </a:schemeClr>
                </a:solidFill>
              </a:defRPr>
            </a:lvl1pPr>
          </a:lstStyle>
          <a:p>
            <a:pPr rtl="0"/>
            <a:r>
              <a:rPr lang="fi-FI" noProof="0"/>
              <a:t>Lisää otsikko tähän</a:t>
            </a:r>
          </a:p>
        </p:txBody>
      </p:sp>
      <p:sp>
        <p:nvSpPr>
          <p:cNvPr id="7" name="Tekstin paikkamerkki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rtlCol="0"/>
          <a:lstStyle>
            <a:lvl1pPr marL="0" indent="0">
              <a:lnSpc>
                <a:spcPct val="100000"/>
              </a:lnSpc>
              <a:buNone/>
              <a:defRPr lang="fi-FI" sz="1800" b="0">
                <a:solidFill>
                  <a:schemeClr val="bg1"/>
                </a:solidFill>
              </a:defRPr>
            </a:lvl1pPr>
            <a:lvl2pPr marL="228600">
              <a:lnSpc>
                <a:spcPct val="100000"/>
              </a:lnSpc>
              <a:spcBef>
                <a:spcPts val="1000"/>
              </a:spcBef>
              <a:defRPr lang="fi-FI" sz="1800" b="0">
                <a:solidFill>
                  <a:schemeClr val="bg1"/>
                </a:solidFill>
              </a:defRPr>
            </a:lvl2pPr>
          </a:lstStyle>
          <a:p>
            <a:pPr lvl="0" rtl="0"/>
            <a:r>
              <a:rPr lang="fi-FI" noProof="0"/>
              <a:t>Lisää alaotsikko tähän</a:t>
            </a:r>
          </a:p>
          <a:p>
            <a:pPr lvl="1" rtl="0"/>
            <a:r>
              <a:rPr lang="fi-FI" noProof="0"/>
              <a:t>Lisää sisältö tähän</a:t>
            </a:r>
          </a:p>
        </p:txBody>
      </p:sp>
      <p:sp>
        <p:nvSpPr>
          <p:cNvPr id="8" name="SmartArt-grafiikan paikkamerkki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rtlCol="0"/>
          <a:lstStyle>
            <a:lvl1pPr marL="0" indent="0">
              <a:buNone/>
              <a:defRPr lang="fi-FI" sz="1800" b="0"/>
            </a:lvl1pPr>
          </a:lstStyle>
          <a:p>
            <a:pPr rtl="0"/>
            <a:r>
              <a:rPr lang="fi-FI" noProof="0"/>
              <a:t>Lisää sisältö tähän</a:t>
            </a:r>
          </a:p>
        </p:txBody>
      </p:sp>
      <p:pic>
        <p:nvPicPr>
          <p:cNvPr id="9" name="Kuvan paikkamerkki 11" descr="Kirkas, värikäs geometrinen kuvio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hden valokuvan sisältö">
    <p:spTree>
      <p:nvGrpSpPr>
        <p:cNvPr id="1" name=""/>
        <p:cNvGrpSpPr/>
        <p:nvPr/>
      </p:nvGrpSpPr>
      <p:grpSpPr>
        <a:xfrm>
          <a:off x="0" y="0"/>
          <a:ext cx="0" cy="0"/>
          <a:chOff x="0" y="0"/>
          <a:chExt cx="0" cy="0"/>
        </a:xfrm>
      </p:grpSpPr>
      <p:sp>
        <p:nvSpPr>
          <p:cNvPr id="10" name="Otsikko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rtlCol="0" anchor="t">
            <a:normAutofit/>
          </a:bodyPr>
          <a:lstStyle>
            <a:lvl1pPr>
              <a:spcBef>
                <a:spcPts val="1000"/>
              </a:spcBef>
              <a:defRPr lang="fi-FI" sz="4000" b="1">
                <a:solidFill>
                  <a:schemeClr val="accent4"/>
                </a:solidFill>
              </a:defRPr>
            </a:lvl1pPr>
          </a:lstStyle>
          <a:p>
            <a:pPr rtl="0"/>
            <a:r>
              <a:rPr lang="fi-FI" noProof="0"/>
              <a:t>Lisää otsikko tähän</a:t>
            </a:r>
          </a:p>
        </p:txBody>
      </p:sp>
      <p:sp>
        <p:nvSpPr>
          <p:cNvPr id="16" name="Tekstin paikkamerkki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rtlCol="0"/>
          <a:lstStyle>
            <a:lvl1pPr marL="0" indent="0">
              <a:lnSpc>
                <a:spcPct val="100000"/>
              </a:lnSpc>
              <a:buNone/>
              <a:defRPr lang="fi-FI" sz="1800" b="1"/>
            </a:lvl1pPr>
            <a:lvl2pPr marL="228600">
              <a:lnSpc>
                <a:spcPct val="100000"/>
              </a:lnSpc>
              <a:spcBef>
                <a:spcPts val="1000"/>
              </a:spcBef>
              <a:defRPr lang="fi-FI" sz="1800"/>
            </a:lvl2pPr>
          </a:lstStyle>
          <a:p>
            <a:pPr lvl="0" rtl="0"/>
            <a:r>
              <a:rPr lang="fi-FI" noProof="0"/>
              <a:t>Lisää alaotsikko tähän</a:t>
            </a:r>
          </a:p>
          <a:p>
            <a:pPr lvl="1" rtl="0"/>
            <a:r>
              <a:rPr lang="fi-FI" noProof="0"/>
              <a:t>Lisää sisältö tähän</a:t>
            </a:r>
          </a:p>
        </p:txBody>
      </p:sp>
      <p:sp>
        <p:nvSpPr>
          <p:cNvPr id="9" name="Kuvan paikkamerkki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rtlCol="0">
            <a:normAutofit/>
          </a:bodyPr>
          <a:lstStyle>
            <a:lvl1pPr algn="ctr">
              <a:buNone/>
              <a:defRPr lang="fi-FI" sz="1600"/>
            </a:lvl1pPr>
          </a:lstStyle>
          <a:p>
            <a:pPr rtl="0"/>
            <a:r>
              <a:rPr lang="fi-FI" noProof="0"/>
              <a:t>Lisää kuva napsauttamalla kuvaketta</a:t>
            </a:r>
          </a:p>
        </p:txBody>
      </p:sp>
      <p:sp>
        <p:nvSpPr>
          <p:cNvPr id="8" name="Kuvan paikkamerkki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rtlCol="0">
            <a:normAutofit/>
          </a:bodyPr>
          <a:lstStyle>
            <a:lvl1pPr algn="ctr">
              <a:buNone/>
              <a:defRPr lang="fi-FI" sz="1600"/>
            </a:lvl1pPr>
          </a:lstStyle>
          <a:p>
            <a:pPr rtl="0"/>
            <a:r>
              <a:rPr lang="fi-FI" noProof="0"/>
              <a:t>Lisää kuva napsauttamalla kuvaketta</a:t>
            </a:r>
          </a:p>
        </p:txBody>
      </p:sp>
      <p:pic>
        <p:nvPicPr>
          <p:cNvPr id="12" name="Kuvan paikkamerkki 19" descr="Kirkas, värikäs geometrinen kuvio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hf sldNum="0" hdr="0" ftr="0" dt="0"/>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ikean kuvion sisällön sinine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fi-FI" sz="4000" b="1">
                <a:solidFill>
                  <a:schemeClr val="accent5"/>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5" name="Kuvan paikkamerkki 15" descr="Kirkas, värikäs geometrinen kuvio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fi-FI" sz="4000" b="1" i="0" kern="1200" cap="none" spc="-50" baseline="0" dirty="0">
                <a:ln w="3175">
                  <a:noFill/>
                </a:ln>
                <a:solidFill>
                  <a:schemeClr val="bg1"/>
                </a:solidFill>
                <a:effectLst/>
                <a:latin typeface="+mj-lt"/>
                <a:ea typeface="+mn-ea"/>
                <a:cs typeface="Segoe UI" pitchFamily="34" charset="0"/>
              </a:defRPr>
            </a:lvl1pPr>
          </a:lstStyle>
          <a:p>
            <a:pPr rtl="0"/>
            <a:r>
              <a:rPr lang="fi-FI" noProof="0"/>
              <a:t>Lisää otsikko tähän</a:t>
            </a:r>
          </a:p>
        </p:txBody>
      </p:sp>
      <p:sp>
        <p:nvSpPr>
          <p:cNvPr id="14" name="Tekstin paikkamerkki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fi-FI" sz="1800" kern="1200" dirty="0">
                <a:solidFill>
                  <a:schemeClr val="bg1"/>
                </a:solidFill>
                <a:latin typeface="+mn-lt"/>
                <a:ea typeface="+mn-ea"/>
                <a:cs typeface="+mn-cs"/>
              </a:defRPr>
            </a:lvl1pPr>
          </a:lstStyle>
          <a:p>
            <a:pPr lvl="0" rtl="0"/>
            <a:r>
              <a:rPr lang="fi-FI" noProof="0"/>
              <a:t>Lisää sisältö tähän</a:t>
            </a:r>
          </a:p>
        </p:txBody>
      </p:sp>
      <p:pic>
        <p:nvPicPr>
          <p:cNvPr id="6" name="Kuvan paikkamerkki 17" descr="Kirkas, värikäs geometrinen kuvio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 id="2147483709" r:id="rId11"/>
  </p:sldLayoutIdLst>
  <p:txStyles>
    <p:titleStyle>
      <a:lvl1pPr algn="l" defTabSz="914400" rtl="0" eaLnBrk="1" latinLnBrk="0" hangingPunct="1">
        <a:lnSpc>
          <a:spcPct val="90000"/>
        </a:lnSpc>
        <a:spcBef>
          <a:spcPct val="0"/>
        </a:spcBef>
        <a:buNone/>
        <a:defRPr lang="fi-FI"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i-FI"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i-FI"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i-FI"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9pPr>
    </p:bodyStyle>
    <p:otherStyle>
      <a:defPPr>
        <a:defRPr lang="fi-FI"/>
      </a:defPPr>
      <a:lvl1pPr marL="0" algn="l" defTabSz="914400" rtl="0" eaLnBrk="1" latinLnBrk="0" hangingPunct="1">
        <a:defRPr lang="fi-FI" sz="1800" kern="1200">
          <a:solidFill>
            <a:schemeClr val="tx1"/>
          </a:solidFill>
          <a:latin typeface="+mn-lt"/>
          <a:ea typeface="+mn-ea"/>
          <a:cs typeface="+mn-cs"/>
        </a:defRPr>
      </a:lvl1pPr>
      <a:lvl2pPr marL="457200" algn="l" defTabSz="914400" rtl="0" eaLnBrk="1" latinLnBrk="0" hangingPunct="1">
        <a:defRPr lang="fi-FI" sz="1800" kern="1200">
          <a:solidFill>
            <a:schemeClr val="tx1"/>
          </a:solidFill>
          <a:latin typeface="+mn-lt"/>
          <a:ea typeface="+mn-ea"/>
          <a:cs typeface="+mn-cs"/>
        </a:defRPr>
      </a:lvl2pPr>
      <a:lvl3pPr marL="914400" algn="l" defTabSz="914400" rtl="0" eaLnBrk="1" latinLnBrk="0" hangingPunct="1">
        <a:defRPr lang="fi-FI" sz="1800" kern="1200">
          <a:solidFill>
            <a:schemeClr val="tx1"/>
          </a:solidFill>
          <a:latin typeface="+mn-lt"/>
          <a:ea typeface="+mn-ea"/>
          <a:cs typeface="+mn-cs"/>
        </a:defRPr>
      </a:lvl3pPr>
      <a:lvl4pPr marL="1371600" algn="l" defTabSz="914400" rtl="0" eaLnBrk="1" latinLnBrk="0" hangingPunct="1">
        <a:defRPr lang="fi-FI" sz="1800" kern="1200">
          <a:solidFill>
            <a:schemeClr val="tx1"/>
          </a:solidFill>
          <a:latin typeface="+mn-lt"/>
          <a:ea typeface="+mn-ea"/>
          <a:cs typeface="+mn-cs"/>
        </a:defRPr>
      </a:lvl4pPr>
      <a:lvl5pPr marL="1828800" algn="l" defTabSz="914400" rtl="0" eaLnBrk="1" latinLnBrk="0" hangingPunct="1">
        <a:defRPr lang="fi-FI" sz="1800" kern="1200">
          <a:solidFill>
            <a:schemeClr val="tx1"/>
          </a:solidFill>
          <a:latin typeface="+mn-lt"/>
          <a:ea typeface="+mn-ea"/>
          <a:cs typeface="+mn-cs"/>
        </a:defRPr>
      </a:lvl5pPr>
      <a:lvl6pPr marL="2286000" algn="l" defTabSz="914400" rtl="0" eaLnBrk="1" latinLnBrk="0" hangingPunct="1">
        <a:defRPr lang="fi-FI" sz="1800" kern="1200">
          <a:solidFill>
            <a:schemeClr val="tx1"/>
          </a:solidFill>
          <a:latin typeface="+mn-lt"/>
          <a:ea typeface="+mn-ea"/>
          <a:cs typeface="+mn-cs"/>
        </a:defRPr>
      </a:lvl6pPr>
      <a:lvl7pPr marL="2743200" algn="l" defTabSz="914400" rtl="0" eaLnBrk="1" latinLnBrk="0" hangingPunct="1">
        <a:defRPr lang="fi-FI" sz="1800" kern="1200">
          <a:solidFill>
            <a:schemeClr val="tx1"/>
          </a:solidFill>
          <a:latin typeface="+mn-lt"/>
          <a:ea typeface="+mn-ea"/>
          <a:cs typeface="+mn-cs"/>
        </a:defRPr>
      </a:lvl7pPr>
      <a:lvl8pPr marL="3200400" algn="l" defTabSz="914400" rtl="0" eaLnBrk="1" latinLnBrk="0" hangingPunct="1">
        <a:defRPr lang="fi-FI" sz="1800" kern="1200">
          <a:solidFill>
            <a:schemeClr val="tx1"/>
          </a:solidFill>
          <a:latin typeface="+mn-lt"/>
          <a:ea typeface="+mn-ea"/>
          <a:cs typeface="+mn-cs"/>
        </a:defRPr>
      </a:lvl8pPr>
      <a:lvl9pPr marL="3657600" algn="l" defTabSz="914400" rtl="0" eaLnBrk="1" latinLnBrk="0" hangingPunct="1">
        <a:defRPr lang="fi-FI"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oZkPgsGLnP4?feature=oembed" TargetMode="External"/><Relationship Id="rId1" Type="http://schemas.openxmlformats.org/officeDocument/2006/relationships/video" Target="https://www.youtube.com/embed/axe6wyDy97U?feature=oembed" TargetMode="Externa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1.xml"/><Relationship Id="rId5" Type="http://schemas.openxmlformats.org/officeDocument/2006/relationships/tags" Target="../tags/tag11.xml"/><Relationship Id="rId4"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refuge.org.uk/files/Starting-in-schools.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1.xml"/><Relationship Id="rId5" Type="http://schemas.openxmlformats.org/officeDocument/2006/relationships/tags" Target="../tags/tag16.xml"/><Relationship Id="rId4" Type="http://schemas.openxmlformats.org/officeDocument/2006/relationships/tags" Target="../tags/tag15.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9.xml"/><Relationship Id="rId7" Type="http://schemas.openxmlformats.org/officeDocument/2006/relationships/image" Target="../media/image1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1.xml"/><Relationship Id="rId5" Type="http://schemas.openxmlformats.org/officeDocument/2006/relationships/tags" Target="../tags/tag21.xml"/><Relationship Id="rId4"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ransportgenderobservatory.eu/2021/06/29/what-is-gender-equality-trainin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s://transportgenderobservatory.eu/2021/07/06/with-the-4r-method-towards-a-more-gender-balanced-transport/" TargetMode="External"/><Relationship Id="rId4" Type="http://schemas.openxmlformats.org/officeDocument/2006/relationships/hyperlink" Target="https://transportgenderobservatory.eu/2021/07/02/staircase-models-step-by-step-towards-gender-equalit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video" Target="https://www.youtube.com/embed/xerZgFwZgxo?feature=oembed" TargetMode="External"/><Relationship Id="rId7" Type="http://schemas.openxmlformats.org/officeDocument/2006/relationships/image" Target="../media/image28.jpeg"/><Relationship Id="rId2" Type="http://schemas.openxmlformats.org/officeDocument/2006/relationships/video" Target="https://www.youtube.com/embed/Cmq8cZCElVE?feature=oembed" TargetMode="External"/><Relationship Id="rId1" Type="http://schemas.openxmlformats.org/officeDocument/2006/relationships/video" Target="https://www.youtube.com/embed/nrZ21nD9I-0?feature=oembed" TargetMode="External"/><Relationship Id="rId6" Type="http://schemas.openxmlformats.org/officeDocument/2006/relationships/image" Target="../media/image27.jpe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4.xml"/><Relationship Id="rId7" Type="http://schemas.openxmlformats.org/officeDocument/2006/relationships/image" Target="../media/image1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1.xml"/><Relationship Id="rId5" Type="http://schemas.openxmlformats.org/officeDocument/2006/relationships/tags" Target="../tags/tag26.xml"/><Relationship Id="rId4"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dnewsfinland.com/finland-has-world-s-highest-labour-force-participation-of-wom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ol.iza.org/articles/the-labor-market-in-finland/lo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video" Target="https://www.youtube.com/embed/x41M6aFM4R8?feature=oembed" TargetMode="External"/><Relationship Id="rId7" Type="http://schemas.openxmlformats.org/officeDocument/2006/relationships/image" Target="../media/image15.jpeg"/><Relationship Id="rId2" Type="http://schemas.openxmlformats.org/officeDocument/2006/relationships/video" Target="https://www.youtube.com/embed/LoS6Jg-T9P8?feature=oembed" TargetMode="External"/><Relationship Id="rId1" Type="http://schemas.openxmlformats.org/officeDocument/2006/relationships/video" Target="https://www.youtube.com/embed/TurdQ21dOgM?feature=oembed" TargetMode="External"/><Relationship Id="rId6" Type="http://schemas.openxmlformats.org/officeDocument/2006/relationships/notesSlide" Target="../notesSlides/notesSlide8.xml"/><Relationship Id="rId5" Type="http://schemas.openxmlformats.org/officeDocument/2006/relationships/slideLayout" Target="../slideLayouts/slideLayout4.xml"/><Relationship Id="rId10" Type="http://schemas.openxmlformats.org/officeDocument/2006/relationships/image" Target="../media/image18.jpeg"/><Relationship Id="rId4" Type="http://schemas.openxmlformats.org/officeDocument/2006/relationships/video" Target="https://www.youtube.com/embed/MpoUYlPmFhU?feature=oembed" TargetMode="Externa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xml"/><Relationship Id="rId7" Type="http://schemas.openxmlformats.org/officeDocument/2006/relationships/image" Target="../media/image1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1.xml"/><Relationship Id="rId5" Type="http://schemas.openxmlformats.org/officeDocument/2006/relationships/tags" Target="../tags/tag6.xml"/><Relationship Id="rId4"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orakulmio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345528" y="2085245"/>
            <a:ext cx="6477000" cy="1696879"/>
          </a:xfrm>
        </p:spPr>
        <p:txBody>
          <a:bodyPr rtlCol="0" anchor="t">
            <a:normAutofit fontScale="90000"/>
          </a:bodyPr>
          <a:lstStyle>
            <a:defPPr>
              <a:defRPr lang="fi-FI"/>
            </a:defPPr>
          </a:lstStyle>
          <a:p>
            <a:r>
              <a:rPr lang="et-EE" b="1" dirty="0" err="1">
                <a:solidFill>
                  <a:schemeClr val="bg2">
                    <a:lumMod val="50000"/>
                  </a:schemeClr>
                </a:solidFill>
              </a:rPr>
              <a:t>Gender</a:t>
            </a:r>
            <a:r>
              <a:rPr lang="et-EE" b="1" dirty="0">
                <a:solidFill>
                  <a:schemeClr val="bg2">
                    <a:lumMod val="50000"/>
                  </a:schemeClr>
                </a:solidFill>
              </a:rPr>
              <a:t> and </a:t>
            </a:r>
            <a:r>
              <a:rPr lang="et-EE" b="1" dirty="0" err="1">
                <a:solidFill>
                  <a:schemeClr val="bg2">
                    <a:lumMod val="50000"/>
                  </a:schemeClr>
                </a:solidFill>
              </a:rPr>
              <a:t>education</a:t>
            </a:r>
            <a:r>
              <a:rPr lang="fi-FI" b="1" dirty="0">
                <a:solidFill>
                  <a:schemeClr val="bg2">
                    <a:lumMod val="50000"/>
                  </a:schemeClr>
                </a:solidFill>
              </a:rPr>
              <a:t> </a:t>
            </a:r>
            <a:br>
              <a:rPr lang="fi-FI" b="1" dirty="0">
                <a:solidFill>
                  <a:schemeClr val="bg2">
                    <a:lumMod val="50000"/>
                  </a:schemeClr>
                </a:solidFill>
              </a:rPr>
            </a:br>
            <a:br>
              <a:rPr lang="fi-FI" b="1" dirty="0">
                <a:solidFill>
                  <a:schemeClr val="bg2">
                    <a:lumMod val="50000"/>
                  </a:schemeClr>
                </a:solidFill>
              </a:rPr>
            </a:br>
            <a:r>
              <a:rPr lang="fi-FI" b="1" dirty="0">
                <a:solidFill>
                  <a:schemeClr val="bg2">
                    <a:lumMod val="50000"/>
                  </a:schemeClr>
                </a:solidFill>
              </a:rPr>
              <a:t>in Finland</a:t>
            </a:r>
            <a:endParaRPr lang="et-EE" b="1" dirty="0">
              <a:solidFill>
                <a:schemeClr val="bg2">
                  <a:lumMod val="50000"/>
                </a:schemeClr>
              </a:solidFill>
            </a:endParaRPr>
          </a:p>
        </p:txBody>
      </p:sp>
      <p:sp>
        <p:nvSpPr>
          <p:cNvPr id="3" name="Tekstiruutu 2">
            <a:extLst>
              <a:ext uri="{FF2B5EF4-FFF2-40B4-BE49-F238E27FC236}">
                <a16:creationId xmlns:a16="http://schemas.microsoft.com/office/drawing/2014/main" id="{534ED5A5-4029-57F4-1F9F-14C513DD90F9}"/>
              </a:ext>
            </a:extLst>
          </p:cNvPr>
          <p:cNvSpPr txBox="1"/>
          <p:nvPr/>
        </p:nvSpPr>
        <p:spPr>
          <a:xfrm>
            <a:off x="5345528" y="5836921"/>
            <a:ext cx="6477000" cy="919480"/>
          </a:xfrm>
          <a:prstGeom prst="rect">
            <a:avLst/>
          </a:prstGeom>
        </p:spPr>
        <p:txBody>
          <a:bodyPr>
            <a:normAutofit/>
          </a:bodyPr>
          <a:lstStyle/>
          <a:p>
            <a:pPr>
              <a:spcAft>
                <a:spcPts val="600"/>
              </a:spcAft>
            </a:pPr>
            <a:r>
              <a:rPr lang="fi-FI" b="1" dirty="0">
                <a:solidFill>
                  <a:schemeClr val="bg1"/>
                </a:solidFill>
              </a:rPr>
              <a:t>#</a:t>
            </a:r>
            <a:r>
              <a:rPr lang="et-EE" b="1" dirty="0" err="1">
                <a:solidFill>
                  <a:schemeClr val="bg1"/>
                </a:solidFill>
              </a:rPr>
              <a:t>gender</a:t>
            </a:r>
            <a:r>
              <a:rPr lang="et-EE" b="1" dirty="0">
                <a:solidFill>
                  <a:schemeClr val="bg1"/>
                </a:solidFill>
              </a:rPr>
              <a:t> </a:t>
            </a:r>
            <a:r>
              <a:rPr lang="et-EE" b="1" dirty="0" err="1">
                <a:solidFill>
                  <a:schemeClr val="bg1"/>
                </a:solidFill>
              </a:rPr>
              <a:t>equality</a:t>
            </a:r>
            <a:r>
              <a:rPr lang="et-EE" b="1" dirty="0">
                <a:solidFill>
                  <a:schemeClr val="bg1"/>
                </a:solidFill>
              </a:rPr>
              <a:t> </a:t>
            </a:r>
            <a:r>
              <a:rPr lang="fi-FI" b="1" dirty="0">
                <a:solidFill>
                  <a:schemeClr val="bg1"/>
                </a:solidFill>
              </a:rPr>
              <a:t>#</a:t>
            </a:r>
            <a:r>
              <a:rPr lang="et-EE" b="1" dirty="0" err="1">
                <a:solidFill>
                  <a:schemeClr val="bg1"/>
                </a:solidFill>
              </a:rPr>
              <a:t>equal</a:t>
            </a:r>
            <a:r>
              <a:rPr lang="et-EE" b="1" dirty="0">
                <a:solidFill>
                  <a:schemeClr val="bg1"/>
                </a:solidFill>
              </a:rPr>
              <a:t> </a:t>
            </a:r>
            <a:r>
              <a:rPr lang="et-EE" b="1" dirty="0" err="1">
                <a:solidFill>
                  <a:schemeClr val="bg1"/>
                </a:solidFill>
              </a:rPr>
              <a:t>treatment</a:t>
            </a:r>
            <a:r>
              <a:rPr lang="et-EE" b="1" dirty="0">
                <a:solidFill>
                  <a:schemeClr val="bg1"/>
                </a:solidFill>
              </a:rPr>
              <a:t> </a:t>
            </a:r>
            <a:r>
              <a:rPr lang="fi-FI" b="1" dirty="0">
                <a:solidFill>
                  <a:schemeClr val="bg1"/>
                </a:solidFill>
              </a:rPr>
              <a:t>#</a:t>
            </a:r>
            <a:r>
              <a:rPr lang="et-EE" b="1" dirty="0" err="1">
                <a:solidFill>
                  <a:schemeClr val="bg1"/>
                </a:solidFill>
              </a:rPr>
              <a:t>family</a:t>
            </a:r>
            <a:r>
              <a:rPr lang="et-EE" b="1" dirty="0">
                <a:solidFill>
                  <a:schemeClr val="bg1"/>
                </a:solidFill>
              </a:rPr>
              <a:t> </a:t>
            </a:r>
            <a:r>
              <a:rPr lang="et-EE" b="1" dirty="0" err="1">
                <a:solidFill>
                  <a:schemeClr val="bg1"/>
                </a:solidFill>
              </a:rPr>
              <a:t>models</a:t>
            </a:r>
            <a:r>
              <a:rPr lang="et-EE" b="1" dirty="0">
                <a:solidFill>
                  <a:schemeClr val="bg1"/>
                </a:solidFill>
              </a:rPr>
              <a:t> </a:t>
            </a:r>
            <a:r>
              <a:rPr lang="fi-FI" b="1" dirty="0">
                <a:solidFill>
                  <a:schemeClr val="bg1"/>
                </a:solidFill>
              </a:rPr>
              <a:t>#</a:t>
            </a:r>
            <a:r>
              <a:rPr lang="et-EE" b="1" dirty="0" err="1">
                <a:solidFill>
                  <a:schemeClr val="bg1"/>
                </a:solidFill>
              </a:rPr>
              <a:t>gender</a:t>
            </a:r>
            <a:r>
              <a:rPr lang="et-EE" b="1" dirty="0">
                <a:solidFill>
                  <a:schemeClr val="bg1"/>
                </a:solidFill>
              </a:rPr>
              <a:t> </a:t>
            </a:r>
            <a:r>
              <a:rPr lang="et-EE" b="1" dirty="0" err="1">
                <a:solidFill>
                  <a:schemeClr val="bg1"/>
                </a:solidFill>
              </a:rPr>
              <a:t>roles</a:t>
            </a:r>
            <a:r>
              <a:rPr lang="fi-FI" b="1" dirty="0">
                <a:solidFill>
                  <a:schemeClr val="bg1"/>
                </a:solidFill>
              </a:rPr>
              <a:t> #4R #normcriticism</a:t>
            </a:r>
            <a:endParaRPr lang="en-US" b="1" dirty="0">
              <a:solidFill>
                <a:schemeClr val="bg1"/>
              </a:solidFill>
            </a:endParaRP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0" y="2719816"/>
            <a:ext cx="12192000" cy="615553"/>
          </a:xfrm>
        </p:spPr>
        <p:txBody>
          <a:bodyPr rtlCol="0"/>
          <a:lstStyle>
            <a:defPPr>
              <a:defRPr lang="fi-FI"/>
            </a:defPPr>
          </a:lstStyle>
          <a:p>
            <a:pPr rtl="0"/>
            <a:r>
              <a:rPr lang="et-EE" b="1" dirty="0">
                <a:latin typeface="Abadi" panose="020B0604020104020204" pitchFamily="34" charset="0"/>
              </a:rPr>
              <a:t>Education in</a:t>
            </a:r>
            <a:r>
              <a:rPr lang="fi-FI" b="1" dirty="0">
                <a:latin typeface="Abadi" panose="020B0604020104020204" pitchFamily="34" charset="0"/>
              </a:rPr>
              <a:t> Finland</a:t>
            </a:r>
            <a:endParaRPr lang="fi-FI" dirty="0"/>
          </a:p>
        </p:txBody>
      </p:sp>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
            <a:extLst>
              <a:ext uri="{FF2B5EF4-FFF2-40B4-BE49-F238E27FC236}">
                <a16:creationId xmlns:a16="http://schemas.microsoft.com/office/drawing/2014/main" id="{62F83C6A-E3F5-CE6C-FBBD-DF8382395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011" y="508000"/>
            <a:ext cx="6019024" cy="49784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E2BBD849-574F-6E28-A8A8-56516418E4FA}"/>
              </a:ext>
            </a:extLst>
          </p:cNvPr>
          <p:cNvSpPr txBox="1"/>
          <p:nvPr/>
        </p:nvSpPr>
        <p:spPr>
          <a:xfrm>
            <a:off x="393205" y="508000"/>
            <a:ext cx="4788395" cy="5262979"/>
          </a:xfrm>
          <a:prstGeom prst="rect">
            <a:avLst/>
          </a:prstGeom>
          <a:noFill/>
        </p:spPr>
        <p:txBody>
          <a:bodyPr wrap="square">
            <a:spAutoFit/>
          </a:bodyPr>
          <a:lstStyle/>
          <a:p>
            <a:r>
              <a:rPr lang="en-US" sz="1600" b="0" i="0" dirty="0">
                <a:solidFill>
                  <a:schemeClr val="bg1"/>
                </a:solidFill>
                <a:effectLst/>
                <a:latin typeface="Times New Roman" panose="02020603050405020304" pitchFamily="18" charset="0"/>
                <a:cs typeface="Times New Roman" panose="02020603050405020304" pitchFamily="18" charset="0"/>
              </a:rPr>
              <a:t>The Finnish education system is composed of:</a:t>
            </a:r>
          </a:p>
          <a:p>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A) a </a:t>
            </a:r>
            <a:r>
              <a:rPr lang="en-US" sz="1600" b="0" i="0" dirty="0" err="1">
                <a:solidFill>
                  <a:schemeClr val="bg1"/>
                </a:solidFill>
                <a:effectLst/>
                <a:latin typeface="Times New Roman" panose="02020603050405020304" pitchFamily="18" charset="0"/>
                <a:cs typeface="Times New Roman" panose="02020603050405020304" pitchFamily="18" charset="0"/>
              </a:rPr>
              <a:t>nineyear</a:t>
            </a:r>
            <a:r>
              <a:rPr lang="en-US" sz="1600" b="0" i="0" dirty="0">
                <a:solidFill>
                  <a:schemeClr val="bg1"/>
                </a:solidFill>
                <a:effectLst/>
                <a:latin typeface="Times New Roman" panose="02020603050405020304" pitchFamily="18" charset="0"/>
                <a:cs typeface="Times New Roman" panose="02020603050405020304" pitchFamily="18" charset="0"/>
              </a:rPr>
              <a:t> basic education (comprehensive school) for the whole age group (age from 7 to 16 years old), preceded by one year of voluntary pre‐primary education for six year old children.</a:t>
            </a:r>
          </a:p>
          <a:p>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B) Upper secondary education, comprising general education and vocational education and training (vocational qualifications and further and specialist qualifications) and</a:t>
            </a:r>
          </a:p>
          <a:p>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C) higher education. Higher education is offered by universities and polytechnics (also known as universities of applied sciences). Universities emphasize scientific research and instruction and universities of applied sciences adopt a more practical approach.</a:t>
            </a:r>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Professionals working in the field of logistics and blue economy have in most cases completed an upper secondary education degree or higher education degree.</a:t>
            </a:r>
            <a:endParaRPr lang="fi-FI"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67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Finland Still an Education Superstar?">
            <a:extLst>
              <a:ext uri="{FF2B5EF4-FFF2-40B4-BE49-F238E27FC236}">
                <a16:creationId xmlns:a16="http://schemas.microsoft.com/office/drawing/2014/main" id="{07FEDF35-CEEE-F122-7A80-2082E887B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 y="361950"/>
            <a:ext cx="4762500" cy="3067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34032375-429E-7509-C4F5-DD230D84FF99}"/>
              </a:ext>
            </a:extLst>
          </p:cNvPr>
          <p:cNvSpPr txBox="1"/>
          <p:nvPr/>
        </p:nvSpPr>
        <p:spPr>
          <a:xfrm>
            <a:off x="5435600" y="473075"/>
            <a:ext cx="6096000" cy="2554545"/>
          </a:xfrm>
          <a:prstGeom prst="rect">
            <a:avLst/>
          </a:prstGeom>
          <a:noFill/>
        </p:spPr>
        <p:txBody>
          <a:bodyPr wrap="square">
            <a:spAutoFit/>
          </a:bodyPr>
          <a:lstStyle/>
          <a:p>
            <a:r>
              <a:rPr lang="en-US" sz="1600">
                <a:solidFill>
                  <a:schemeClr val="bg1"/>
                </a:solidFill>
                <a:latin typeface="Times New Roman" panose="02020603050405020304" pitchFamily="18" charset="0"/>
                <a:cs typeface="Times New Roman" panose="02020603050405020304" pitchFamily="18" charset="0"/>
              </a:rPr>
              <a:t>Finns are not sorted into classes of students, educational institutions according to their abilities and career preferences.</a:t>
            </a:r>
          </a:p>
          <a:p>
            <a:endParaRPr lang="en-US" sz="1600">
              <a:solidFill>
                <a:schemeClr val="bg1"/>
              </a:solidFill>
              <a:latin typeface="Times New Roman" panose="02020603050405020304" pitchFamily="18" charset="0"/>
              <a:cs typeface="Times New Roman" panose="02020603050405020304" pitchFamily="18" charset="0"/>
            </a:endParaRPr>
          </a:p>
          <a:p>
            <a:r>
              <a:rPr lang="en-US" sz="1600">
                <a:solidFill>
                  <a:schemeClr val="bg1"/>
                </a:solidFill>
                <a:latin typeface="Times New Roman" panose="02020603050405020304" pitchFamily="18" charset="0"/>
                <a:cs typeface="Times New Roman" panose="02020603050405020304" pitchFamily="18" charset="0"/>
              </a:rPr>
              <a:t>Also, there are no "bad" and "good" students. Comparison pupils with each other is prohibited. Children are ingenious and with a large deficit mental abilities are considered "special" and learn with them. In general, the team trained and children on wheelchairs.  Finns are trying as much as possible to integrate into the society of those who require special treatment. The difference between the weak and strong students - the smallest in the world</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8" name="Tekstiruutu 7">
            <a:extLst>
              <a:ext uri="{FF2B5EF4-FFF2-40B4-BE49-F238E27FC236}">
                <a16:creationId xmlns:a16="http://schemas.microsoft.com/office/drawing/2014/main" id="{3D7E5D81-2468-00BF-1AA8-1FCB4DD98B47}"/>
              </a:ext>
            </a:extLst>
          </p:cNvPr>
          <p:cNvSpPr txBox="1"/>
          <p:nvPr/>
        </p:nvSpPr>
        <p:spPr>
          <a:xfrm>
            <a:off x="575310" y="4116477"/>
            <a:ext cx="4443730" cy="1569660"/>
          </a:xfrm>
          <a:prstGeom prst="rect">
            <a:avLst/>
          </a:prstGeom>
          <a:noFill/>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All students in Finland receive a free education from when they start at seven years of age until they complete their university studies. During their educational journey all pupils receive free school meals, resources and materials, transport and support services.</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10" name="Tekstiruutu 9">
            <a:extLst>
              <a:ext uri="{FF2B5EF4-FFF2-40B4-BE49-F238E27FC236}">
                <a16:creationId xmlns:a16="http://schemas.microsoft.com/office/drawing/2014/main" id="{91BFD8B6-3B34-0D54-B3C0-8F526A712633}"/>
              </a:ext>
            </a:extLst>
          </p:cNvPr>
          <p:cNvSpPr txBox="1"/>
          <p:nvPr/>
        </p:nvSpPr>
        <p:spPr>
          <a:xfrm>
            <a:off x="5435600" y="3317240"/>
            <a:ext cx="6096000" cy="2554545"/>
          </a:xfrm>
          <a:prstGeom prst="rect">
            <a:avLst/>
          </a:prstGeom>
          <a:noFill/>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Reforms in Curriculum from a Government level</a:t>
            </a:r>
          </a:p>
          <a:p>
            <a:r>
              <a:rPr lang="en-US" sz="1600" dirty="0">
                <a:solidFill>
                  <a:schemeClr val="bg1"/>
                </a:solidFill>
                <a:latin typeface="Times New Roman" panose="02020603050405020304" pitchFamily="18" charset="0"/>
                <a:cs typeface="Times New Roman" panose="02020603050405020304" pitchFamily="18" charset="0"/>
              </a:rPr>
              <a:t>The Finnish government has made several reforms in terms of the Curriculum. However, the most notable one came in 2013-2014, which replaced the Education act of 2010. Here are a few questions considered when developing the curriculum.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What will education mean in the upcoming days?</a:t>
            </a:r>
          </a:p>
          <a:p>
            <a:r>
              <a:rPr lang="en-US" sz="1600" dirty="0">
                <a:solidFill>
                  <a:schemeClr val="bg1"/>
                </a:solidFill>
                <a:latin typeface="Times New Roman" panose="02020603050405020304" pitchFamily="18" charset="0"/>
                <a:cs typeface="Times New Roman" panose="02020603050405020304" pitchFamily="18" charset="0"/>
              </a:rPr>
              <a:t>What skills will be needed in everyday life?</a:t>
            </a:r>
          </a:p>
          <a:p>
            <a:r>
              <a:rPr lang="en-US" sz="1600" dirty="0">
                <a:solidFill>
                  <a:schemeClr val="bg1"/>
                </a:solidFill>
                <a:latin typeface="Times New Roman" panose="02020603050405020304" pitchFamily="18" charset="0"/>
                <a:cs typeface="Times New Roman" panose="02020603050405020304" pitchFamily="18" charset="0"/>
              </a:rPr>
              <a:t>How does the curriculum support teachers and not just the students?</a:t>
            </a:r>
          </a:p>
          <a:p>
            <a:r>
              <a:rPr lang="en-US" sz="1600" dirty="0">
                <a:solidFill>
                  <a:schemeClr val="bg1"/>
                </a:solidFill>
                <a:latin typeface="Times New Roman" panose="02020603050405020304" pitchFamily="18" charset="0"/>
                <a:cs typeface="Times New Roman" panose="02020603050405020304" pitchFamily="18" charset="0"/>
              </a:rPr>
              <a:t>How does this change help schools locally? And so on. </a:t>
            </a:r>
            <a:endParaRPr lang="fi-FI"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Finnish Free School Meals - How It All Began (The history of the Finnish School Meals)">
            <a:hlinkClick r:id="" action="ppaction://media"/>
            <a:extLst>
              <a:ext uri="{FF2B5EF4-FFF2-40B4-BE49-F238E27FC236}">
                <a16:creationId xmlns:a16="http://schemas.microsoft.com/office/drawing/2014/main" id="{AE9443F6-54CE-757F-A218-0745F24A3280}"/>
              </a:ext>
            </a:extLst>
          </p:cNvPr>
          <p:cNvPicPr>
            <a:picLocks noRot="1" noChangeAspect="1"/>
          </p:cNvPicPr>
          <p:nvPr>
            <a:videoFile r:link="rId1"/>
          </p:nvPr>
        </p:nvPicPr>
        <p:blipFill>
          <a:blip r:embed="rId5"/>
          <a:stretch>
            <a:fillRect/>
          </a:stretch>
        </p:blipFill>
        <p:spPr>
          <a:xfrm>
            <a:off x="1116642" y="684243"/>
            <a:ext cx="4041140" cy="2283244"/>
          </a:xfrm>
          <a:prstGeom prst="rect">
            <a:avLst/>
          </a:prstGeom>
        </p:spPr>
      </p:pic>
      <p:pic>
        <p:nvPicPr>
          <p:cNvPr id="3" name="Online-media 2" title="Education in Finland">
            <a:hlinkClick r:id="" action="ppaction://media"/>
            <a:extLst>
              <a:ext uri="{FF2B5EF4-FFF2-40B4-BE49-F238E27FC236}">
                <a16:creationId xmlns:a16="http://schemas.microsoft.com/office/drawing/2014/main" id="{AEF8C346-699D-D94B-EE49-75908BE3C3D9}"/>
              </a:ext>
            </a:extLst>
          </p:cNvPr>
          <p:cNvPicPr>
            <a:picLocks noRot="1" noChangeAspect="1"/>
          </p:cNvPicPr>
          <p:nvPr>
            <a:videoFile r:link="rId2"/>
          </p:nvPr>
        </p:nvPicPr>
        <p:blipFill>
          <a:blip r:embed="rId6"/>
          <a:stretch>
            <a:fillRect/>
          </a:stretch>
        </p:blipFill>
        <p:spPr>
          <a:xfrm>
            <a:off x="6671909" y="684243"/>
            <a:ext cx="4041140" cy="2283244"/>
          </a:xfrm>
          <a:prstGeom prst="rect">
            <a:avLst/>
          </a:prstGeom>
        </p:spPr>
      </p:pic>
      <p:sp>
        <p:nvSpPr>
          <p:cNvPr id="5" name="Tekstiruutu 4">
            <a:extLst>
              <a:ext uri="{FF2B5EF4-FFF2-40B4-BE49-F238E27FC236}">
                <a16:creationId xmlns:a16="http://schemas.microsoft.com/office/drawing/2014/main" id="{3201D7F6-A6A9-5805-27A6-04F226E334F7}"/>
              </a:ext>
            </a:extLst>
          </p:cNvPr>
          <p:cNvSpPr txBox="1"/>
          <p:nvPr/>
        </p:nvSpPr>
        <p:spPr>
          <a:xfrm>
            <a:off x="1116642" y="4857473"/>
            <a:ext cx="6094562" cy="369332"/>
          </a:xfrm>
          <a:prstGeom prst="rect">
            <a:avLst/>
          </a:prstGeom>
          <a:noFill/>
        </p:spPr>
        <p:txBody>
          <a:bodyPr wrap="square">
            <a:spAutoFit/>
          </a:bodyPr>
          <a:lstStyle/>
          <a:p>
            <a:r>
              <a:rPr lang="fi-FI" dirty="0">
                <a:solidFill>
                  <a:schemeClr val="bg1"/>
                </a:solidFill>
              </a:rPr>
              <a:t>https://youtu.be/nQ1lElD7Uvg</a:t>
            </a:r>
          </a:p>
        </p:txBody>
      </p:sp>
      <p:sp>
        <p:nvSpPr>
          <p:cNvPr id="9" name="Tekstiruutu 8">
            <a:extLst>
              <a:ext uri="{FF2B5EF4-FFF2-40B4-BE49-F238E27FC236}">
                <a16:creationId xmlns:a16="http://schemas.microsoft.com/office/drawing/2014/main" id="{56544F30-9954-4141-6B9E-224CCE6A43FE}"/>
              </a:ext>
            </a:extLst>
          </p:cNvPr>
          <p:cNvSpPr txBox="1"/>
          <p:nvPr/>
        </p:nvSpPr>
        <p:spPr>
          <a:xfrm>
            <a:off x="1116642" y="4390693"/>
            <a:ext cx="6094562" cy="276999"/>
          </a:xfrm>
          <a:prstGeom prst="rect">
            <a:avLst/>
          </a:prstGeom>
          <a:noFill/>
        </p:spPr>
        <p:txBody>
          <a:bodyPr wrap="square">
            <a:spAutoFit/>
          </a:bodyPr>
          <a:lstStyle/>
          <a:p>
            <a:pPr algn="l"/>
            <a:r>
              <a:rPr lang="en-US" sz="1200" b="1" i="0" dirty="0">
                <a:solidFill>
                  <a:srgbClr val="0F0F0F"/>
                </a:solidFill>
                <a:effectLst/>
                <a:latin typeface="YouTube Sans"/>
              </a:rPr>
              <a:t>REASONS why FINLAND'S EDUCATION SYSTEM is considered the BEST in the WORLD</a:t>
            </a:r>
          </a:p>
        </p:txBody>
      </p:sp>
      <p:sp>
        <p:nvSpPr>
          <p:cNvPr id="12" name="Tekstiruutu 11">
            <a:extLst>
              <a:ext uri="{FF2B5EF4-FFF2-40B4-BE49-F238E27FC236}">
                <a16:creationId xmlns:a16="http://schemas.microsoft.com/office/drawing/2014/main" id="{4A0B55F4-BD1F-FB58-DF9F-8AA81450E28B}"/>
              </a:ext>
            </a:extLst>
          </p:cNvPr>
          <p:cNvSpPr txBox="1"/>
          <p:nvPr/>
        </p:nvSpPr>
        <p:spPr>
          <a:xfrm>
            <a:off x="1116642" y="5416586"/>
            <a:ext cx="6094562" cy="369332"/>
          </a:xfrm>
          <a:prstGeom prst="rect">
            <a:avLst/>
          </a:prstGeom>
          <a:noFill/>
        </p:spPr>
        <p:txBody>
          <a:bodyPr wrap="square">
            <a:spAutoFit/>
          </a:bodyPr>
          <a:lstStyle/>
          <a:p>
            <a:r>
              <a:rPr lang="fi-FI" dirty="0">
                <a:solidFill>
                  <a:schemeClr val="bg1"/>
                </a:solidFill>
              </a:rPr>
              <a:t>https://youtu.be/FkOLGk8Ckf4</a:t>
            </a:r>
          </a:p>
        </p:txBody>
      </p:sp>
    </p:spTree>
    <p:extLst>
      <p:ext uri="{BB962C8B-B14F-4D97-AF65-F5344CB8AC3E}">
        <p14:creationId xmlns:p14="http://schemas.microsoft.com/office/powerpoint/2010/main" val="196706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B92CBBD-910F-E732-C9D2-261DA2928A58}"/>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C1AD8B17-DED6-8B81-E86C-191CF1D9D29F}"/>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3102CBF8-04FE-FE12-37DF-FE58894E87C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solidFill>
                  <a:srgbClr val="5B5B5B"/>
                </a:solidFill>
              </a:rPr>
              <a:t>Write down the qualities / characteristics that have helped you achieve these things?</a:t>
            </a:r>
            <a:endParaRPr lang="fi-FI" sz="3000" b="1">
              <a:solidFill>
                <a:srgbClr val="5B5B5B"/>
              </a:solidFill>
            </a:endParaRPr>
          </a:p>
        </p:txBody>
      </p:sp>
      <p:sp>
        <p:nvSpPr>
          <p:cNvPr id="7" name="Suorakulmio 6">
            <a:extLst>
              <a:ext uri="{FF2B5EF4-FFF2-40B4-BE49-F238E27FC236}">
                <a16:creationId xmlns:a16="http://schemas.microsoft.com/office/drawing/2014/main" id="{103E326E-5C7B-D728-3C5C-7766CCCBB6B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316304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1387078" y="2565544"/>
            <a:ext cx="9141397" cy="1231106"/>
          </a:xfrm>
        </p:spPr>
        <p:txBody>
          <a:bodyPr rtlCol="0"/>
          <a:lstStyle>
            <a:defPPr>
              <a:defRPr lang="fi-FI"/>
            </a:defPPr>
          </a:lstStyle>
          <a:p>
            <a:pPr rtl="0"/>
            <a:r>
              <a:rPr lang="en-US" dirty="0">
                <a:latin typeface="Abadi" panose="020B0604020104020204" pitchFamily="34" charset="0"/>
              </a:rPr>
              <a:t>P</a:t>
            </a:r>
            <a:r>
              <a:rPr lang="en-US" b="1" dirty="0">
                <a:latin typeface="Abadi" panose="020B0604020104020204" pitchFamily="34" charset="0"/>
              </a:rPr>
              <a:t>romoting gender equality </a:t>
            </a:r>
            <a:br>
              <a:rPr lang="en-US" b="1" dirty="0">
                <a:latin typeface="Abadi" panose="020B0604020104020204" pitchFamily="34" charset="0"/>
              </a:rPr>
            </a:br>
            <a:r>
              <a:rPr lang="en-US" b="1" dirty="0">
                <a:latin typeface="Abadi" panose="020B0604020104020204" pitchFamily="34" charset="0"/>
              </a:rPr>
              <a:t>in Finish schools</a:t>
            </a:r>
          </a:p>
        </p:txBody>
      </p:sp>
    </p:spTree>
    <p:extLst>
      <p:ext uri="{BB962C8B-B14F-4D97-AF65-F5344CB8AC3E}">
        <p14:creationId xmlns:p14="http://schemas.microsoft.com/office/powerpoint/2010/main" val="21313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5BE5D378-5064-88A9-F20D-B98687CDDA61}"/>
              </a:ext>
            </a:extLst>
          </p:cNvPr>
          <p:cNvSpPr txBox="1"/>
          <p:nvPr/>
        </p:nvSpPr>
        <p:spPr>
          <a:xfrm>
            <a:off x="690880" y="531059"/>
            <a:ext cx="11033760" cy="1077218"/>
          </a:xfrm>
          <a:prstGeom prst="rect">
            <a:avLst/>
          </a:prstGeom>
          <a:noFill/>
        </p:spPr>
        <p:txBody>
          <a:bodyPr wrap="square">
            <a:spAutoFit/>
          </a:bodyPr>
          <a:lstStyle/>
          <a:p>
            <a:r>
              <a:rPr lang="en-US" sz="1600" b="0" i="0" dirty="0">
                <a:solidFill>
                  <a:schemeClr val="bg1"/>
                </a:solidFill>
                <a:effectLst/>
                <a:latin typeface="Times New Roman" panose="02020603050405020304" pitchFamily="18" charset="0"/>
                <a:cs typeface="Times New Roman" panose="02020603050405020304" pitchFamily="18" charset="0"/>
              </a:rPr>
              <a:t>Teachers have the opportunity to shape the way children view gender. Setting a healthy standard for how male students should treat female students can help end violence against women. According to a </a:t>
            </a:r>
            <a:r>
              <a:rPr lang="en-US" sz="1600" b="0" i="0" u="none"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YouGov survey</a:t>
            </a:r>
            <a:r>
              <a:rPr lang="en-US" sz="1600" b="0" i="0" dirty="0">
                <a:solidFill>
                  <a:schemeClr val="bg1"/>
                </a:solidFill>
                <a:effectLst/>
                <a:latin typeface="Times New Roman" panose="02020603050405020304" pitchFamily="18" charset="0"/>
                <a:cs typeface="Times New Roman" panose="02020603050405020304" pitchFamily="18" charset="0"/>
              </a:rPr>
              <a:t>, only 13% of young women’s knowledge about domestic violence comes from school. This makes sense when you find out that </a:t>
            </a:r>
            <a:r>
              <a:rPr lang="en-US" sz="1600" i="0" dirty="0">
                <a:solidFill>
                  <a:schemeClr val="bg1"/>
                </a:solidFill>
                <a:effectLst/>
                <a:latin typeface="Times New Roman" panose="02020603050405020304" pitchFamily="18" charset="0"/>
                <a:cs typeface="Times New Roman" panose="02020603050405020304" pitchFamily="18" charset="0"/>
              </a:rPr>
              <a:t>9 out of 10 young women in the YouGov survey said they had not learned about domestic violence in school.</a:t>
            </a:r>
            <a:endParaRPr lang="fi-FI" sz="1600" dirty="0">
              <a:solidFill>
                <a:schemeClr val="bg1"/>
              </a:solidFill>
              <a:latin typeface="Times New Roman" panose="02020603050405020304" pitchFamily="18" charset="0"/>
              <a:cs typeface="Times New Roman" panose="02020603050405020304" pitchFamily="18" charset="0"/>
            </a:endParaRPr>
          </a:p>
        </p:txBody>
      </p:sp>
      <p:sp>
        <p:nvSpPr>
          <p:cNvPr id="5" name="Tekstiruutu 4">
            <a:extLst>
              <a:ext uri="{FF2B5EF4-FFF2-40B4-BE49-F238E27FC236}">
                <a16:creationId xmlns:a16="http://schemas.microsoft.com/office/drawing/2014/main" id="{CDB61245-E662-800D-C737-690E351FADE2}"/>
              </a:ext>
            </a:extLst>
          </p:cNvPr>
          <p:cNvSpPr txBox="1"/>
          <p:nvPr/>
        </p:nvSpPr>
        <p:spPr>
          <a:xfrm>
            <a:off x="690880" y="1913374"/>
            <a:ext cx="6096000" cy="369332"/>
          </a:xfrm>
          <a:prstGeom prst="rect">
            <a:avLst/>
          </a:prstGeom>
          <a:noFill/>
        </p:spPr>
        <p:txBody>
          <a:bodyPr wrap="square">
            <a:spAutoFit/>
          </a:bodyPr>
          <a:lstStyle/>
          <a:p>
            <a:r>
              <a:rPr lang="en-US" b="1" i="0" dirty="0">
                <a:solidFill>
                  <a:schemeClr val="bg1"/>
                </a:solidFill>
                <a:effectLst/>
                <a:latin typeface="Source Serif Pro" panose="02040603050405020204" pitchFamily="18" charset="0"/>
              </a:rPr>
              <a:t>Ways to Promote Gender Equality in The Classroom</a:t>
            </a:r>
            <a:endParaRPr lang="fi-FI" dirty="0">
              <a:solidFill>
                <a:schemeClr val="bg1"/>
              </a:solidFill>
            </a:endParaRPr>
          </a:p>
        </p:txBody>
      </p:sp>
      <p:sp>
        <p:nvSpPr>
          <p:cNvPr id="7" name="Tekstiruutu 6">
            <a:extLst>
              <a:ext uri="{FF2B5EF4-FFF2-40B4-BE49-F238E27FC236}">
                <a16:creationId xmlns:a16="http://schemas.microsoft.com/office/drawing/2014/main" id="{149CD467-6643-58A3-CA09-D31B974E8C6A}"/>
              </a:ext>
            </a:extLst>
          </p:cNvPr>
          <p:cNvSpPr txBox="1"/>
          <p:nvPr/>
        </p:nvSpPr>
        <p:spPr>
          <a:xfrm>
            <a:off x="690880" y="2607717"/>
            <a:ext cx="4998720" cy="1169551"/>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1. Avoid separating male and female students</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Not only does separating students within the classroom inhibit male and female students learning to </a:t>
            </a:r>
            <a:r>
              <a:rPr lang="en-US" sz="1400" b="0" i="0" dirty="0" err="1">
                <a:solidFill>
                  <a:schemeClr val="bg1"/>
                </a:solidFill>
                <a:effectLst/>
                <a:latin typeface="Times New Roman" panose="02020603050405020304" pitchFamily="18" charset="0"/>
                <a:cs typeface="Times New Roman" panose="02020603050405020304" pitchFamily="18" charset="0"/>
              </a:rPr>
              <a:t>socialise</a:t>
            </a:r>
            <a:r>
              <a:rPr lang="en-US" sz="1400" b="0" i="0" dirty="0">
                <a:solidFill>
                  <a:schemeClr val="bg1"/>
                </a:solidFill>
                <a:effectLst/>
                <a:latin typeface="Times New Roman" panose="02020603050405020304" pitchFamily="18" charset="0"/>
                <a:cs typeface="Times New Roman" panose="02020603050405020304" pitchFamily="18" charset="0"/>
              </a:rPr>
              <a:t> with each other, but it does not allow for non-binary student to feel comfortable and seen. So, avoid things like ‘girls vs boys’ games, for example.</a:t>
            </a:r>
          </a:p>
        </p:txBody>
      </p:sp>
      <p:sp>
        <p:nvSpPr>
          <p:cNvPr id="9" name="Tekstiruutu 8">
            <a:extLst>
              <a:ext uri="{FF2B5EF4-FFF2-40B4-BE49-F238E27FC236}">
                <a16:creationId xmlns:a16="http://schemas.microsoft.com/office/drawing/2014/main" id="{3587263C-71D4-F367-644F-58E2B926C3F8}"/>
              </a:ext>
            </a:extLst>
          </p:cNvPr>
          <p:cNvSpPr txBox="1"/>
          <p:nvPr/>
        </p:nvSpPr>
        <p:spPr>
          <a:xfrm>
            <a:off x="690880" y="4102279"/>
            <a:ext cx="4998720" cy="1384995"/>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2. Promote all genders working together</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Perhaps the best way to promote gender equality in the classroom is by simply encouraging everyone to work together. Teamwork is a valuable life skill regardless, but letting students of all genders work together free from stereotypes will teach them that gender really don’t matter at all.</a:t>
            </a:r>
          </a:p>
        </p:txBody>
      </p:sp>
      <p:sp>
        <p:nvSpPr>
          <p:cNvPr id="11" name="Tekstiruutu 10">
            <a:extLst>
              <a:ext uri="{FF2B5EF4-FFF2-40B4-BE49-F238E27FC236}">
                <a16:creationId xmlns:a16="http://schemas.microsoft.com/office/drawing/2014/main" id="{9B9209B9-7BB2-0D76-4FA9-BBFB9484F4D0}"/>
              </a:ext>
            </a:extLst>
          </p:cNvPr>
          <p:cNvSpPr txBox="1"/>
          <p:nvPr/>
        </p:nvSpPr>
        <p:spPr>
          <a:xfrm>
            <a:off x="5933440" y="2607717"/>
            <a:ext cx="5638800" cy="1169551"/>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5. Include literature that is inclusive and free of gender stereotypes</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Children are inspired by stories that they can relate to, with characters that look like them. Therefore, reading books about women becoming scientists, and boys becoming nurses, helps promote equal job opportunities and goals as they grow up. </a:t>
            </a:r>
          </a:p>
        </p:txBody>
      </p:sp>
      <p:sp>
        <p:nvSpPr>
          <p:cNvPr id="13" name="Tekstiruutu 12">
            <a:extLst>
              <a:ext uri="{FF2B5EF4-FFF2-40B4-BE49-F238E27FC236}">
                <a16:creationId xmlns:a16="http://schemas.microsoft.com/office/drawing/2014/main" id="{5742D81C-196A-1E9C-FB02-5BED180E932F}"/>
              </a:ext>
            </a:extLst>
          </p:cNvPr>
          <p:cNvSpPr txBox="1"/>
          <p:nvPr/>
        </p:nvSpPr>
        <p:spPr>
          <a:xfrm>
            <a:off x="5933440" y="4102279"/>
            <a:ext cx="6096000" cy="1815882"/>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6. Swap out gendered words</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It’s a good idea to start replacing phrases like “mum and dad” for “parent/s” or “caregiver/s”. This helps create an inclusive environment in which kids with same-sex parents feel included, and where every family dynamic is represented.</a:t>
            </a: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It’s also important for non-binary gender inclusion, that in sex education especially, we de-gender anatomy. For example, instead of saying “lady parts” and “boy bits” try to use anatomically correct terms that do not exclude transgender students.</a:t>
            </a:r>
          </a:p>
        </p:txBody>
      </p:sp>
    </p:spTree>
    <p:extLst>
      <p:ext uri="{BB962C8B-B14F-4D97-AF65-F5344CB8AC3E}">
        <p14:creationId xmlns:p14="http://schemas.microsoft.com/office/powerpoint/2010/main" val="6169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CCE0A4A-EFDA-8BE0-AC1C-3198756B0B63}"/>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1822BE2A-E567-C4C0-ACE5-1C6DD7F73049}"/>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DFBAEB43-BA0A-1C9E-43C5-41A50DA7897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gender do you identify as?</a:t>
            </a:r>
            <a:endParaRPr lang="fi-FI" sz="3600" b="1">
              <a:solidFill>
                <a:srgbClr val="5B5B5B"/>
              </a:solidFill>
            </a:endParaRPr>
          </a:p>
        </p:txBody>
      </p:sp>
      <p:sp>
        <p:nvSpPr>
          <p:cNvPr id="7" name="Suorakulmio 6">
            <a:extLst>
              <a:ext uri="{FF2B5EF4-FFF2-40B4-BE49-F238E27FC236}">
                <a16:creationId xmlns:a16="http://schemas.microsoft.com/office/drawing/2014/main" id="{ED2BA91B-CAEC-B2E2-F6EF-FB68D580316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35928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6501AE4-05B7-087B-173F-F6313FE8B299}"/>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F15E834A-200C-E5F2-4938-97FFB69F649B}"/>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603038F2-6667-D5D8-73A3-757DDC97CD7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Do you identify with the gender status assigned to you at birth?</a:t>
            </a:r>
            <a:endParaRPr lang="fi-FI" sz="3600" b="1">
              <a:solidFill>
                <a:srgbClr val="5B5B5B"/>
              </a:solidFill>
            </a:endParaRPr>
          </a:p>
        </p:txBody>
      </p:sp>
      <p:sp>
        <p:nvSpPr>
          <p:cNvPr id="7" name="Suorakulmio 6">
            <a:extLst>
              <a:ext uri="{FF2B5EF4-FFF2-40B4-BE49-F238E27FC236}">
                <a16:creationId xmlns:a16="http://schemas.microsoft.com/office/drawing/2014/main" id="{AD9F79CB-7E69-713A-1A1E-95384C9ED0E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228974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1374040" y="2645317"/>
            <a:ext cx="9141397" cy="615553"/>
          </a:xfrm>
        </p:spPr>
        <p:txBody>
          <a:bodyPr rtlCol="0"/>
          <a:lstStyle>
            <a:defPPr>
              <a:defRPr lang="fi-FI"/>
            </a:defPPr>
          </a:lstStyle>
          <a:p>
            <a:pPr rtl="0"/>
            <a:r>
              <a:rPr lang="en-US" dirty="0">
                <a:latin typeface="Abadi" panose="020B0604020104020204" pitchFamily="34" charset="0"/>
              </a:rPr>
              <a:t>Norm criticism</a:t>
            </a:r>
            <a:endParaRPr lang="en-US" b="1" dirty="0">
              <a:latin typeface="Abadi" panose="020B0604020104020204" pitchFamily="34" charset="0"/>
            </a:endParaRPr>
          </a:p>
        </p:txBody>
      </p:sp>
    </p:spTree>
    <p:extLst>
      <p:ext uri="{BB962C8B-B14F-4D97-AF65-F5344CB8AC3E}">
        <p14:creationId xmlns:p14="http://schemas.microsoft.com/office/powerpoint/2010/main" val="112280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0" y="2661047"/>
            <a:ext cx="12192000" cy="615553"/>
          </a:xfrm>
        </p:spPr>
        <p:txBody>
          <a:bodyPr rtlCol="0"/>
          <a:lstStyle>
            <a:defPPr>
              <a:defRPr lang="fi-FI"/>
            </a:defPPr>
          </a:lstStyle>
          <a:p>
            <a:pPr rtl="0"/>
            <a:r>
              <a:rPr lang="fi-FI" dirty="0" err="1"/>
              <a:t>Gender</a:t>
            </a:r>
            <a:r>
              <a:rPr lang="fi-FI" dirty="0"/>
              <a:t> </a:t>
            </a:r>
            <a:r>
              <a:rPr lang="fi-FI" dirty="0" err="1"/>
              <a:t>equality</a:t>
            </a:r>
            <a:r>
              <a:rPr lang="fi-FI" dirty="0"/>
              <a:t> in Finland</a:t>
            </a:r>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FAE15CA-BCEF-6C2F-D81F-A0986702BFB4}"/>
              </a:ext>
            </a:extLst>
          </p:cNvPr>
          <p:cNvSpPr txBox="1"/>
          <p:nvPr/>
        </p:nvSpPr>
        <p:spPr>
          <a:xfrm>
            <a:off x="445273" y="733540"/>
            <a:ext cx="7369657" cy="1815882"/>
          </a:xfrm>
          <a:prstGeom prst="rect">
            <a:avLst/>
          </a:prstGeom>
          <a:noFill/>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What is Norm Criticism?</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Norm criticism is both a way of </a:t>
            </a:r>
            <a:r>
              <a:rPr lang="en-US" sz="1600" dirty="0" err="1">
                <a:solidFill>
                  <a:schemeClr val="bg1"/>
                </a:solidFill>
                <a:latin typeface="Times New Roman" panose="02020603050405020304" pitchFamily="18" charset="0"/>
                <a:cs typeface="Times New Roman" panose="02020603050405020304" pitchFamily="18" charset="0"/>
              </a:rPr>
              <a:t>analysing</a:t>
            </a:r>
            <a:r>
              <a:rPr lang="en-US" sz="1600" dirty="0">
                <a:solidFill>
                  <a:schemeClr val="bg1"/>
                </a:solidFill>
                <a:latin typeface="Times New Roman" panose="02020603050405020304" pitchFamily="18" charset="0"/>
                <a:cs typeface="Times New Roman" panose="02020603050405020304" pitchFamily="18" charset="0"/>
              </a:rPr>
              <a:t> and understanding norms and power structures as well as a tool for challenging  and dismantling norms. By using norm criticism one can raise awareness of the privileges, power imbalances and exclusion that some norms create. It is also a way to challenge power structures and combating </a:t>
            </a:r>
            <a:r>
              <a:rPr lang="en-US" sz="1600" dirty="0" err="1">
                <a:solidFill>
                  <a:schemeClr val="bg1"/>
                </a:solidFill>
                <a:latin typeface="Times New Roman" panose="02020603050405020304" pitchFamily="18" charset="0"/>
                <a:cs typeface="Times New Roman" panose="02020603050405020304" pitchFamily="18" charset="0"/>
              </a:rPr>
              <a:t>marginalisation</a:t>
            </a:r>
            <a:r>
              <a:rPr lang="en-US" sz="1600" dirty="0">
                <a:solidFill>
                  <a:schemeClr val="bg1"/>
                </a:solidFill>
                <a:latin typeface="Times New Roman" panose="02020603050405020304" pitchFamily="18" charset="0"/>
                <a:cs typeface="Times New Roman" panose="02020603050405020304" pitchFamily="18" charset="0"/>
              </a:rPr>
              <a:t> of groups in society.</a:t>
            </a:r>
          </a:p>
        </p:txBody>
      </p:sp>
      <p:sp>
        <p:nvSpPr>
          <p:cNvPr id="5" name="Tekstiruutu 4">
            <a:extLst>
              <a:ext uri="{FF2B5EF4-FFF2-40B4-BE49-F238E27FC236}">
                <a16:creationId xmlns:a16="http://schemas.microsoft.com/office/drawing/2014/main" id="{E73F6A4E-9D5A-D0A7-B339-D0765DB1E841}"/>
              </a:ext>
            </a:extLst>
          </p:cNvPr>
          <p:cNvSpPr txBox="1"/>
          <p:nvPr/>
        </p:nvSpPr>
        <p:spPr>
          <a:xfrm>
            <a:off x="445273" y="2908195"/>
            <a:ext cx="7061312" cy="2308324"/>
          </a:xfrm>
          <a:prstGeom prst="rect">
            <a:avLst/>
          </a:prstGeom>
          <a:noFill/>
        </p:spPr>
        <p:txBody>
          <a:bodyPr wrap="square">
            <a:spAutoFit/>
          </a:bodyPr>
          <a:lstStyle/>
          <a:p>
            <a:pPr algn="l"/>
            <a:r>
              <a:rPr lang="en-US" sz="1600" b="0" i="0" dirty="0">
                <a:solidFill>
                  <a:srgbClr val="353535"/>
                </a:solidFill>
                <a:effectLst/>
                <a:latin typeface="Times New Roman" panose="02020603050405020304" pitchFamily="18" charset="0"/>
                <a:cs typeface="Times New Roman" panose="02020603050405020304" pitchFamily="18" charset="0"/>
              </a:rPr>
              <a:t>However, once a link between power relations and norms is discovered, it can be changed, too. It is a good idea thereby to combine norm criticism with other tools and methods (of which you can read in other parts of the series: for example the </a:t>
            </a:r>
            <a:r>
              <a:rPr lang="en-US" sz="1600" b="0" i="0"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GET</a:t>
            </a:r>
            <a:r>
              <a:rPr lang="en-US" sz="1600" b="0" i="0" dirty="0">
                <a:solidFill>
                  <a:schemeClr val="bg1"/>
                </a:solidFill>
                <a:effectLst/>
                <a:latin typeface="Times New Roman" panose="02020603050405020304" pitchFamily="18" charset="0"/>
                <a:cs typeface="Times New Roman" panose="02020603050405020304" pitchFamily="18" charset="0"/>
              </a:rPr>
              <a:t>, the </a:t>
            </a:r>
            <a:r>
              <a:rPr lang="en-US" sz="1600" b="0" i="0" strike="noStrike"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Staircase Models</a:t>
            </a:r>
            <a:r>
              <a:rPr lang="en-US" sz="1600" b="0" i="0" dirty="0">
                <a:solidFill>
                  <a:schemeClr val="bg1"/>
                </a:solidFill>
                <a:effectLst/>
                <a:latin typeface="Times New Roman" panose="02020603050405020304" pitchFamily="18" charset="0"/>
                <a:cs typeface="Times New Roman" panose="02020603050405020304" pitchFamily="18" charset="0"/>
              </a:rPr>
              <a:t>, or the </a:t>
            </a:r>
            <a:r>
              <a:rPr lang="en-US" sz="1600" b="0" i="0" strike="noStrike"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4R</a:t>
            </a:r>
            <a:r>
              <a:rPr lang="en-US" sz="1600" b="0" i="0" dirty="0">
                <a:solidFill>
                  <a:srgbClr val="353535"/>
                </a:solidFill>
                <a:effectLst/>
                <a:latin typeface="Times New Roman" panose="02020603050405020304" pitchFamily="18" charset="0"/>
                <a:cs typeface="Times New Roman" panose="02020603050405020304" pitchFamily="18" charset="0"/>
              </a:rPr>
              <a:t>). Norm criticism is part of a gender impact assessment procedure, in which the system and its conditions are shaped to be more inclusive and balanced in terms of gender. </a:t>
            </a:r>
          </a:p>
          <a:p>
            <a:pPr algn="l"/>
            <a:r>
              <a:rPr lang="en-US" sz="1600" b="0" i="0" dirty="0">
                <a:solidFill>
                  <a:srgbClr val="353535"/>
                </a:solidFill>
                <a:effectLst/>
                <a:latin typeface="Times New Roman" panose="02020603050405020304" pitchFamily="18" charset="0"/>
                <a:cs typeface="Times New Roman" panose="02020603050405020304" pitchFamily="18" charset="0"/>
              </a:rPr>
              <a:t>If you are in a privileged position and fit a certain norm, you are also in the position to either take it for granted and not do anything… or to change it, in </a:t>
            </a:r>
            <a:r>
              <a:rPr lang="en-US" sz="1600" b="0" i="0" dirty="0" err="1">
                <a:solidFill>
                  <a:srgbClr val="353535"/>
                </a:solidFill>
                <a:effectLst/>
                <a:latin typeface="Times New Roman" panose="02020603050405020304" pitchFamily="18" charset="0"/>
                <a:cs typeface="Times New Roman" panose="02020603050405020304" pitchFamily="18" charset="0"/>
              </a:rPr>
              <a:t>favour</a:t>
            </a:r>
            <a:r>
              <a:rPr lang="en-US" sz="1600" b="0" i="0" dirty="0">
                <a:solidFill>
                  <a:srgbClr val="353535"/>
                </a:solidFill>
                <a:effectLst/>
                <a:latin typeface="Times New Roman" panose="02020603050405020304" pitchFamily="18" charset="0"/>
                <a:cs typeface="Times New Roman" panose="02020603050405020304" pitchFamily="18" charset="0"/>
              </a:rPr>
              <a:t> of those who are less privileged and therefore have less chance to shape the situation. </a:t>
            </a:r>
          </a:p>
        </p:txBody>
      </p:sp>
      <p:pic>
        <p:nvPicPr>
          <p:cNvPr id="3074" name="Picture 2" descr="Word cloud for Gender studies Stock Illustration | Adobe Stock">
            <a:extLst>
              <a:ext uri="{FF2B5EF4-FFF2-40B4-BE49-F238E27FC236}">
                <a16:creationId xmlns:a16="http://schemas.microsoft.com/office/drawing/2014/main" id="{6C2EB018-9052-FEFC-EE73-94E77C4DA6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4930" y="1233628"/>
            <a:ext cx="3918651" cy="3568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19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DE51B11-B351-D148-60B8-DFE3F1C92CE4}"/>
              </a:ext>
            </a:extLst>
          </p:cNvPr>
          <p:cNvSpPr txBox="1"/>
          <p:nvPr/>
        </p:nvSpPr>
        <p:spPr>
          <a:xfrm>
            <a:off x="683643" y="682289"/>
            <a:ext cx="6094562" cy="369332"/>
          </a:xfrm>
          <a:prstGeom prst="rect">
            <a:avLst/>
          </a:prstGeom>
          <a:noFill/>
        </p:spPr>
        <p:txBody>
          <a:bodyPr wrap="square">
            <a:spAutoFit/>
          </a:bodyPr>
          <a:lstStyle/>
          <a:p>
            <a:pPr algn="l"/>
            <a:r>
              <a:rPr lang="fi-FI" b="1" i="0" dirty="0" err="1">
                <a:solidFill>
                  <a:srgbClr val="0F0F0F"/>
                </a:solidFill>
                <a:effectLst/>
                <a:latin typeface="YouTube Sans"/>
              </a:rPr>
              <a:t>Gender</a:t>
            </a:r>
            <a:r>
              <a:rPr lang="fi-FI" b="1" i="0" dirty="0">
                <a:solidFill>
                  <a:srgbClr val="0F0F0F"/>
                </a:solidFill>
                <a:effectLst/>
                <a:latin typeface="YouTube Sans"/>
              </a:rPr>
              <a:t> </a:t>
            </a:r>
            <a:r>
              <a:rPr lang="fi-FI" b="1" i="0" dirty="0" err="1">
                <a:solidFill>
                  <a:srgbClr val="0F0F0F"/>
                </a:solidFill>
                <a:effectLst/>
                <a:latin typeface="YouTube Sans"/>
              </a:rPr>
              <a:t>stereotypes</a:t>
            </a:r>
            <a:r>
              <a:rPr lang="fi-FI" b="1" i="0" dirty="0">
                <a:solidFill>
                  <a:srgbClr val="0F0F0F"/>
                </a:solidFill>
                <a:effectLst/>
                <a:latin typeface="YouTube Sans"/>
              </a:rPr>
              <a:t> and </a:t>
            </a:r>
            <a:r>
              <a:rPr lang="fi-FI" b="1" i="0" dirty="0" err="1">
                <a:solidFill>
                  <a:srgbClr val="0F0F0F"/>
                </a:solidFill>
                <a:effectLst/>
                <a:latin typeface="YouTube Sans"/>
              </a:rPr>
              <a:t>education</a:t>
            </a:r>
            <a:endParaRPr lang="fi-FI" b="1" i="0" dirty="0">
              <a:solidFill>
                <a:srgbClr val="0F0F0F"/>
              </a:solidFill>
              <a:effectLst/>
              <a:latin typeface="YouTube Sans"/>
            </a:endParaRPr>
          </a:p>
        </p:txBody>
      </p:sp>
      <p:pic>
        <p:nvPicPr>
          <p:cNvPr id="6" name="Online-media 5" title="Gender stereotypes and education">
            <a:hlinkClick r:id="" action="ppaction://media"/>
            <a:extLst>
              <a:ext uri="{FF2B5EF4-FFF2-40B4-BE49-F238E27FC236}">
                <a16:creationId xmlns:a16="http://schemas.microsoft.com/office/drawing/2014/main" id="{A4D70C93-24E4-FDA2-6B28-B66D7C9E5296}"/>
              </a:ext>
            </a:extLst>
          </p:cNvPr>
          <p:cNvPicPr>
            <a:picLocks noRot="1" noChangeAspect="1"/>
          </p:cNvPicPr>
          <p:nvPr>
            <a:videoFile r:link="rId1"/>
          </p:nvPr>
        </p:nvPicPr>
        <p:blipFill>
          <a:blip r:embed="rId6"/>
          <a:stretch>
            <a:fillRect/>
          </a:stretch>
        </p:blipFill>
        <p:spPr>
          <a:xfrm>
            <a:off x="788838" y="1296718"/>
            <a:ext cx="3895305" cy="2200847"/>
          </a:xfrm>
          <a:prstGeom prst="rect">
            <a:avLst/>
          </a:prstGeom>
        </p:spPr>
      </p:pic>
      <p:sp>
        <p:nvSpPr>
          <p:cNvPr id="8" name="Tekstiruutu 7">
            <a:extLst>
              <a:ext uri="{FF2B5EF4-FFF2-40B4-BE49-F238E27FC236}">
                <a16:creationId xmlns:a16="http://schemas.microsoft.com/office/drawing/2014/main" id="{A86AAEA2-1C4A-08E1-719D-727E347DBB34}"/>
              </a:ext>
            </a:extLst>
          </p:cNvPr>
          <p:cNvSpPr txBox="1"/>
          <p:nvPr/>
        </p:nvSpPr>
        <p:spPr>
          <a:xfrm>
            <a:off x="6523726" y="682289"/>
            <a:ext cx="6094562" cy="369332"/>
          </a:xfrm>
          <a:prstGeom prst="rect">
            <a:avLst/>
          </a:prstGeom>
          <a:noFill/>
        </p:spPr>
        <p:txBody>
          <a:bodyPr wrap="square">
            <a:spAutoFit/>
          </a:bodyPr>
          <a:lstStyle/>
          <a:p>
            <a:pPr algn="l"/>
            <a:r>
              <a:rPr lang="en-US" b="1" i="0" dirty="0">
                <a:solidFill>
                  <a:srgbClr val="0F0F0F"/>
                </a:solidFill>
                <a:effectLst/>
                <a:latin typeface="YouTube Sans"/>
              </a:rPr>
              <a:t>The Anti-Fairytale of Gender Stereotyping</a:t>
            </a:r>
          </a:p>
        </p:txBody>
      </p:sp>
      <p:pic>
        <p:nvPicPr>
          <p:cNvPr id="9" name="Online-media 8" title="The Anti-Fairytale of Gender Stereotyping">
            <a:hlinkClick r:id="" action="ppaction://media"/>
            <a:extLst>
              <a:ext uri="{FF2B5EF4-FFF2-40B4-BE49-F238E27FC236}">
                <a16:creationId xmlns:a16="http://schemas.microsoft.com/office/drawing/2014/main" id="{2CA5365B-0EC7-AB78-1DA3-D2965F339871}"/>
              </a:ext>
            </a:extLst>
          </p:cNvPr>
          <p:cNvPicPr>
            <a:picLocks noRot="1" noChangeAspect="1"/>
          </p:cNvPicPr>
          <p:nvPr>
            <a:videoFile r:link="rId2"/>
          </p:nvPr>
        </p:nvPicPr>
        <p:blipFill>
          <a:blip r:embed="rId7"/>
          <a:stretch>
            <a:fillRect/>
          </a:stretch>
        </p:blipFill>
        <p:spPr>
          <a:xfrm>
            <a:off x="6603041" y="1296718"/>
            <a:ext cx="3895304" cy="2200847"/>
          </a:xfrm>
          <a:prstGeom prst="rect">
            <a:avLst/>
          </a:prstGeom>
        </p:spPr>
      </p:pic>
      <p:pic>
        <p:nvPicPr>
          <p:cNvPr id="10" name="Online-media 9" title="Gender Stereotypes">
            <a:hlinkClick r:id="" action="ppaction://media"/>
            <a:extLst>
              <a:ext uri="{FF2B5EF4-FFF2-40B4-BE49-F238E27FC236}">
                <a16:creationId xmlns:a16="http://schemas.microsoft.com/office/drawing/2014/main" id="{2003BB12-3FAF-48FE-571C-BDAD230DA056}"/>
              </a:ext>
            </a:extLst>
          </p:cNvPr>
          <p:cNvPicPr>
            <a:picLocks noRot="1" noChangeAspect="1"/>
          </p:cNvPicPr>
          <p:nvPr>
            <a:videoFile r:link="rId3"/>
          </p:nvPr>
        </p:nvPicPr>
        <p:blipFill>
          <a:blip r:embed="rId8"/>
          <a:stretch>
            <a:fillRect/>
          </a:stretch>
        </p:blipFill>
        <p:spPr>
          <a:xfrm>
            <a:off x="3730924" y="4089639"/>
            <a:ext cx="4159849" cy="2523047"/>
          </a:xfrm>
          <a:prstGeom prst="rect">
            <a:avLst/>
          </a:prstGeom>
        </p:spPr>
      </p:pic>
    </p:spTree>
    <p:extLst>
      <p:ext uri="{BB962C8B-B14F-4D97-AF65-F5344CB8AC3E}">
        <p14:creationId xmlns:p14="http://schemas.microsoft.com/office/powerpoint/2010/main" val="22200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fill="hold" display="0">
                  <p:stCondLst>
                    <p:cond delay="indefinite"/>
                  </p:stCondLst>
                </p:cTn>
                <p:tgtEl>
                  <p:spTgt spid="9"/>
                </p:tgtEl>
              </p:cMediaNode>
            </p:video>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9"/>
                                        </p:tgtEl>
                                      </p:cBhvr>
                                    </p:cmd>
                                  </p:childTnLst>
                                </p:cTn>
                              </p:par>
                            </p:childTnLst>
                          </p:cTn>
                        </p:par>
                      </p:childTnLst>
                    </p:cTn>
                  </p:par>
                </p:childTnLst>
              </p:cTn>
              <p:nextCondLst>
                <p:cond evt="onClick" delay="0">
                  <p:tgtEl>
                    <p:spTgt spid="9"/>
                  </p:tgtEl>
                </p:cond>
              </p:nextCondLst>
            </p:seq>
            <p:video>
              <p:cMediaNode vol="80000">
                <p:cTn id="27" fill="hold" display="0">
                  <p:stCondLst>
                    <p:cond delay="indefinite"/>
                  </p:stCondLst>
                </p:cTn>
                <p:tgtEl>
                  <p:spTgt spid="10"/>
                </p:tgtEl>
              </p:cMediaNode>
            </p:video>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61A80EF-208A-4ED7-AC2C-E02105412163}"/>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4AA6287A-E486-A04B-3D9A-BEB14CA29334}"/>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A0B72017-03E2-75A8-744F-4A66DE4152C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Normal  or not
Trust or not
</a:t>
            </a:r>
            <a:endParaRPr lang="fi-FI" sz="3600" b="1" dirty="0">
              <a:solidFill>
                <a:srgbClr val="5B5B5B"/>
              </a:solidFill>
            </a:endParaRPr>
          </a:p>
        </p:txBody>
      </p:sp>
      <p:sp>
        <p:nvSpPr>
          <p:cNvPr id="7" name="Suorakulmio 6">
            <a:extLst>
              <a:ext uri="{FF2B5EF4-FFF2-40B4-BE49-F238E27FC236}">
                <a16:creationId xmlns:a16="http://schemas.microsoft.com/office/drawing/2014/main" id="{7A035582-58E4-879A-A9EC-32E1CBE7BB4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117195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B2572A-F137-B1C6-04CF-06569D25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69604" y="2103544"/>
            <a:ext cx="4007112" cy="30053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0EE4503E-DDAC-2C2E-7AD9-6EB3E4AC151A}"/>
              </a:ext>
            </a:extLst>
          </p:cNvPr>
          <p:cNvSpPr txBox="1"/>
          <p:nvPr/>
        </p:nvSpPr>
        <p:spPr>
          <a:xfrm>
            <a:off x="2299915" y="873997"/>
            <a:ext cx="6094674" cy="523220"/>
          </a:xfrm>
          <a:prstGeom prst="rect">
            <a:avLst/>
          </a:prstGeom>
          <a:noFill/>
        </p:spPr>
        <p:txBody>
          <a:bodyPr wrap="square">
            <a:spAutoFit/>
          </a:bodyPr>
          <a:lstStyle/>
          <a:p>
            <a:pPr algn="l"/>
            <a:r>
              <a:rPr lang="fi-FI" sz="2800" b="1" i="0" dirty="0">
                <a:solidFill>
                  <a:srgbClr val="324D89"/>
                </a:solidFill>
                <a:effectLst/>
                <a:latin typeface="Times New Roman" panose="02020603050405020304" pitchFamily="18" charset="0"/>
                <a:cs typeface="Times New Roman" panose="02020603050405020304" pitchFamily="18" charset="0"/>
              </a:rPr>
              <a:t>4R </a:t>
            </a:r>
            <a:r>
              <a:rPr lang="fi-FI" sz="2800" b="1" i="0" dirty="0" err="1">
                <a:solidFill>
                  <a:srgbClr val="324D89"/>
                </a:solidFill>
                <a:effectLst/>
                <a:latin typeface="Times New Roman" panose="02020603050405020304" pitchFamily="18" charset="0"/>
                <a:cs typeface="Times New Roman" panose="02020603050405020304" pitchFamily="18" charset="0"/>
              </a:rPr>
              <a:t>method</a:t>
            </a:r>
            <a:endParaRPr lang="fi-FI" sz="2800" b="1" i="0" dirty="0">
              <a:solidFill>
                <a:srgbClr val="324D89"/>
              </a:solidFill>
              <a:effectLst/>
              <a:latin typeface="Times New Roman" panose="02020603050405020304" pitchFamily="18" charset="0"/>
              <a:cs typeface="Times New Roman" panose="02020603050405020304" pitchFamily="18" charset="0"/>
            </a:endParaRPr>
          </a:p>
        </p:txBody>
      </p:sp>
      <p:sp>
        <p:nvSpPr>
          <p:cNvPr id="7" name="Tekstiruutu 6">
            <a:extLst>
              <a:ext uri="{FF2B5EF4-FFF2-40B4-BE49-F238E27FC236}">
                <a16:creationId xmlns:a16="http://schemas.microsoft.com/office/drawing/2014/main" id="{AD30CE9A-BEF4-E48E-2526-C7B7118133AE}"/>
              </a:ext>
            </a:extLst>
          </p:cNvPr>
          <p:cNvSpPr txBox="1"/>
          <p:nvPr/>
        </p:nvSpPr>
        <p:spPr>
          <a:xfrm>
            <a:off x="5408212" y="1397217"/>
            <a:ext cx="5326049" cy="4031873"/>
          </a:xfrm>
          <a:prstGeom prst="rect">
            <a:avLst/>
          </a:prstGeom>
          <a:noFill/>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 1R: Which representation women, men or trans people have in an activity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2R: How women, men and trans can take part in an activity (as in school activities municipal activities and service (resource distribution among gender) Description of the differences in terms and conditions for women, men and trans based on the data from R1 and R2. (Qualitative)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3R: Which norms prevail within these activities (gender patterns and their consequences) Together, the quantitative and qualitative findings guide towards the direct and concrete changes that should be implemented to improve equality.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4R: How can a change be promoted </a:t>
            </a:r>
          </a:p>
          <a:p>
            <a:r>
              <a:rPr lang="en-US" sz="1600" dirty="0">
                <a:solidFill>
                  <a:schemeClr val="bg1"/>
                </a:solidFill>
                <a:latin typeface="Times New Roman" panose="02020603050405020304" pitchFamily="18" charset="0"/>
                <a:cs typeface="Times New Roman" panose="02020603050405020304" pitchFamily="18" charset="0"/>
              </a:rPr>
              <a:t>(a gender equality plan) </a:t>
            </a:r>
            <a:endParaRPr lang="fi-FI"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ow To Write A Thank You Note In Five Easy Steps">
            <a:extLst>
              <a:ext uri="{FF2B5EF4-FFF2-40B4-BE49-F238E27FC236}">
                <a16:creationId xmlns:a16="http://schemas.microsoft.com/office/drawing/2014/main" id="{9FFDD97E-C5EE-DAA0-05B0-BCFB7EDDAF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9981" y="1005673"/>
            <a:ext cx="5221852" cy="2934016"/>
          </a:xfrm>
          <a:prstGeom prst="rect">
            <a:avLst/>
          </a:prstGeom>
          <a:solidFill>
            <a:srgbClr val="FFFFFF"/>
          </a:solidFill>
        </p:spPr>
      </p:pic>
      <p:sp>
        <p:nvSpPr>
          <p:cNvPr id="9" name="Tekstiruutu 8">
            <a:extLst>
              <a:ext uri="{FF2B5EF4-FFF2-40B4-BE49-F238E27FC236}">
                <a16:creationId xmlns:a16="http://schemas.microsoft.com/office/drawing/2014/main" id="{8CA45789-30DF-BDCC-E02E-E8F90EF7A592}"/>
              </a:ext>
            </a:extLst>
          </p:cNvPr>
          <p:cNvSpPr txBox="1"/>
          <p:nvPr/>
        </p:nvSpPr>
        <p:spPr>
          <a:xfrm>
            <a:off x="4720855" y="4231757"/>
            <a:ext cx="3625703" cy="1200329"/>
          </a:xfrm>
          <a:prstGeom prst="rect">
            <a:avLst/>
          </a:prstGeom>
          <a:noFill/>
        </p:spPr>
        <p:txBody>
          <a:bodyPr wrap="square" rtlCol="0">
            <a:spAutoFit/>
          </a:bodyPr>
          <a:lstStyle/>
          <a:p>
            <a:pPr algn="ctr"/>
            <a:r>
              <a:rPr lang="fi-FI" dirty="0">
                <a:solidFill>
                  <a:schemeClr val="bg1"/>
                </a:solidFill>
                <a:latin typeface="Times New Roman" panose="02020603050405020304" pitchFamily="18" charset="0"/>
                <a:cs typeface="Times New Roman" panose="02020603050405020304" pitchFamily="18" charset="0"/>
              </a:rPr>
              <a:t>Laura Maria Rajala</a:t>
            </a:r>
          </a:p>
          <a:p>
            <a:pPr algn="ctr"/>
            <a:endParaRPr lang="fi-FI" dirty="0">
              <a:solidFill>
                <a:schemeClr val="bg1"/>
              </a:solidFill>
              <a:latin typeface="Times New Roman" panose="02020603050405020304" pitchFamily="18" charset="0"/>
              <a:cs typeface="Times New Roman" panose="02020603050405020304" pitchFamily="18" charset="0"/>
            </a:endParaRPr>
          </a:p>
          <a:p>
            <a:pPr algn="ctr"/>
            <a:r>
              <a:rPr lang="fi-FI" dirty="0">
                <a:solidFill>
                  <a:schemeClr val="bg1"/>
                </a:solidFill>
                <a:latin typeface="Times New Roman" panose="02020603050405020304" pitchFamily="18" charset="0"/>
                <a:cs typeface="Times New Roman" panose="02020603050405020304" pitchFamily="18" charset="0"/>
              </a:rPr>
              <a:t>+358404145844</a:t>
            </a:r>
          </a:p>
          <a:p>
            <a:pPr algn="ctr"/>
            <a:r>
              <a:rPr lang="fi-FI" dirty="0">
                <a:solidFill>
                  <a:schemeClr val="bg1"/>
                </a:solidFill>
                <a:latin typeface="Times New Roman" panose="02020603050405020304" pitchFamily="18" charset="0"/>
                <a:cs typeface="Times New Roman" panose="02020603050405020304" pitchFamily="18" charset="0"/>
              </a:rPr>
              <a:t>mrajalalaki@gmail.com</a:t>
            </a:r>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184408A7-AF98-11D3-894C-316F4399A7F1}"/>
              </a:ext>
            </a:extLst>
          </p:cNvPr>
          <p:cNvSpPr txBox="1">
            <a:spLocks/>
          </p:cNvSpPr>
          <p:nvPr/>
        </p:nvSpPr>
        <p:spPr>
          <a:xfrm>
            <a:off x="2570480" y="1996864"/>
            <a:ext cx="8724015" cy="1574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1600" b="1" dirty="0">
                <a:solidFill>
                  <a:srgbClr val="000000"/>
                </a:solidFill>
                <a:latin typeface="Times New Roman" panose="02020603050405020304" pitchFamily="18" charset="0"/>
                <a:cs typeface="Times New Roman" panose="02020603050405020304" pitchFamily="18" charset="0"/>
              </a:rPr>
              <a:t>Finland offers one of the most generous parental leave policies in all of Europe. </a:t>
            </a:r>
          </a:p>
          <a:p>
            <a:r>
              <a:rPr lang="en-US" sz="1600" dirty="0">
                <a:solidFill>
                  <a:srgbClr val="000000"/>
                </a:solidFill>
                <a:latin typeface="Times New Roman" panose="02020603050405020304" pitchFamily="18" charset="0"/>
                <a:cs typeface="Times New Roman" panose="02020603050405020304" pitchFamily="18" charset="0"/>
              </a:rPr>
              <a:t>A February 2020 policy granted seven months of paid leave for new mothers as well as one month of pregnancy allowance prior to their official leave. Non-biological parents have access to the same parental leave privileges while single parents receive a full 14 months of paid leave. This updated policy also extends the seven months of parental leave to fathers and allows parents to transfer up to 69 days from their seven-month allotment to the other parent. Gender-neutral parental leave policies are a crucial step toward gender equality by leveling the gap between conventionally male and female roles in society and relieving women of the tradition of them solely raising their children.</a:t>
            </a:r>
          </a:p>
        </p:txBody>
      </p:sp>
      <p:sp>
        <p:nvSpPr>
          <p:cNvPr id="7" name="Tekstiruutu 6">
            <a:extLst>
              <a:ext uri="{FF2B5EF4-FFF2-40B4-BE49-F238E27FC236}">
                <a16:creationId xmlns:a16="http://schemas.microsoft.com/office/drawing/2014/main" id="{29420FE1-6DD7-DACA-8D37-B8711849E7DD}"/>
              </a:ext>
            </a:extLst>
          </p:cNvPr>
          <p:cNvSpPr txBox="1"/>
          <p:nvPr/>
        </p:nvSpPr>
        <p:spPr>
          <a:xfrm>
            <a:off x="422703" y="183508"/>
            <a:ext cx="9282755" cy="1569660"/>
          </a:xfrm>
          <a:prstGeom prst="rect">
            <a:avLst/>
          </a:prstGeom>
          <a:noFill/>
        </p:spPr>
        <p:txBody>
          <a:bodyPr wrap="square">
            <a:spAutoFit/>
          </a:bodyPr>
          <a:lstStyle/>
          <a:p>
            <a:r>
              <a:rPr lang="en-US" sz="1600" b="1" dirty="0">
                <a:solidFill>
                  <a:srgbClr val="000000"/>
                </a:solidFill>
                <a:latin typeface="Times New Roman" panose="02020603050405020304" pitchFamily="18" charset="0"/>
                <a:cs typeface="Times New Roman" panose="02020603050405020304" pitchFamily="18" charset="0"/>
              </a:rPr>
              <a:t>Women in Finland enjoy high-quality education.</a:t>
            </a:r>
            <a:r>
              <a:rPr lang="en-US" sz="1600" dirty="0">
                <a:solidFill>
                  <a:srgbClr val="000000"/>
                </a:solidFill>
                <a:latin typeface="Times New Roman" panose="02020603050405020304" pitchFamily="18" charset="0"/>
                <a:cs typeface="Times New Roman" panose="02020603050405020304" pitchFamily="18" charset="0"/>
              </a:rPr>
              <a:t> </a:t>
            </a:r>
          </a:p>
          <a:p>
            <a:r>
              <a:rPr lang="en-US" sz="1600" dirty="0">
                <a:solidFill>
                  <a:srgbClr val="000000"/>
                </a:solidFill>
                <a:latin typeface="Times New Roman" panose="02020603050405020304" pitchFamily="18" charset="0"/>
                <a:cs typeface="Times New Roman" panose="02020603050405020304" pitchFamily="18" charset="0"/>
              </a:rPr>
              <a:t>In fact, Finland ranked first in the world in leveling the gender gap in educational attainment in 2018. The consistently high levels of education among women show this. Among those obtaining a university-level or post-graduate in 2012, the proportion of women was 60% and 50%, respectively. Moreover, the rate of female educational attainment is increasing rapidly and significantly outpacing that of men, as the share of women earning post-graduate degrees jumped from 15% in 1975 to 54% in 2012.</a:t>
            </a:r>
          </a:p>
        </p:txBody>
      </p:sp>
      <p:pic>
        <p:nvPicPr>
          <p:cNvPr id="8" name="Kuva 7">
            <a:extLst>
              <a:ext uri="{FF2B5EF4-FFF2-40B4-BE49-F238E27FC236}">
                <a16:creationId xmlns:a16="http://schemas.microsoft.com/office/drawing/2014/main" id="{B356820C-0A53-F86D-3A36-C8A34D9F5587}"/>
              </a:ext>
            </a:extLst>
          </p:cNvPr>
          <p:cNvPicPr>
            <a:picLocks noChangeAspect="1"/>
          </p:cNvPicPr>
          <p:nvPr/>
        </p:nvPicPr>
        <p:blipFill>
          <a:blip r:embed="rId3"/>
          <a:stretch>
            <a:fillRect/>
          </a:stretch>
        </p:blipFill>
        <p:spPr>
          <a:xfrm>
            <a:off x="9785570" y="291968"/>
            <a:ext cx="1400370" cy="1352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Otsikko 1">
            <a:extLst>
              <a:ext uri="{FF2B5EF4-FFF2-40B4-BE49-F238E27FC236}">
                <a16:creationId xmlns:a16="http://schemas.microsoft.com/office/drawing/2014/main" id="{F54F9E1B-1E00-CCA2-D64D-D60536F16C2F}"/>
              </a:ext>
            </a:extLst>
          </p:cNvPr>
          <p:cNvSpPr txBox="1">
            <a:spLocks/>
          </p:cNvSpPr>
          <p:nvPr/>
        </p:nvSpPr>
        <p:spPr>
          <a:xfrm>
            <a:off x="422703" y="3923756"/>
            <a:ext cx="11167952" cy="2040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1600" b="1" dirty="0">
                <a:solidFill>
                  <a:srgbClr val="000000"/>
                </a:solidFill>
                <a:latin typeface="Times New Roman" panose="02020603050405020304" pitchFamily="18" charset="0"/>
                <a:cs typeface="Times New Roman" panose="02020603050405020304" pitchFamily="18" charset="0"/>
              </a:rPr>
              <a:t>Finland is a victim of the “Nordic Paradox,” the trend where Scandinavian nations experience high rates of domestic violence despite promoting gender equality in economic and political life. </a:t>
            </a:r>
            <a:endParaRPr lang="en-US" sz="1600" dirty="0">
              <a:solidFill>
                <a:srgbClr val="000000"/>
              </a:solidFill>
              <a:latin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The 2013 rate of intimate partner violence in Finland was nearly double the European average. Domestic violence rose 7% in 2019 with over 10,000 reported victims, more than half of which were between married couples. Finland has taken steps at the national level to address this trend, having adopted a National Gender Action Plan and trained about 200 federal judges in prosecuting cases involving violence against women. Moreover, crisis shelters and a free 24/7 helpline are available, with specialized investigators and law enforcement officials to address reports of violence. The Finnish Institute for Health and Welfare oversees these shelters, which also provide professional counseling and health services to customers.</a:t>
            </a:r>
          </a:p>
        </p:txBody>
      </p:sp>
      <p:pic>
        <p:nvPicPr>
          <p:cNvPr id="10" name="Kuva 9">
            <a:extLst>
              <a:ext uri="{FF2B5EF4-FFF2-40B4-BE49-F238E27FC236}">
                <a16:creationId xmlns:a16="http://schemas.microsoft.com/office/drawing/2014/main" id="{3963FF36-B169-DFA0-44A0-2D89BC3DA30E}"/>
              </a:ext>
            </a:extLst>
          </p:cNvPr>
          <p:cNvPicPr>
            <a:picLocks noChangeAspect="1"/>
          </p:cNvPicPr>
          <p:nvPr/>
        </p:nvPicPr>
        <p:blipFill>
          <a:blip r:embed="rId4"/>
          <a:stretch>
            <a:fillRect/>
          </a:stretch>
        </p:blipFill>
        <p:spPr>
          <a:xfrm>
            <a:off x="798734" y="2162092"/>
            <a:ext cx="1371791" cy="1352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055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5B51998D-6D74-A8AA-2F9A-686F8E8D547D}"/>
              </a:ext>
            </a:extLst>
          </p:cNvPr>
          <p:cNvSpPr txBox="1"/>
          <p:nvPr/>
        </p:nvSpPr>
        <p:spPr>
          <a:xfrm>
            <a:off x="487324" y="4576029"/>
            <a:ext cx="11092553" cy="1323439"/>
          </a:xfrm>
          <a:prstGeom prst="rect">
            <a:avLst/>
          </a:prstGeom>
          <a:noFill/>
        </p:spPr>
        <p:txBody>
          <a:bodyPr wrap="square">
            <a:spAutoFit/>
          </a:bodyPr>
          <a:lstStyle/>
          <a:p>
            <a:r>
              <a:rPr lang="en-US" sz="1600" b="1" dirty="0">
                <a:solidFill>
                  <a:srgbClr val="000000"/>
                </a:solidFill>
                <a:latin typeface="Times New Roman" panose="02020603050405020304" pitchFamily="18" charset="0"/>
                <a:cs typeface="Times New Roman" panose="02020603050405020304" pitchFamily="18" charset="0"/>
              </a:rPr>
              <a:t>Migrant women are a major part of Finland’s equal rights agenda. </a:t>
            </a:r>
          </a:p>
          <a:p>
            <a:r>
              <a:rPr lang="en-US" sz="1600" dirty="0">
                <a:solidFill>
                  <a:srgbClr val="000000"/>
                </a:solidFill>
                <a:latin typeface="Times New Roman" panose="02020603050405020304" pitchFamily="18" charset="0"/>
                <a:cs typeface="Times New Roman" panose="02020603050405020304" pitchFamily="18" charset="0"/>
              </a:rPr>
              <a:t>Immigrant women with children experience an employment rate that is nearly 50% lower than that of their native-born counterparts, and social integration has posed a challenge for these communities. To address this issue, the Social Impact Bond emerged through institutional and private investment to assist immigrant women in finding employment within four months. Moreover, the national government finances public language programs to offer support to recent migrants learning the Finnish language.</a:t>
            </a:r>
            <a:endParaRPr lang="en-US" sz="1600" dirty="0">
              <a:latin typeface="Times New Roman" panose="02020603050405020304" pitchFamily="18" charset="0"/>
              <a:cs typeface="Times New Roman" panose="02020603050405020304" pitchFamily="18" charset="0"/>
            </a:endParaRPr>
          </a:p>
        </p:txBody>
      </p:sp>
      <p:sp>
        <p:nvSpPr>
          <p:cNvPr id="10" name="Päivämäärän paikkamerkki 2">
            <a:extLst>
              <a:ext uri="{FF2B5EF4-FFF2-40B4-BE49-F238E27FC236}">
                <a16:creationId xmlns:a16="http://schemas.microsoft.com/office/drawing/2014/main" id="{7C36677E-836B-6B2E-B210-727301D52BF5}"/>
              </a:ext>
            </a:extLst>
          </p:cNvPr>
          <p:cNvSpPr txBox="1">
            <a:spLocks/>
          </p:cNvSpPr>
          <p:nvPr/>
        </p:nvSpPr>
        <p:spPr>
          <a:xfrm>
            <a:off x="487324" y="378339"/>
            <a:ext cx="10975061" cy="1659793"/>
          </a:xfrm>
          <a:prstGeom prst="rect">
            <a:avLst/>
          </a:prstGeom>
        </p:spPr>
        <p:txBody>
          <a:bodyPr/>
          <a:lstStyle>
            <a:defPPr rtl="0">
              <a:defRPr lang="fi-FI"/>
            </a:defPPr>
            <a:lvl1pPr algn="l" rtl="0" fontAlgn="base">
              <a:spcBef>
                <a:spcPct val="0"/>
              </a:spcBef>
              <a:spcAft>
                <a:spcPct val="0"/>
              </a:spcAft>
              <a:defRPr lang="fi-FI"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lang="fi-FI"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lang="fi-FI"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lang="fi-FI"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lang="fi-FI" kern="1200">
                <a:solidFill>
                  <a:schemeClr val="tx1"/>
                </a:solidFill>
                <a:latin typeface="Arial" panose="020B0604020202020204" pitchFamily="34" charset="0"/>
                <a:ea typeface="+mn-ea"/>
                <a:cs typeface="+mn-cs"/>
              </a:defRPr>
            </a:lvl5pPr>
            <a:lvl6pPr marL="2286000" algn="l" defTabSz="914400" rtl="0" eaLnBrk="1" latinLnBrk="0" hangingPunct="1">
              <a:defRPr lang="fi-FI" kern="1200">
                <a:solidFill>
                  <a:schemeClr val="tx1"/>
                </a:solidFill>
                <a:latin typeface="Arial" panose="020B0604020202020204" pitchFamily="34" charset="0"/>
                <a:ea typeface="+mn-ea"/>
                <a:cs typeface="+mn-cs"/>
              </a:defRPr>
            </a:lvl6pPr>
            <a:lvl7pPr marL="2743200" algn="l" defTabSz="914400" rtl="0" eaLnBrk="1" latinLnBrk="0" hangingPunct="1">
              <a:defRPr lang="fi-FI" kern="1200">
                <a:solidFill>
                  <a:schemeClr val="tx1"/>
                </a:solidFill>
                <a:latin typeface="Arial" panose="020B0604020202020204" pitchFamily="34" charset="0"/>
                <a:ea typeface="+mn-ea"/>
                <a:cs typeface="+mn-cs"/>
              </a:defRPr>
            </a:lvl7pPr>
            <a:lvl8pPr marL="3200400" algn="l" defTabSz="914400" rtl="0" eaLnBrk="1" latinLnBrk="0" hangingPunct="1">
              <a:defRPr lang="fi-FI" kern="1200">
                <a:solidFill>
                  <a:schemeClr val="tx1"/>
                </a:solidFill>
                <a:latin typeface="Arial" panose="020B0604020202020204" pitchFamily="34" charset="0"/>
                <a:ea typeface="+mn-ea"/>
                <a:cs typeface="+mn-cs"/>
              </a:defRPr>
            </a:lvl8pPr>
            <a:lvl9pPr marL="3657600" algn="l" defTabSz="914400" rtl="0" eaLnBrk="1" latinLnBrk="0" hangingPunct="1">
              <a:defRPr lang="fi-FI" kern="1200">
                <a:solidFill>
                  <a:schemeClr val="tx1"/>
                </a:solidFill>
                <a:latin typeface="Arial" panose="020B0604020202020204" pitchFamily="34" charset="0"/>
                <a:ea typeface="+mn-ea"/>
                <a:cs typeface="+mn-cs"/>
              </a:defRPr>
            </a:lvl9pPr>
          </a:lstStyle>
          <a:p>
            <a:r>
              <a:rPr lang="en-US" sz="1600" b="1">
                <a:solidFill>
                  <a:srgbClr val="000000"/>
                </a:solidFill>
                <a:latin typeface="Times New Roman" panose="02020603050405020304" pitchFamily="18" charset="0"/>
                <a:cs typeface="Times New Roman" panose="02020603050405020304" pitchFamily="18" charset="0"/>
              </a:rPr>
              <a:t>Women dominate the labor market.</a:t>
            </a:r>
            <a:r>
              <a:rPr lang="en-US" sz="1600">
                <a:solidFill>
                  <a:srgbClr val="1C1B1C"/>
                </a:solidFill>
                <a:latin typeface="Times New Roman" panose="02020603050405020304" pitchFamily="18" charset="0"/>
                <a:cs typeface="Times New Roman" panose="02020603050405020304" pitchFamily="18" charset="0"/>
              </a:rPr>
              <a:t> </a:t>
            </a:r>
          </a:p>
          <a:p>
            <a:r>
              <a:rPr lang="en-US" sz="1600">
                <a:solidFill>
                  <a:srgbClr val="1C1B1C"/>
                </a:solidFill>
                <a:latin typeface="Times New Roman" panose="02020603050405020304" pitchFamily="18" charset="0"/>
                <a:cs typeface="Times New Roman" panose="02020603050405020304" pitchFamily="18" charset="0"/>
              </a:rPr>
              <a:t>Finland enjoys the highest labor participation rate of women worldwide and ranks </a:t>
            </a:r>
            <a:r>
              <a:rPr lang="en-US" sz="1600">
                <a:solidFill>
                  <a:srgbClr val="1C1B1C"/>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among the best nations</a:t>
            </a:r>
            <a:r>
              <a:rPr lang="en-US" sz="1600">
                <a:solidFill>
                  <a:srgbClr val="1C1B1C"/>
                </a:solidFill>
                <a:latin typeface="Times New Roman" panose="02020603050405020304" pitchFamily="18" charset="0"/>
                <a:cs typeface="Times New Roman" panose="02020603050405020304" pitchFamily="18" charset="0"/>
              </a:rPr>
              <a:t> for working women. Moreover, the employment rate for Finnish women is higher than the European Union average. However, Finland needs to still make improvements, as women in the public and private sectors receive only </a:t>
            </a:r>
            <a:r>
              <a:rPr lang="en-US" sz="1600">
                <a:solidFill>
                  <a:srgbClr val="1C1B1C"/>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80% to 85%</a:t>
            </a:r>
            <a:r>
              <a:rPr lang="en-US" sz="1600">
                <a:solidFill>
                  <a:srgbClr val="1C1B1C"/>
                </a:solidFill>
                <a:latin typeface="Times New Roman" panose="02020603050405020304" pitchFamily="18" charset="0"/>
                <a:cs typeface="Times New Roman" panose="02020603050405020304" pitchFamily="18" charset="0"/>
              </a:rPr>
              <a:t> of their male counterparts’ earnings. Nonetheless, the gender pay gap has been steadily decreasing over the last two decades and expectations have determined that it should continue to decrease as a result of social welfare policies that allow women to reconcile family and work life.</a:t>
            </a:r>
            <a:endParaRPr lang="en-US" sz="1600" dirty="0">
              <a:solidFill>
                <a:srgbClr val="1C1B1C"/>
              </a:solidFill>
              <a:latin typeface="Times New Roman" panose="02020603050405020304" pitchFamily="18" charset="0"/>
              <a:cs typeface="Times New Roman" panose="02020603050405020304" pitchFamily="18" charset="0"/>
            </a:endParaRPr>
          </a:p>
        </p:txBody>
      </p:sp>
      <p:sp>
        <p:nvSpPr>
          <p:cNvPr id="12" name="Tekstiruutu 11">
            <a:extLst>
              <a:ext uri="{FF2B5EF4-FFF2-40B4-BE49-F238E27FC236}">
                <a16:creationId xmlns:a16="http://schemas.microsoft.com/office/drawing/2014/main" id="{12B3F45B-0E72-3363-C507-1BCB19CFAAC5}"/>
              </a:ext>
            </a:extLst>
          </p:cNvPr>
          <p:cNvSpPr txBox="1"/>
          <p:nvPr/>
        </p:nvSpPr>
        <p:spPr>
          <a:xfrm>
            <a:off x="2982834" y="2276029"/>
            <a:ext cx="8597043" cy="2062103"/>
          </a:xfrm>
          <a:prstGeom prst="rect">
            <a:avLst/>
          </a:prstGeom>
          <a:noFill/>
        </p:spPr>
        <p:txBody>
          <a:bodyPr wrap="square">
            <a:spAutoFit/>
          </a:bodyPr>
          <a:lstStyle/>
          <a:p>
            <a:r>
              <a:rPr lang="en-US" sz="1600" b="1" dirty="0">
                <a:solidFill>
                  <a:srgbClr val="000000"/>
                </a:solidFill>
                <a:latin typeface="Times New Roman" panose="02020603050405020304" pitchFamily="18" charset="0"/>
                <a:cs typeface="Times New Roman" panose="02020603050405020304" pitchFamily="18" charset="0"/>
              </a:rPr>
              <a:t>Political institutions provide equal representation.</a:t>
            </a:r>
            <a:r>
              <a:rPr lang="en-US" sz="1600" dirty="0">
                <a:solidFill>
                  <a:srgbClr val="000000"/>
                </a:solidFill>
                <a:latin typeface="Times New Roman" panose="02020603050405020304" pitchFamily="18" charset="0"/>
                <a:cs typeface="Times New Roman" panose="02020603050405020304" pitchFamily="18" charset="0"/>
              </a:rPr>
              <a:t> </a:t>
            </a:r>
          </a:p>
          <a:p>
            <a:r>
              <a:rPr lang="en-US" sz="1600" dirty="0">
                <a:solidFill>
                  <a:srgbClr val="000000"/>
                </a:solidFill>
                <a:latin typeface="Times New Roman" panose="02020603050405020304" pitchFamily="18" charset="0"/>
                <a:cs typeface="Times New Roman" panose="02020603050405020304" pitchFamily="18" charset="0"/>
              </a:rPr>
              <a:t>Finland’s government has a history of pioneering gender equality, being the first parliament in the world to include female members of parliament. Finland elected its first female prime minister in 2003, and its third female prime minister, </a:t>
            </a:r>
            <a:r>
              <a:rPr lang="en-US" sz="1600" dirty="0" err="1">
                <a:solidFill>
                  <a:srgbClr val="000000"/>
                </a:solidFill>
                <a:latin typeface="Times New Roman" panose="02020603050405020304" pitchFamily="18" charset="0"/>
                <a:cs typeface="Times New Roman" panose="02020603050405020304" pitchFamily="18" charset="0"/>
              </a:rPr>
              <a:t>Sanna</a:t>
            </a:r>
            <a:r>
              <a:rPr lang="en-US" sz="1600" dirty="0">
                <a:solidFill>
                  <a:srgbClr val="000000"/>
                </a:solidFill>
                <a:latin typeface="Times New Roman" panose="02020603050405020304" pitchFamily="18" charset="0"/>
                <a:cs typeface="Times New Roman" panose="02020603050405020304" pitchFamily="18" charset="0"/>
              </a:rPr>
              <a:t> Marin, assumed office in December 2019. Marin leads a coalition government consisting of five parties, all of which have women under the age of 35 at the helm. Female representation in the nation’s 2019 election was especially notable, with a record number of women winning parliamentary seats, amounting to 47% of the parliament. As a result, Finland ranked sixth globally in political empowerment for women in 2018.</a:t>
            </a:r>
            <a:endParaRPr lang="en-US" sz="1600" dirty="0">
              <a:latin typeface="Times New Roman" panose="02020603050405020304" pitchFamily="18" charset="0"/>
              <a:cs typeface="Times New Roman" panose="02020603050405020304" pitchFamily="18" charset="0"/>
            </a:endParaRPr>
          </a:p>
        </p:txBody>
      </p:sp>
      <p:pic>
        <p:nvPicPr>
          <p:cNvPr id="13" name="Kuva 12">
            <a:extLst>
              <a:ext uri="{FF2B5EF4-FFF2-40B4-BE49-F238E27FC236}">
                <a16:creationId xmlns:a16="http://schemas.microsoft.com/office/drawing/2014/main" id="{BCC2D9EC-85F4-A5A9-365F-A78DCB411BF2}"/>
              </a:ext>
            </a:extLst>
          </p:cNvPr>
          <p:cNvPicPr>
            <a:picLocks noChangeAspect="1"/>
          </p:cNvPicPr>
          <p:nvPr/>
        </p:nvPicPr>
        <p:blipFill>
          <a:blip r:embed="rId5"/>
          <a:stretch>
            <a:fillRect/>
          </a:stretch>
        </p:blipFill>
        <p:spPr>
          <a:xfrm>
            <a:off x="1027491" y="2654526"/>
            <a:ext cx="1314633" cy="13051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51A5EB95-DEA1-B356-2018-60018344DB36}"/>
              </a:ext>
            </a:extLst>
          </p:cNvPr>
          <p:cNvSpPr txBox="1"/>
          <p:nvPr/>
        </p:nvSpPr>
        <p:spPr>
          <a:xfrm>
            <a:off x="701040" y="673853"/>
            <a:ext cx="4988560" cy="523220"/>
          </a:xfrm>
          <a:prstGeom prst="rect">
            <a:avLst/>
          </a:prstGeom>
          <a:noFill/>
        </p:spPr>
        <p:txBody>
          <a:bodyPr wrap="square">
            <a:spAutoFit/>
          </a:bodyPr>
          <a:lstStyle/>
          <a:p>
            <a:pPr algn="ctr"/>
            <a:r>
              <a:rPr lang="et-EE" sz="2800" b="1" dirty="0" err="1">
                <a:solidFill>
                  <a:schemeClr val="bg1"/>
                </a:solidFill>
                <a:latin typeface="Century Gothic" panose="020B0502020202020204" pitchFamily="34" charset="0"/>
              </a:rPr>
              <a:t>Gender</a:t>
            </a:r>
            <a:r>
              <a:rPr lang="et-EE" sz="2800" b="1" dirty="0">
                <a:solidFill>
                  <a:schemeClr val="bg1"/>
                </a:solidFill>
                <a:latin typeface="Century Gothic" panose="020B0502020202020204" pitchFamily="34" charset="0"/>
              </a:rPr>
              <a:t> </a:t>
            </a:r>
            <a:r>
              <a:rPr lang="et-EE" sz="2800" b="1" dirty="0" err="1">
                <a:solidFill>
                  <a:schemeClr val="bg1"/>
                </a:solidFill>
                <a:latin typeface="Century Gothic" panose="020B0502020202020204" pitchFamily="34" charset="0"/>
              </a:rPr>
              <a:t>equality</a:t>
            </a:r>
            <a:r>
              <a:rPr lang="et-EE" sz="2800" b="1" dirty="0">
                <a:solidFill>
                  <a:schemeClr val="bg1"/>
                </a:solidFill>
                <a:latin typeface="Century Gothic" panose="020B0502020202020204" pitchFamily="34" charset="0"/>
              </a:rPr>
              <a:t> </a:t>
            </a:r>
            <a:r>
              <a:rPr lang="et-EE" sz="2800" b="1" dirty="0" err="1">
                <a:solidFill>
                  <a:schemeClr val="bg1"/>
                </a:solidFill>
                <a:latin typeface="Century Gothic" panose="020B0502020202020204" pitchFamily="34" charset="0"/>
              </a:rPr>
              <a:t>index</a:t>
            </a:r>
            <a:r>
              <a:rPr lang="et-EE" sz="2800" b="1" dirty="0">
                <a:solidFill>
                  <a:schemeClr val="bg1"/>
                </a:solidFill>
                <a:latin typeface="Century Gothic" panose="020B0502020202020204" pitchFamily="34" charset="0"/>
              </a:rPr>
              <a:t> </a:t>
            </a:r>
            <a:endParaRPr lang="fi-FI" sz="2800" dirty="0">
              <a:solidFill>
                <a:schemeClr val="bg1"/>
              </a:solidFill>
            </a:endParaRPr>
          </a:p>
        </p:txBody>
      </p:sp>
      <p:pic>
        <p:nvPicPr>
          <p:cNvPr id="12" name="Kuva 11">
            <a:extLst>
              <a:ext uri="{FF2B5EF4-FFF2-40B4-BE49-F238E27FC236}">
                <a16:creationId xmlns:a16="http://schemas.microsoft.com/office/drawing/2014/main" id="{AD5B2195-AB9C-321B-3C15-6CAB06B8D0B2}"/>
              </a:ext>
            </a:extLst>
          </p:cNvPr>
          <p:cNvPicPr>
            <a:picLocks noChangeAspect="1"/>
          </p:cNvPicPr>
          <p:nvPr/>
        </p:nvPicPr>
        <p:blipFill>
          <a:blip r:embed="rId3"/>
          <a:stretch>
            <a:fillRect/>
          </a:stretch>
        </p:blipFill>
        <p:spPr>
          <a:xfrm>
            <a:off x="7569012" y="1202581"/>
            <a:ext cx="3657788" cy="4229317"/>
          </a:xfrm>
          <a:prstGeom prst="rect">
            <a:avLst/>
          </a:prstGeom>
          <a:ln>
            <a:noFill/>
          </a:ln>
          <a:effectLst>
            <a:outerShdw blurRad="190500" algn="tl" rotWithShape="0">
              <a:srgbClr val="000000">
                <a:alpha val="70000"/>
              </a:srgbClr>
            </a:outerShdw>
          </a:effectLst>
        </p:spPr>
      </p:pic>
      <p:pic>
        <p:nvPicPr>
          <p:cNvPr id="14" name="Kuva 13">
            <a:extLst>
              <a:ext uri="{FF2B5EF4-FFF2-40B4-BE49-F238E27FC236}">
                <a16:creationId xmlns:a16="http://schemas.microsoft.com/office/drawing/2014/main" id="{94C5873B-63F9-129D-815D-CB7F79F07CBE}"/>
              </a:ext>
            </a:extLst>
          </p:cNvPr>
          <p:cNvPicPr>
            <a:picLocks noChangeAspect="1"/>
          </p:cNvPicPr>
          <p:nvPr/>
        </p:nvPicPr>
        <p:blipFill>
          <a:blip r:embed="rId4"/>
          <a:stretch>
            <a:fillRect/>
          </a:stretch>
        </p:blipFill>
        <p:spPr>
          <a:xfrm>
            <a:off x="701040" y="2188810"/>
            <a:ext cx="5626389" cy="27038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78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AB8BD43E-E7A8-8495-B291-37E9F40A6CD1}"/>
              </a:ext>
            </a:extLst>
          </p:cNvPr>
          <p:cNvSpPr txBox="1"/>
          <p:nvPr/>
        </p:nvSpPr>
        <p:spPr>
          <a:xfrm>
            <a:off x="841737" y="640080"/>
            <a:ext cx="7127890" cy="400110"/>
          </a:xfrm>
          <a:prstGeom prst="rect">
            <a:avLst/>
          </a:prstGeom>
          <a:noFill/>
        </p:spPr>
        <p:txBody>
          <a:bodyPr wrap="square">
            <a:spAutoFit/>
          </a:bodyPr>
          <a:lstStyle/>
          <a:p>
            <a:pPr algn="l" fontAlgn="base"/>
            <a:r>
              <a:rPr lang="en-US" sz="2000" b="1" i="0" dirty="0">
                <a:solidFill>
                  <a:schemeClr val="accent6">
                    <a:lumMod val="75000"/>
                  </a:schemeClr>
                </a:solidFill>
                <a:effectLst/>
                <a:latin typeface="Microsoft YaHei UI" panose="020B0503020204020204" pitchFamily="34" charset="-122"/>
                <a:ea typeface="Microsoft YaHei UI" panose="020B0503020204020204" pitchFamily="34" charset="-122"/>
              </a:rPr>
              <a:t>Empowerment of women</a:t>
            </a:r>
          </a:p>
        </p:txBody>
      </p:sp>
      <p:pic>
        <p:nvPicPr>
          <p:cNvPr id="3" name="Kuva 2">
            <a:extLst>
              <a:ext uri="{FF2B5EF4-FFF2-40B4-BE49-F238E27FC236}">
                <a16:creationId xmlns:a16="http://schemas.microsoft.com/office/drawing/2014/main" id="{9BCF9D75-990B-29BD-B4A0-FF607B94F0A6}"/>
              </a:ext>
            </a:extLst>
          </p:cNvPr>
          <p:cNvPicPr>
            <a:picLocks noChangeAspect="1"/>
          </p:cNvPicPr>
          <p:nvPr/>
        </p:nvPicPr>
        <p:blipFill>
          <a:blip r:embed="rId3"/>
          <a:stretch>
            <a:fillRect/>
          </a:stretch>
        </p:blipFill>
        <p:spPr>
          <a:xfrm>
            <a:off x="1305402" y="1451627"/>
            <a:ext cx="5511572" cy="4017283"/>
          </a:xfrm>
          <a:prstGeom prst="rect">
            <a:avLst/>
          </a:prstGeom>
        </p:spPr>
      </p:pic>
      <p:sp>
        <p:nvSpPr>
          <p:cNvPr id="4" name="Tekstiruutu 3">
            <a:extLst>
              <a:ext uri="{FF2B5EF4-FFF2-40B4-BE49-F238E27FC236}">
                <a16:creationId xmlns:a16="http://schemas.microsoft.com/office/drawing/2014/main" id="{1FB58900-255C-220D-C089-D601118C30FB}"/>
              </a:ext>
            </a:extLst>
          </p:cNvPr>
          <p:cNvSpPr txBox="1"/>
          <p:nvPr/>
        </p:nvSpPr>
        <p:spPr>
          <a:xfrm>
            <a:off x="7930788" y="1256695"/>
            <a:ext cx="3419475" cy="2031325"/>
          </a:xfrm>
          <a:prstGeom prst="rect">
            <a:avLst/>
          </a:prstGeom>
          <a:noFill/>
        </p:spPr>
        <p:txBody>
          <a:bodyPr wrap="square">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aim of Finnish development policy and cooperation is to eradicate poverty and empower ordinary people – women and men, girls and boys – to strive towards economically, socially and ecologically sustainable societies.</a:t>
            </a:r>
          </a:p>
        </p:txBody>
      </p:sp>
      <p:sp>
        <p:nvSpPr>
          <p:cNvPr id="5" name="Tekstiruutu 4">
            <a:extLst>
              <a:ext uri="{FF2B5EF4-FFF2-40B4-BE49-F238E27FC236}">
                <a16:creationId xmlns:a16="http://schemas.microsoft.com/office/drawing/2014/main" id="{C8EF4985-1845-EDF3-8570-C568F69F9612}"/>
              </a:ext>
            </a:extLst>
          </p:cNvPr>
          <p:cNvSpPr txBox="1"/>
          <p:nvPr/>
        </p:nvSpPr>
        <p:spPr>
          <a:xfrm>
            <a:off x="7930788" y="3691901"/>
            <a:ext cx="3219450" cy="1754326"/>
          </a:xfrm>
          <a:prstGeom prst="rect">
            <a:avLst/>
          </a:prstGeom>
          <a:noFill/>
        </p:spPr>
        <p:txBody>
          <a:bodyPr wrap="square">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Nationally, Finland has a long history of promoting women empowerment equality. </a:t>
            </a:r>
          </a:p>
          <a:p>
            <a:r>
              <a:rPr lang="en-US" dirty="0">
                <a:solidFill>
                  <a:schemeClr val="accent6">
                    <a:lumMod val="75000"/>
                  </a:schemeClr>
                </a:solidFill>
                <a:latin typeface="Times New Roman" panose="02020603050405020304" pitchFamily="18" charset="0"/>
                <a:cs typeface="Times New Roman" panose="02020603050405020304" pitchFamily="18" charset="0"/>
              </a:rPr>
              <a:t>Finland is often depicted as an equality trailblazer and paradigm of sustainable development.</a:t>
            </a:r>
          </a:p>
        </p:txBody>
      </p:sp>
    </p:spTree>
    <p:extLst>
      <p:ext uri="{BB962C8B-B14F-4D97-AF65-F5344CB8AC3E}">
        <p14:creationId xmlns:p14="http://schemas.microsoft.com/office/powerpoint/2010/main" val="332562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oung women ruling Finland – Kiwiblog">
            <a:extLst>
              <a:ext uri="{FF2B5EF4-FFF2-40B4-BE49-F238E27FC236}">
                <a16:creationId xmlns:a16="http://schemas.microsoft.com/office/drawing/2014/main" id="{08E2278B-A7CA-BD7F-C6B7-259DC9A87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37" y="546417"/>
            <a:ext cx="6029325" cy="602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00E26344-2C27-306E-E9E8-1F3F4639A32A}"/>
              </a:ext>
            </a:extLst>
          </p:cNvPr>
          <p:cNvSpPr txBox="1"/>
          <p:nvPr/>
        </p:nvSpPr>
        <p:spPr>
          <a:xfrm>
            <a:off x="7810500" y="719220"/>
            <a:ext cx="3228975" cy="3293209"/>
          </a:xfrm>
          <a:prstGeom prst="rect">
            <a:avLst/>
          </a:prstGeom>
          <a:noFill/>
        </p:spPr>
        <p:txBody>
          <a:bodyPr wrap="square">
            <a:spAutoFit/>
          </a:bodyPr>
          <a:lstStyle/>
          <a:p>
            <a:r>
              <a:rPr lang="en-US" sz="1600" b="0" i="0" dirty="0">
                <a:solidFill>
                  <a:srgbClr val="303030"/>
                </a:solidFill>
                <a:effectLst/>
                <a:latin typeface="Times New Roman" panose="02020603050405020304" pitchFamily="18" charset="0"/>
                <a:cs typeface="Times New Roman" panose="02020603050405020304" pitchFamily="18" charset="0"/>
              </a:rPr>
              <a:t>In the 2019 </a:t>
            </a:r>
            <a:r>
              <a:rPr lang="en-US" sz="1600" b="1" i="0" dirty="0">
                <a:solidFill>
                  <a:srgbClr val="303030"/>
                </a:solidFill>
                <a:effectLst/>
                <a:latin typeface="Times New Roman" panose="02020603050405020304" pitchFamily="18" charset="0"/>
                <a:cs typeface="Times New Roman" panose="02020603050405020304" pitchFamily="18" charset="0"/>
              </a:rPr>
              <a:t>parliamentary</a:t>
            </a:r>
            <a:r>
              <a:rPr lang="en-US" sz="1600" b="0" i="0" dirty="0">
                <a:solidFill>
                  <a:srgbClr val="303030"/>
                </a:solidFill>
                <a:effectLst/>
                <a:latin typeface="Times New Roman" panose="02020603050405020304" pitchFamily="18" charset="0"/>
                <a:cs typeface="Times New Roman" panose="02020603050405020304" pitchFamily="18" charset="0"/>
              </a:rPr>
              <a:t> election, the proportion of women elected reached a record high. Women now account for 46 percent and men for 54 percent of all members of parliament. </a:t>
            </a:r>
          </a:p>
          <a:p>
            <a:r>
              <a:rPr lang="en-US" sz="1600" b="0" i="0" dirty="0">
                <a:solidFill>
                  <a:srgbClr val="303030"/>
                </a:solidFill>
                <a:effectLst/>
                <a:latin typeface="Times New Roman" panose="02020603050405020304" pitchFamily="18" charset="0"/>
                <a:cs typeface="Times New Roman" panose="02020603050405020304" pitchFamily="18" charset="0"/>
              </a:rPr>
              <a:t>The proportion of women in parliamentary groups varies by party. The Green Party has the highest number of women (85%) and, with the exception of single-member parliamentary groups, the Finns Party has the lowest number (28%).</a:t>
            </a:r>
            <a:endParaRPr lang="fi-FI" sz="1600" dirty="0">
              <a:latin typeface="Times New Roman" panose="02020603050405020304" pitchFamily="18" charset="0"/>
              <a:cs typeface="Times New Roman" panose="02020603050405020304" pitchFamily="18" charset="0"/>
            </a:endParaRPr>
          </a:p>
        </p:txBody>
      </p:sp>
      <p:sp>
        <p:nvSpPr>
          <p:cNvPr id="8" name="Tekstiruutu 7">
            <a:extLst>
              <a:ext uri="{FF2B5EF4-FFF2-40B4-BE49-F238E27FC236}">
                <a16:creationId xmlns:a16="http://schemas.microsoft.com/office/drawing/2014/main" id="{4A90A51F-856B-EF34-ECF8-FC629E73D43E}"/>
              </a:ext>
            </a:extLst>
          </p:cNvPr>
          <p:cNvSpPr txBox="1"/>
          <p:nvPr/>
        </p:nvSpPr>
        <p:spPr>
          <a:xfrm>
            <a:off x="7810500" y="4369571"/>
            <a:ext cx="3228975" cy="1323439"/>
          </a:xfrm>
          <a:prstGeom prst="rect">
            <a:avLst/>
          </a:prstGeom>
          <a:noFill/>
        </p:spPr>
        <p:txBody>
          <a:bodyPr wrap="square">
            <a:spAutoFit/>
          </a:bodyPr>
          <a:lstStyle/>
          <a:p>
            <a:r>
              <a:rPr lang="fi-FI" sz="1600" dirty="0" err="1">
                <a:solidFill>
                  <a:schemeClr val="accent6">
                    <a:lumMod val="75000"/>
                  </a:schemeClr>
                </a:solidFill>
                <a:latin typeface="Times New Roman" panose="02020603050405020304" pitchFamily="18" charset="0"/>
                <a:cs typeface="Times New Roman" panose="02020603050405020304" pitchFamily="18" charset="0"/>
              </a:rPr>
              <a:t>Finnish</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politics</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today</a:t>
            </a:r>
            <a:r>
              <a:rPr lang="fi-FI" sz="1600" dirty="0">
                <a:solidFill>
                  <a:schemeClr val="accent6">
                    <a:lumMod val="75000"/>
                  </a:schemeClr>
                </a:solidFill>
                <a:latin typeface="Times New Roman" panose="02020603050405020304" pitchFamily="18" charset="0"/>
                <a:cs typeface="Times New Roman" panose="02020603050405020304" pitchFamily="18" charset="0"/>
              </a:rPr>
              <a:t> is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dominated</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by</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women</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many</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under</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the</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age</a:t>
            </a:r>
            <a:r>
              <a:rPr lang="fi-FI" sz="1600" dirty="0">
                <a:solidFill>
                  <a:schemeClr val="accent6">
                    <a:lumMod val="75000"/>
                  </a:schemeClr>
                </a:solidFill>
                <a:latin typeface="Times New Roman" panose="02020603050405020304" pitchFamily="18" charset="0"/>
                <a:cs typeface="Times New Roman" panose="02020603050405020304" pitchFamily="18" charset="0"/>
              </a:rPr>
              <a:t> of 35.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This</a:t>
            </a:r>
            <a:r>
              <a:rPr lang="fi-FI" sz="1600" dirty="0">
                <a:solidFill>
                  <a:schemeClr val="accent6">
                    <a:lumMod val="75000"/>
                  </a:schemeClr>
                </a:solidFill>
                <a:latin typeface="Times New Roman" panose="02020603050405020304" pitchFamily="18" charset="0"/>
                <a:cs typeface="Times New Roman" panose="02020603050405020304" pitchFamily="18" charset="0"/>
              </a:rPr>
              <a:t> is a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result</a:t>
            </a:r>
            <a:r>
              <a:rPr lang="fi-FI" sz="1600" dirty="0">
                <a:solidFill>
                  <a:schemeClr val="accent6">
                    <a:lumMod val="75000"/>
                  </a:schemeClr>
                </a:solidFill>
                <a:latin typeface="Times New Roman" panose="02020603050405020304" pitchFamily="18" charset="0"/>
                <a:cs typeface="Times New Roman" panose="02020603050405020304" pitchFamily="18" charset="0"/>
              </a:rPr>
              <a:t> of long-</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standing</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efforts</a:t>
            </a:r>
            <a:r>
              <a:rPr lang="fi-FI" sz="1600" dirty="0">
                <a:solidFill>
                  <a:schemeClr val="accent6">
                    <a:lumMod val="75000"/>
                  </a:schemeClr>
                </a:solidFill>
                <a:latin typeface="Times New Roman" panose="02020603050405020304" pitchFamily="18" charset="0"/>
                <a:cs typeface="Times New Roman" panose="02020603050405020304" pitchFamily="18" charset="0"/>
              </a:rPr>
              <a:t> to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include</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more</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women</a:t>
            </a:r>
            <a:r>
              <a:rPr lang="fi-FI" sz="1600" dirty="0">
                <a:solidFill>
                  <a:schemeClr val="accent6">
                    <a:lumMod val="75000"/>
                  </a:schemeClr>
                </a:solidFill>
                <a:latin typeface="Times New Roman" panose="02020603050405020304" pitchFamily="18" charset="0"/>
                <a:cs typeface="Times New Roman" panose="02020603050405020304" pitchFamily="18" charset="0"/>
              </a:rPr>
              <a:t> in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leadership</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2872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Prime Minister Sanna Marin's speech at the Generation Equality Forum 29.3.2021">
            <a:hlinkClick r:id="" action="ppaction://media"/>
            <a:extLst>
              <a:ext uri="{FF2B5EF4-FFF2-40B4-BE49-F238E27FC236}">
                <a16:creationId xmlns:a16="http://schemas.microsoft.com/office/drawing/2014/main" id="{003EABB0-3D84-27C0-E369-83FDF7DAA7A7}"/>
              </a:ext>
            </a:extLst>
          </p:cNvPr>
          <p:cNvPicPr>
            <a:picLocks noRot="1" noChangeAspect="1"/>
          </p:cNvPicPr>
          <p:nvPr>
            <a:videoFile r:link="rId1"/>
          </p:nvPr>
        </p:nvPicPr>
        <p:blipFill>
          <a:blip r:embed="rId7"/>
          <a:stretch>
            <a:fillRect/>
          </a:stretch>
        </p:blipFill>
        <p:spPr>
          <a:xfrm>
            <a:off x="519741" y="1178645"/>
            <a:ext cx="3879731" cy="2192048"/>
          </a:xfrm>
          <a:prstGeom prst="rect">
            <a:avLst/>
          </a:prstGeom>
        </p:spPr>
      </p:pic>
      <p:sp>
        <p:nvSpPr>
          <p:cNvPr id="9" name="Tekstiruutu 8">
            <a:extLst>
              <a:ext uri="{FF2B5EF4-FFF2-40B4-BE49-F238E27FC236}">
                <a16:creationId xmlns:a16="http://schemas.microsoft.com/office/drawing/2014/main" id="{08A3F50B-3068-9056-0722-DB8EF9546CC3}"/>
              </a:ext>
            </a:extLst>
          </p:cNvPr>
          <p:cNvSpPr txBox="1"/>
          <p:nvPr/>
        </p:nvSpPr>
        <p:spPr>
          <a:xfrm>
            <a:off x="519741" y="440273"/>
            <a:ext cx="4380063" cy="584775"/>
          </a:xfrm>
          <a:prstGeom prst="rect">
            <a:avLst/>
          </a:prstGeom>
          <a:noFill/>
        </p:spPr>
        <p:txBody>
          <a:bodyPr wrap="square">
            <a:spAutoFit/>
          </a:bodyPr>
          <a:lstStyle/>
          <a:p>
            <a:pPr algn="l"/>
            <a:r>
              <a:rPr lang="en-US" sz="1600" b="1" i="0" dirty="0">
                <a:solidFill>
                  <a:srgbClr val="0F0F0F"/>
                </a:solidFill>
                <a:effectLst/>
                <a:latin typeface="YouTube Sans"/>
              </a:rPr>
              <a:t>Prime Minister </a:t>
            </a:r>
            <a:r>
              <a:rPr lang="en-US" sz="1600" b="1" i="0" dirty="0" err="1">
                <a:solidFill>
                  <a:srgbClr val="0F0F0F"/>
                </a:solidFill>
                <a:effectLst/>
                <a:latin typeface="YouTube Sans"/>
              </a:rPr>
              <a:t>Sanna</a:t>
            </a:r>
            <a:r>
              <a:rPr lang="en-US" sz="1600" b="1" i="0" dirty="0">
                <a:solidFill>
                  <a:srgbClr val="0F0F0F"/>
                </a:solidFill>
                <a:effectLst/>
                <a:latin typeface="YouTube Sans"/>
              </a:rPr>
              <a:t> Marin's speech at the Generation Equality Forum 29.3.2021</a:t>
            </a:r>
          </a:p>
        </p:txBody>
      </p:sp>
      <p:sp>
        <p:nvSpPr>
          <p:cNvPr id="11" name="Tekstiruutu 10">
            <a:extLst>
              <a:ext uri="{FF2B5EF4-FFF2-40B4-BE49-F238E27FC236}">
                <a16:creationId xmlns:a16="http://schemas.microsoft.com/office/drawing/2014/main" id="{73FF8DE5-6A59-17D6-4E18-1EAFA7BD89E8}"/>
              </a:ext>
            </a:extLst>
          </p:cNvPr>
          <p:cNvSpPr txBox="1"/>
          <p:nvPr/>
        </p:nvSpPr>
        <p:spPr>
          <a:xfrm>
            <a:off x="519741" y="3634474"/>
            <a:ext cx="4529718" cy="584775"/>
          </a:xfrm>
          <a:prstGeom prst="rect">
            <a:avLst/>
          </a:prstGeom>
          <a:noFill/>
        </p:spPr>
        <p:txBody>
          <a:bodyPr wrap="square">
            <a:spAutoFit/>
          </a:bodyPr>
          <a:lstStyle/>
          <a:p>
            <a:pPr algn="l"/>
            <a:r>
              <a:rPr lang="en-US" sz="1600" b="1" i="0" dirty="0">
                <a:solidFill>
                  <a:srgbClr val="0F0F0F"/>
                </a:solidFill>
                <a:effectLst/>
                <a:latin typeface="YouTube Sans"/>
              </a:rPr>
              <a:t>Gender Equality in Finland and the EU: Successes and Challenges</a:t>
            </a:r>
          </a:p>
        </p:txBody>
      </p:sp>
      <p:pic>
        <p:nvPicPr>
          <p:cNvPr id="12" name="Online-media 11" title="Gender Equality in Finland and the EU: Successes and Challenges">
            <a:hlinkClick r:id="" action="ppaction://media"/>
            <a:extLst>
              <a:ext uri="{FF2B5EF4-FFF2-40B4-BE49-F238E27FC236}">
                <a16:creationId xmlns:a16="http://schemas.microsoft.com/office/drawing/2014/main" id="{F20D68C6-9057-943F-03C3-A2CB01F2C0F1}"/>
              </a:ext>
            </a:extLst>
          </p:cNvPr>
          <p:cNvPicPr>
            <a:picLocks noRot="1" noChangeAspect="1"/>
          </p:cNvPicPr>
          <p:nvPr>
            <a:videoFile r:link="rId2"/>
          </p:nvPr>
        </p:nvPicPr>
        <p:blipFill>
          <a:blip r:embed="rId8"/>
          <a:stretch>
            <a:fillRect/>
          </a:stretch>
        </p:blipFill>
        <p:spPr>
          <a:xfrm>
            <a:off x="519741" y="4347714"/>
            <a:ext cx="3879731" cy="2192048"/>
          </a:xfrm>
          <a:prstGeom prst="rect">
            <a:avLst/>
          </a:prstGeom>
        </p:spPr>
      </p:pic>
      <p:sp>
        <p:nvSpPr>
          <p:cNvPr id="14" name="Tekstiruutu 13">
            <a:extLst>
              <a:ext uri="{FF2B5EF4-FFF2-40B4-BE49-F238E27FC236}">
                <a16:creationId xmlns:a16="http://schemas.microsoft.com/office/drawing/2014/main" id="{A8BEAADB-CCCB-12F4-9AE4-4A95E53AFEA4}"/>
              </a:ext>
            </a:extLst>
          </p:cNvPr>
          <p:cNvSpPr txBox="1"/>
          <p:nvPr/>
        </p:nvSpPr>
        <p:spPr>
          <a:xfrm>
            <a:off x="6333945" y="547994"/>
            <a:ext cx="6094562" cy="369332"/>
          </a:xfrm>
          <a:prstGeom prst="rect">
            <a:avLst/>
          </a:prstGeom>
          <a:noFill/>
        </p:spPr>
        <p:txBody>
          <a:bodyPr wrap="square">
            <a:spAutoFit/>
          </a:bodyPr>
          <a:lstStyle/>
          <a:p>
            <a:pPr algn="l"/>
            <a:r>
              <a:rPr lang="en-US" b="1" i="0" dirty="0">
                <a:solidFill>
                  <a:srgbClr val="0F0F0F"/>
                </a:solidFill>
                <a:effectLst/>
                <a:latin typeface="YouTube Sans"/>
              </a:rPr>
              <a:t>How has Gender Equality Shaped Finland?</a:t>
            </a:r>
          </a:p>
        </p:txBody>
      </p:sp>
      <p:pic>
        <p:nvPicPr>
          <p:cNvPr id="15" name="Online-media 14" title="How has Gender Equality Shaped Finland?">
            <a:hlinkClick r:id="" action="ppaction://media"/>
            <a:extLst>
              <a:ext uri="{FF2B5EF4-FFF2-40B4-BE49-F238E27FC236}">
                <a16:creationId xmlns:a16="http://schemas.microsoft.com/office/drawing/2014/main" id="{007BDF29-8F6D-12D9-97E5-28DFE5822058}"/>
              </a:ext>
            </a:extLst>
          </p:cNvPr>
          <p:cNvPicPr>
            <a:picLocks noRot="1" noChangeAspect="1"/>
          </p:cNvPicPr>
          <p:nvPr>
            <a:videoFile r:link="rId3"/>
          </p:nvPr>
        </p:nvPicPr>
        <p:blipFill>
          <a:blip r:embed="rId9"/>
          <a:stretch>
            <a:fillRect/>
          </a:stretch>
        </p:blipFill>
        <p:spPr>
          <a:xfrm>
            <a:off x="6522530" y="1178645"/>
            <a:ext cx="3879731" cy="2192048"/>
          </a:xfrm>
          <a:prstGeom prst="rect">
            <a:avLst/>
          </a:prstGeom>
        </p:spPr>
      </p:pic>
      <p:sp>
        <p:nvSpPr>
          <p:cNvPr id="17" name="Tekstiruutu 16">
            <a:extLst>
              <a:ext uri="{FF2B5EF4-FFF2-40B4-BE49-F238E27FC236}">
                <a16:creationId xmlns:a16="http://schemas.microsoft.com/office/drawing/2014/main" id="{09989E1D-FC21-E374-3BE9-DEBA784E2C7C}"/>
              </a:ext>
            </a:extLst>
          </p:cNvPr>
          <p:cNvSpPr txBox="1"/>
          <p:nvPr/>
        </p:nvSpPr>
        <p:spPr>
          <a:xfrm>
            <a:off x="6333945" y="3632012"/>
            <a:ext cx="4825042" cy="584775"/>
          </a:xfrm>
          <a:prstGeom prst="rect">
            <a:avLst/>
          </a:prstGeom>
          <a:noFill/>
        </p:spPr>
        <p:txBody>
          <a:bodyPr wrap="square">
            <a:spAutoFit/>
          </a:bodyPr>
          <a:lstStyle/>
          <a:p>
            <a:pPr algn="l"/>
            <a:r>
              <a:rPr lang="en-US" sz="1600" b="1" i="0" dirty="0">
                <a:solidFill>
                  <a:srgbClr val="0F0F0F"/>
                </a:solidFill>
                <a:effectLst/>
                <a:latin typeface="YouTube Sans"/>
              </a:rPr>
              <a:t>GENDER EQUALITY IN FINLAND: Does it TRULY Exist? The Reality in Work Places, Home, Wages, Politics!</a:t>
            </a:r>
          </a:p>
        </p:txBody>
      </p:sp>
      <p:pic>
        <p:nvPicPr>
          <p:cNvPr id="18" name="Online-media 17" title="GENDER EQUALITY IN FINLAND: Does it TRULY Exist? The Reality in Work Places, Home, Wages, Politics!">
            <a:hlinkClick r:id="" action="ppaction://media"/>
            <a:extLst>
              <a:ext uri="{FF2B5EF4-FFF2-40B4-BE49-F238E27FC236}">
                <a16:creationId xmlns:a16="http://schemas.microsoft.com/office/drawing/2014/main" id="{33C38C09-D53A-3814-C223-EC8BC07804A5}"/>
              </a:ext>
            </a:extLst>
          </p:cNvPr>
          <p:cNvPicPr>
            <a:picLocks noRot="1" noChangeAspect="1"/>
          </p:cNvPicPr>
          <p:nvPr>
            <a:videoFile r:link="rId4"/>
          </p:nvPr>
        </p:nvPicPr>
        <p:blipFill>
          <a:blip r:embed="rId10"/>
          <a:stretch>
            <a:fillRect/>
          </a:stretch>
        </p:blipFill>
        <p:spPr>
          <a:xfrm>
            <a:off x="6522530" y="4347714"/>
            <a:ext cx="3879731" cy="2192048"/>
          </a:xfrm>
          <a:prstGeom prst="rect">
            <a:avLst/>
          </a:prstGeom>
        </p:spPr>
      </p:pic>
    </p:spTree>
    <p:extLst>
      <p:ext uri="{BB962C8B-B14F-4D97-AF65-F5344CB8AC3E}">
        <p14:creationId xmlns:p14="http://schemas.microsoft.com/office/powerpoint/2010/main" val="19759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12"/>
                </p:tgtEl>
              </p:cMediaNode>
            </p:vide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2"/>
                                        </p:tgtEl>
                                      </p:cBhvr>
                                    </p:cmd>
                                  </p:childTnLst>
                                </p:cTn>
                              </p:par>
                            </p:childTnLst>
                          </p:cTn>
                        </p:par>
                      </p:childTnLst>
                    </p:cTn>
                  </p:par>
                </p:childTnLst>
              </p:cTn>
              <p:nextCondLst>
                <p:cond evt="onClick" delay="0">
                  <p:tgtEl>
                    <p:spTgt spid="12"/>
                  </p:tgtEl>
                </p:cond>
              </p:nextCondLst>
            </p:seq>
            <p:video>
              <p:cMediaNode vol="80000">
                <p:cTn id="31" fill="hold" display="0">
                  <p:stCondLst>
                    <p:cond delay="indefinite"/>
                  </p:stCondLst>
                </p:cTn>
                <p:tgtEl>
                  <p:spTgt spid="15"/>
                </p:tgtEl>
              </p:cMediaNode>
            </p:video>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5"/>
                                        </p:tgtEl>
                                      </p:cBhvr>
                                    </p:cmd>
                                  </p:childTnLst>
                                </p:cTn>
                              </p:par>
                            </p:childTnLst>
                          </p:cTn>
                        </p:par>
                      </p:childTnLst>
                    </p:cTn>
                  </p:par>
                </p:childTnLst>
              </p:cTn>
              <p:nextCondLst>
                <p:cond evt="onClick" delay="0">
                  <p:tgtEl>
                    <p:spTgt spid="15"/>
                  </p:tgtEl>
                </p:cond>
              </p:nextCondLst>
            </p:seq>
            <p:video>
              <p:cMediaNode vol="80000">
                <p:cTn id="37" fill="hold" display="0">
                  <p:stCondLst>
                    <p:cond delay="indefinite"/>
                  </p:stCondLst>
                </p:cTn>
                <p:tgtEl>
                  <p:spTgt spid="18"/>
                </p:tgtEl>
              </p:cMediaNode>
            </p:video>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C4B889F-7A7B-131D-B920-81C5148DF558}"/>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5FEB7707-98BE-5CED-C360-9A9B0233CAA5}"/>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7E07A3CA-C73E-B76B-6BC8-41C6B0DD57D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5B5B5B"/>
                </a:solidFill>
              </a:rPr>
              <a:t>Write down the greatest achievements in your life that you are really proud of.</a:t>
            </a:r>
            <a:endParaRPr lang="fi-FI" sz="3200" b="1">
              <a:solidFill>
                <a:srgbClr val="5B5B5B"/>
              </a:solidFill>
            </a:endParaRPr>
          </a:p>
        </p:txBody>
      </p:sp>
      <p:sp>
        <p:nvSpPr>
          <p:cNvPr id="7" name="Suorakulmio 6">
            <a:extLst>
              <a:ext uri="{FF2B5EF4-FFF2-40B4-BE49-F238E27FC236}">
                <a16:creationId xmlns:a16="http://schemas.microsoft.com/office/drawing/2014/main" id="{EDB07FAF-7977-413C-8287-F99CC3288C2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132981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e95e7e62-6eaf-48fe-ad05-fc16b24a940e"/>
  <p:tag name="SLIDO_EVENT_SECTION_UUID" val="a4d19ae8-8728-4374-88cc-e29ab11c7b5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jk4ODk4MTl9"/>
  <p:tag name="SLIDO_TYPE" val="SlidoPoll"/>
  <p:tag name="SLIDO_POLL_UUID" val="8f755fc2-f342-48af-bd88-9f6e31c453df"/>
  <p:tag name="SLIDO_TIMELINE" val="W3sicG9sbFF1ZXN0aW9uVXVpZCI6IjViNjU1ZDIwLTk1NGUtNGUyMS04ODA4LWE5MjBhNWRhNGM0ZC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jk4ODk4NzB9"/>
  <p:tag name="SLIDO_TYPE" val="SlidoPoll"/>
  <p:tag name="SLIDO_POLL_UUID" val="93f33c83-5241-45bc-9da7-c5cc50c6cdd7"/>
  <p:tag name="SLIDO_TIMELINE" val="W3sicG9sbFF1ZXN0aW9uVXVpZCI6IjA5ODJmNGQ5LTc2N2QtNGFiNS05NzhlLWRkZWUxY2ZmZmQ5MC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g5NDY3MTZ9"/>
  <p:tag name="SLIDO_TYPE" val="SlidoPoll"/>
  <p:tag name="SLIDO_POLL_UUID" val="23c3e9b8-7b02-432a-9884-60076cfb3563"/>
  <p:tag name="SLIDO_TIMELINE" val="W3sicG9sbFF1ZXN0aW9uVXVpZCI6Ijc4ZDk2YmM2LTFmZTUtNGFmNy1hNTg1LTk5ZWVmMzQyZWZhOS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jk4OTExOTR9"/>
  <p:tag name="SLIDO_TYPE" val="SlidoPoll"/>
  <p:tag name="SLIDO_POLL_UUID" val="65ff74f9-b6d6-47e3-855c-9adfcad5d32c"/>
  <p:tag name="SLIDO_TIMELINE" val="W3sicG9sbFF1ZXN0aW9uVXVpZCI6IjkwM2VjYWI1LWVkZTctNGM4Ni04Yjc1LWRlMDk5MGIwOGZkNCIsInNob3dSZXN1bHRzIjpmYWxzZSwic2hvd0NvcnJlY3RBbnN3ZXJzIjpmYWxzZSwidm90aW5nTG9ja2VkIjpmYWxzZX0seyJwb2xsUXVlc3Rpb25VdWlkIjoiOTAzZWNhYjUtZWRlNy00Yzg2LThiNzUtZGUwOTkwYjA4ZmQ0Iiwic2hvd1Jlc3VsdHMiOnRydWUsInNob3dDb3JyZWN0QW5zd2VycyI6ZmFsc2UsInZvdGluZ0xvY2tlZCI6ZmFsc2V9XQ=="/>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g5NDY3NTR9"/>
  <p:tag name="SLIDO_TYPE" val="SlidoPoll"/>
  <p:tag name="SLIDO_POLL_UUID" val="d31cdace-c47d-46a7-b2c0-5b2691144616"/>
  <p:tag name="SLIDO_TIMELINE" val="W3sicG9sbFF1ZXN0aW9uVXVpZCI6Ijc2MjExNGViLTc2MTgtNDQ2NS1hZmIxLTYyYWUwN2FkZTI3O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Office-teema">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5432264_TF44967531_Win32" id="{4593B9DB-6D85-4E08-9981-F69E43A50DF0}" vid="{84EC79BE-CB91-46C1-8B18-949D790E8E68}"/>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2A503-7E2B-48A7-A1A4-FEB99676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794402-D476-4C0A-8953-D7E5D3D97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A6AD0CE-C3A1-49ED-84DB-B51D7D3B27B3}">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LGBTQIA Pride Month -esitys</Template>
  <TotalTime>1270</TotalTime>
  <Words>2228</Words>
  <Application>Microsoft Office PowerPoint</Application>
  <PresentationFormat>Laajakuva</PresentationFormat>
  <Paragraphs>102</Paragraphs>
  <Slides>24</Slides>
  <Notes>19</Notes>
  <HiddenSlides>0</HiddenSlides>
  <MMClips>9</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24</vt:i4>
      </vt:variant>
    </vt:vector>
  </HeadingPairs>
  <TitlesOfParts>
    <vt:vector size="33" baseType="lpstr">
      <vt:lpstr>Microsoft YaHei UI</vt:lpstr>
      <vt:lpstr>Abadi</vt:lpstr>
      <vt:lpstr>Arial</vt:lpstr>
      <vt:lpstr>Century Gothic</vt:lpstr>
      <vt:lpstr>Segoe UI</vt:lpstr>
      <vt:lpstr>Source Serif Pro</vt:lpstr>
      <vt:lpstr>Times New Roman</vt:lpstr>
      <vt:lpstr>YouTube Sans</vt:lpstr>
      <vt:lpstr>Office-teema</vt:lpstr>
      <vt:lpstr>Gender and education   in Finland</vt:lpstr>
      <vt:lpstr>Gender equality in Finland</vt:lpstr>
      <vt:lpstr>PowerPoint-esitys</vt:lpstr>
      <vt:lpstr>PowerPoint-esitys</vt:lpstr>
      <vt:lpstr>PowerPoint-esitys</vt:lpstr>
      <vt:lpstr>PowerPoint-esitys</vt:lpstr>
      <vt:lpstr>PowerPoint-esitys</vt:lpstr>
      <vt:lpstr>PowerPoint-esitys</vt:lpstr>
      <vt:lpstr>PowerPoint-esitys</vt:lpstr>
      <vt:lpstr>Education in Finland</vt:lpstr>
      <vt:lpstr>PowerPoint-esitys</vt:lpstr>
      <vt:lpstr>PowerPoint-esitys</vt:lpstr>
      <vt:lpstr>PowerPoint-esitys</vt:lpstr>
      <vt:lpstr>PowerPoint-esitys</vt:lpstr>
      <vt:lpstr>Promoting gender equality  in Finish schools</vt:lpstr>
      <vt:lpstr>PowerPoint-esitys</vt:lpstr>
      <vt:lpstr>PowerPoint-esitys</vt:lpstr>
      <vt:lpstr>PowerPoint-esitys</vt:lpstr>
      <vt:lpstr>Norm criticism</vt:lpstr>
      <vt:lpstr>PowerPoint-esitys</vt:lpstr>
      <vt:lpstr>PowerPoint-esitys</vt:lpstr>
      <vt:lpstr>PowerPoint-esitys</vt:lpstr>
      <vt:lpstr>PowerPoint-esitys</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education  in Finland</dc:title>
  <dc:subject/>
  <dc:creator>Laura Maria Rajala</dc:creator>
  <cp:keywords/>
  <dc:description/>
  <cp:lastModifiedBy>Laura Maria Rajala</cp:lastModifiedBy>
  <cp:revision>3</cp:revision>
  <dcterms:created xsi:type="dcterms:W3CDTF">2022-11-20T11:51:08Z</dcterms:created>
  <dcterms:modified xsi:type="dcterms:W3CDTF">2023-02-27T08:01:03Z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SlidoAppVersion">
    <vt:lpwstr>1.5.3.3511</vt:lpwstr>
  </property>
</Properties>
</file>