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1"/>
  </p:sldMasterIdLst>
  <p:notesMasterIdLst>
    <p:notesMasterId r:id="rId26"/>
  </p:notesMasterIdLst>
  <p:sldIdLst>
    <p:sldId id="452" r:id="rId2"/>
    <p:sldId id="458" r:id="rId3"/>
    <p:sldId id="459" r:id="rId4"/>
    <p:sldId id="463" r:id="rId5"/>
    <p:sldId id="464" r:id="rId6"/>
    <p:sldId id="465" r:id="rId7"/>
    <p:sldId id="457" r:id="rId8"/>
    <p:sldId id="470" r:id="rId9"/>
    <p:sldId id="455" r:id="rId10"/>
    <p:sldId id="461" r:id="rId11"/>
    <p:sldId id="462" r:id="rId12"/>
    <p:sldId id="456" r:id="rId13"/>
    <p:sldId id="468" r:id="rId14"/>
    <p:sldId id="469" r:id="rId15"/>
    <p:sldId id="460" r:id="rId16"/>
    <p:sldId id="471" r:id="rId17"/>
    <p:sldId id="467" r:id="rId18"/>
    <p:sldId id="472" r:id="rId19"/>
    <p:sldId id="449" r:id="rId20"/>
    <p:sldId id="453" r:id="rId21"/>
    <p:sldId id="473" r:id="rId22"/>
    <p:sldId id="474" r:id="rId23"/>
    <p:sldId id="466" r:id="rId24"/>
    <p:sldId id="296"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741D5D-6296-4D75-87B8-3013AF64EE66}">
  <a:tblStyle styleId="{F1741D5D-6296-4D75-87B8-3013AF64EE6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dk1"/>
          </a:solidFill>
        </a:fill>
      </a:tcStyle>
    </a:lastCol>
    <a:firstCol>
      <a:tcTxStyle b="on" i="off">
        <a:font>
          <a:latin typeface="Times New Roman"/>
          <a:ea typeface="Times New Roman"/>
          <a:cs typeface="Times New Roman"/>
        </a:font>
        <a:schemeClr val="lt1"/>
      </a:tcTxStyle>
      <a:tcStyle>
        <a:tcBdr/>
        <a:fill>
          <a:solidFill>
            <a:schemeClr val="dk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5"/>
    <p:restoredTop sz="60446"/>
  </p:normalViewPr>
  <p:slideViewPr>
    <p:cSldViewPr snapToGrid="0">
      <p:cViewPr varScale="1">
        <p:scale>
          <a:sx n="73" d="100"/>
          <a:sy n="73" d="100"/>
        </p:scale>
        <p:origin x="2088" y="184"/>
      </p:cViewPr>
      <p:guideLst/>
    </p:cSldViewPr>
  </p:slideViewPr>
  <p:outlineViewPr>
    <p:cViewPr>
      <p:scale>
        <a:sx n="33" d="100"/>
        <a:sy n="33" d="100"/>
      </p:scale>
      <p:origin x="0" y="-42832"/>
    </p:cViewPr>
  </p:outlineViewPr>
  <p:notesTextViewPr>
    <p:cViewPr>
      <p:scale>
        <a:sx n="1" d="1"/>
        <a:sy n="1" d="1"/>
      </p:scale>
      <p:origin x="0" y="0"/>
    </p:cViewPr>
  </p:notesTextViewPr>
  <p:sorterViewPr>
    <p:cViewPr>
      <p:scale>
        <a:sx n="100" d="100"/>
        <a:sy n="100" d="100"/>
      </p:scale>
      <p:origin x="0" y="-5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9je8_HEw_8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Traditionally</a:t>
            </a:r>
            <a:r>
              <a:rPr lang="et-EE" dirty="0"/>
              <a:t>, a </a:t>
            </a:r>
            <a:r>
              <a:rPr lang="et-EE" dirty="0" err="1"/>
              <a:t>woman</a:t>
            </a:r>
            <a:r>
              <a:rPr lang="et-EE" dirty="0"/>
              <a:t> </a:t>
            </a:r>
            <a:r>
              <a:rPr lang="et-EE" dirty="0" err="1"/>
              <a:t>is</a:t>
            </a:r>
            <a:r>
              <a:rPr lang="et-EE" dirty="0"/>
              <a:t> seen in </a:t>
            </a:r>
            <a:r>
              <a:rPr lang="et-EE" dirty="0" err="1"/>
              <a:t>the</a:t>
            </a:r>
            <a:r>
              <a:rPr lang="et-EE" dirty="0"/>
              <a:t> </a:t>
            </a:r>
            <a:r>
              <a:rPr lang="et-EE" dirty="0" err="1"/>
              <a:t>role</a:t>
            </a:r>
            <a:r>
              <a:rPr lang="et-EE" dirty="0"/>
              <a:t> of </a:t>
            </a:r>
            <a:r>
              <a:rPr lang="et-EE" dirty="0" err="1"/>
              <a:t>wife</a:t>
            </a:r>
            <a:r>
              <a:rPr lang="et-EE" dirty="0"/>
              <a:t> </a:t>
            </a:r>
            <a:r>
              <a:rPr lang="et-EE" dirty="0" err="1"/>
              <a:t>or</a:t>
            </a:r>
            <a:r>
              <a:rPr lang="et-EE" dirty="0"/>
              <a:t> </a:t>
            </a:r>
            <a:r>
              <a:rPr lang="et-EE" dirty="0" err="1"/>
              <a:t>mother</a:t>
            </a:r>
            <a:r>
              <a:rPr lang="et-EE" dirty="0"/>
              <a:t>, </a:t>
            </a:r>
            <a:r>
              <a:rPr lang="et-EE" dirty="0" err="1"/>
              <a:t>while</a:t>
            </a:r>
            <a:r>
              <a:rPr lang="et-EE" dirty="0"/>
              <a:t> a </a:t>
            </a:r>
            <a:r>
              <a:rPr lang="et-EE" dirty="0" err="1"/>
              <a:t>man's</a:t>
            </a:r>
            <a:r>
              <a:rPr lang="et-EE" dirty="0"/>
              <a:t> </a:t>
            </a:r>
            <a:r>
              <a:rPr lang="et-EE" dirty="0" err="1"/>
              <a:t>primary</a:t>
            </a:r>
            <a:r>
              <a:rPr lang="et-EE" dirty="0"/>
              <a:t> </a:t>
            </a:r>
            <a:r>
              <a:rPr lang="et-EE" dirty="0" err="1"/>
              <a:t>area</a:t>
            </a:r>
            <a:r>
              <a:rPr lang="et-EE" dirty="0"/>
              <a:t> of </a:t>
            </a:r>
            <a:r>
              <a:rPr lang="et-EE" dirty="0" err="1"/>
              <a:t>responsibility</a:t>
            </a:r>
            <a:r>
              <a:rPr lang="et-EE" dirty="0"/>
              <a:t> </a:t>
            </a:r>
            <a:r>
              <a:rPr lang="et-EE" dirty="0" err="1"/>
              <a:t>is</a:t>
            </a:r>
            <a:r>
              <a:rPr lang="et-EE" dirty="0"/>
              <a:t> </a:t>
            </a:r>
            <a:r>
              <a:rPr lang="et-EE" dirty="0" err="1"/>
              <a:t>economic</a:t>
            </a:r>
            <a:r>
              <a:rPr lang="et-EE" dirty="0"/>
              <a:t>. The </a:t>
            </a:r>
            <a:r>
              <a:rPr lang="et-EE" dirty="0" err="1"/>
              <a:t>more</a:t>
            </a:r>
            <a:r>
              <a:rPr lang="et-EE" dirty="0"/>
              <a:t> </a:t>
            </a:r>
            <a:r>
              <a:rPr lang="et-EE" dirty="0" err="1"/>
              <a:t>traditional</a:t>
            </a:r>
            <a:r>
              <a:rPr lang="et-EE" dirty="0"/>
              <a:t> </a:t>
            </a:r>
            <a:r>
              <a:rPr lang="et-EE" dirty="0" err="1"/>
              <a:t>the</a:t>
            </a:r>
            <a:r>
              <a:rPr lang="et-EE" dirty="0"/>
              <a:t> </a:t>
            </a:r>
            <a:r>
              <a:rPr lang="et-EE" dirty="0" err="1"/>
              <a:t>society</a:t>
            </a:r>
            <a:r>
              <a:rPr lang="et-EE" dirty="0"/>
              <a:t>, </a:t>
            </a:r>
            <a:r>
              <a:rPr lang="et-EE" dirty="0" err="1"/>
              <a:t>the</a:t>
            </a:r>
            <a:r>
              <a:rPr lang="et-EE" dirty="0"/>
              <a:t> </a:t>
            </a:r>
            <a:r>
              <a:rPr lang="et-EE" dirty="0" err="1"/>
              <a:t>more</a:t>
            </a:r>
            <a:r>
              <a:rPr lang="et-EE" dirty="0"/>
              <a:t> </a:t>
            </a:r>
            <a:r>
              <a:rPr lang="et-EE" dirty="0" err="1"/>
              <a:t>unequal</a:t>
            </a:r>
            <a:r>
              <a:rPr lang="et-EE" dirty="0"/>
              <a:t> </a:t>
            </a:r>
            <a:r>
              <a:rPr lang="et-EE" dirty="0" err="1"/>
              <a:t>the</a:t>
            </a:r>
            <a:r>
              <a:rPr lang="et-EE" dirty="0"/>
              <a:t> </a:t>
            </a:r>
            <a:r>
              <a:rPr lang="et-EE" dirty="0" err="1"/>
              <a:t>opportunities</a:t>
            </a:r>
            <a:r>
              <a:rPr lang="et-EE" dirty="0"/>
              <a:t> </a:t>
            </a:r>
            <a:r>
              <a:rPr lang="et-EE" dirty="0" err="1"/>
              <a:t>for</a:t>
            </a:r>
            <a:r>
              <a:rPr lang="et-EE" dirty="0"/>
              <a:t> </a:t>
            </a:r>
            <a:r>
              <a:rPr lang="et-EE" dirty="0" err="1"/>
              <a:t>women</a:t>
            </a:r>
            <a:r>
              <a:rPr lang="et-EE" dirty="0"/>
              <a:t> and </a:t>
            </a:r>
            <a:r>
              <a:rPr lang="et-EE" dirty="0" err="1"/>
              <a:t>men</a:t>
            </a:r>
            <a:r>
              <a:rPr lang="et-EE" dirty="0"/>
              <a:t>. The </a:t>
            </a:r>
            <a:r>
              <a:rPr lang="et-EE" dirty="0" err="1"/>
              <a:t>traditional</a:t>
            </a:r>
            <a:r>
              <a:rPr lang="et-EE" dirty="0"/>
              <a:t> </a:t>
            </a:r>
            <a:r>
              <a:rPr lang="et-EE" dirty="0" err="1"/>
              <a:t>role</a:t>
            </a:r>
            <a:r>
              <a:rPr lang="et-EE" dirty="0"/>
              <a:t> of a </a:t>
            </a:r>
            <a:r>
              <a:rPr lang="et-EE" dirty="0" err="1"/>
              <a:t>woman</a:t>
            </a:r>
            <a:r>
              <a:rPr lang="et-EE" dirty="0"/>
              <a:t> </a:t>
            </a:r>
            <a:r>
              <a:rPr lang="et-EE" dirty="0" err="1"/>
              <a:t>is</a:t>
            </a:r>
            <a:r>
              <a:rPr lang="et-EE" dirty="0"/>
              <a:t> a </a:t>
            </a:r>
            <a:r>
              <a:rPr lang="et-EE" dirty="0" err="1"/>
              <a:t>housewife</a:t>
            </a:r>
            <a:r>
              <a:rPr lang="et-EE" dirty="0"/>
              <a:t> </a:t>
            </a:r>
            <a:r>
              <a:rPr lang="et-EE" dirty="0" err="1"/>
              <a:t>who</a:t>
            </a:r>
            <a:r>
              <a:rPr lang="et-EE" dirty="0"/>
              <a:t> </a:t>
            </a:r>
            <a:r>
              <a:rPr lang="et-EE" dirty="0" err="1"/>
              <a:t>takes</a:t>
            </a:r>
            <a:r>
              <a:rPr lang="et-EE" dirty="0"/>
              <a:t> </a:t>
            </a:r>
            <a:r>
              <a:rPr lang="et-EE" dirty="0" err="1"/>
              <a:t>care</a:t>
            </a:r>
            <a:r>
              <a:rPr lang="et-EE" dirty="0"/>
              <a:t> of </a:t>
            </a:r>
            <a:r>
              <a:rPr lang="et-EE" dirty="0" err="1"/>
              <a:t>children</a:t>
            </a:r>
            <a:r>
              <a:rPr lang="et-EE" dirty="0"/>
              <a:t> and </a:t>
            </a:r>
            <a:r>
              <a:rPr lang="et-EE" dirty="0" err="1"/>
              <a:t>husband</a:t>
            </a:r>
            <a:r>
              <a:rPr lang="et-EE" dirty="0"/>
              <a:t>. For </a:t>
            </a:r>
            <a:r>
              <a:rPr lang="et-EE" dirty="0" err="1"/>
              <a:t>example</a:t>
            </a:r>
            <a:r>
              <a:rPr lang="et-EE" dirty="0"/>
              <a:t>, a </a:t>
            </a:r>
            <a:r>
              <a:rPr lang="et-EE" dirty="0" err="1"/>
              <a:t>woman</a:t>
            </a:r>
            <a:r>
              <a:rPr lang="et-EE" dirty="0"/>
              <a:t> </a:t>
            </a:r>
            <a:r>
              <a:rPr lang="et-EE" dirty="0" err="1"/>
              <a:t>is</a:t>
            </a:r>
            <a:r>
              <a:rPr lang="et-EE" dirty="0"/>
              <a:t> </a:t>
            </a:r>
            <a:r>
              <a:rPr lang="et-EE" dirty="0" err="1"/>
              <a:t>not</a:t>
            </a:r>
            <a:r>
              <a:rPr lang="et-EE" dirty="0"/>
              <a:t> seen as a </a:t>
            </a:r>
            <a:r>
              <a:rPr lang="et-EE" dirty="0" err="1"/>
              <a:t>successful</a:t>
            </a:r>
            <a:r>
              <a:rPr lang="et-EE" dirty="0"/>
              <a:t> </a:t>
            </a:r>
            <a:r>
              <a:rPr lang="et-EE" dirty="0" err="1"/>
              <a:t>member</a:t>
            </a:r>
            <a:r>
              <a:rPr lang="et-EE" dirty="0"/>
              <a:t> of </a:t>
            </a:r>
            <a:r>
              <a:rPr lang="et-EE" dirty="0" err="1"/>
              <a:t>society</a:t>
            </a:r>
            <a:r>
              <a:rPr lang="et-EE" dirty="0"/>
              <a:t> as a man </a:t>
            </a:r>
            <a:r>
              <a:rPr lang="et-EE" dirty="0" err="1"/>
              <a:t>is</a:t>
            </a:r>
            <a:r>
              <a:rPr lang="et-EE" dirty="0"/>
              <a:t> seen. At </a:t>
            </a:r>
            <a:r>
              <a:rPr lang="et-EE" dirty="0" err="1"/>
              <a:t>the</a:t>
            </a:r>
            <a:r>
              <a:rPr lang="et-EE" dirty="0"/>
              <a:t> </a:t>
            </a:r>
            <a:r>
              <a:rPr lang="et-EE" dirty="0" err="1"/>
              <a:t>same</a:t>
            </a:r>
            <a:r>
              <a:rPr lang="et-EE" dirty="0"/>
              <a:t> </a:t>
            </a:r>
            <a:r>
              <a:rPr lang="et-EE" dirty="0" err="1"/>
              <a:t>time</a:t>
            </a:r>
            <a:r>
              <a:rPr lang="et-EE" dirty="0"/>
              <a:t>, </a:t>
            </a:r>
            <a:r>
              <a:rPr lang="et-EE" dirty="0" err="1"/>
              <a:t>the</a:t>
            </a:r>
            <a:r>
              <a:rPr lang="et-EE" dirty="0"/>
              <a:t> </a:t>
            </a:r>
            <a:r>
              <a:rPr lang="et-EE" dirty="0" err="1"/>
              <a:t>man's</a:t>
            </a:r>
            <a:r>
              <a:rPr lang="et-EE" dirty="0"/>
              <a:t> </a:t>
            </a:r>
            <a:r>
              <a:rPr lang="et-EE" dirty="0" err="1"/>
              <a:t>family</a:t>
            </a:r>
            <a:r>
              <a:rPr lang="et-EE" dirty="0"/>
              <a:t> </a:t>
            </a:r>
            <a:r>
              <a:rPr lang="et-EE" dirty="0" err="1"/>
              <a:t>role</a:t>
            </a:r>
            <a:r>
              <a:rPr lang="et-EE" dirty="0"/>
              <a:t> </a:t>
            </a:r>
            <a:r>
              <a:rPr lang="et-EE" dirty="0" err="1"/>
              <a:t>is</a:t>
            </a:r>
            <a:r>
              <a:rPr lang="et-EE" dirty="0"/>
              <a:t> </a:t>
            </a:r>
            <a:r>
              <a:rPr lang="et-EE" dirty="0" err="1"/>
              <a:t>not</a:t>
            </a:r>
            <a:r>
              <a:rPr lang="et-EE" dirty="0"/>
              <a:t> </a:t>
            </a:r>
            <a:r>
              <a:rPr lang="et-EE" dirty="0" err="1"/>
              <a:t>particularly</a:t>
            </a:r>
            <a:r>
              <a:rPr lang="et-EE" dirty="0"/>
              <a:t> </a:t>
            </a:r>
            <a:r>
              <a:rPr lang="et-EE" dirty="0" err="1"/>
              <a:t>valued</a:t>
            </a:r>
            <a:r>
              <a:rPr lang="et-EE" dirty="0"/>
              <a:t>. A man </a:t>
            </a:r>
            <a:r>
              <a:rPr lang="et-EE" dirty="0" err="1"/>
              <a:t>is</a:t>
            </a:r>
            <a:r>
              <a:rPr lang="et-EE" dirty="0"/>
              <a:t> </a:t>
            </a:r>
            <a:r>
              <a:rPr lang="et-EE" dirty="0" err="1"/>
              <a:t>defined</a:t>
            </a:r>
            <a:r>
              <a:rPr lang="et-EE" dirty="0"/>
              <a:t> by </a:t>
            </a:r>
            <a:r>
              <a:rPr lang="et-EE" dirty="0" err="1"/>
              <a:t>his</a:t>
            </a:r>
            <a:r>
              <a:rPr lang="et-EE" dirty="0"/>
              <a:t> </a:t>
            </a:r>
            <a:r>
              <a:rPr lang="et-EE" dirty="0" err="1"/>
              <a:t>professional</a:t>
            </a:r>
            <a:r>
              <a:rPr lang="et-EE" dirty="0"/>
              <a:t> </a:t>
            </a:r>
            <a:r>
              <a:rPr lang="et-EE" dirty="0" err="1"/>
              <a:t>career</a:t>
            </a:r>
            <a:r>
              <a:rPr lang="et-EE" dirty="0"/>
              <a:t>, </a:t>
            </a:r>
            <a:r>
              <a:rPr lang="et-EE" dirty="0" err="1"/>
              <a:t>while</a:t>
            </a:r>
            <a:r>
              <a:rPr lang="et-EE" dirty="0"/>
              <a:t> a </a:t>
            </a:r>
            <a:r>
              <a:rPr lang="et-EE" dirty="0" err="1"/>
              <a:t>woman</a:t>
            </a:r>
            <a:r>
              <a:rPr lang="et-EE" dirty="0"/>
              <a:t> </a:t>
            </a:r>
            <a:r>
              <a:rPr lang="et-EE" dirty="0" err="1"/>
              <a:t>is</a:t>
            </a:r>
            <a:r>
              <a:rPr lang="et-EE" dirty="0"/>
              <a:t> </a:t>
            </a:r>
            <a:r>
              <a:rPr lang="et-EE" dirty="0" err="1"/>
              <a:t>primarily</a:t>
            </a:r>
            <a:r>
              <a:rPr lang="et-EE" dirty="0"/>
              <a:t> </a:t>
            </a:r>
            <a:r>
              <a:rPr lang="et-EE" dirty="0" err="1"/>
              <a:t>defined</a:t>
            </a:r>
            <a:r>
              <a:rPr lang="et-EE" dirty="0"/>
              <a:t> by </a:t>
            </a:r>
            <a:r>
              <a:rPr lang="et-EE" dirty="0" err="1"/>
              <a:t>her</a:t>
            </a:r>
            <a:r>
              <a:rPr lang="et-EE" dirty="0"/>
              <a:t> </a:t>
            </a:r>
            <a:r>
              <a:rPr lang="et-EE" dirty="0" err="1"/>
              <a:t>family</a:t>
            </a:r>
            <a:r>
              <a:rPr lang="et-EE" dirty="0"/>
              <a:t> </a:t>
            </a:r>
            <a:r>
              <a:rPr lang="et-EE" dirty="0" err="1"/>
              <a:t>role</a:t>
            </a:r>
            <a:r>
              <a:rPr lang="et-EE" dirty="0"/>
              <a:t>.</a:t>
            </a:r>
          </a:p>
          <a:p>
            <a:endParaRPr lang="et-EE" dirty="0"/>
          </a:p>
          <a:p>
            <a:endParaRPr lang="et-EE" dirty="0"/>
          </a:p>
          <a:p>
            <a:r>
              <a:rPr lang="et-EE" dirty="0" err="1"/>
              <a:t>According</a:t>
            </a:r>
            <a:r>
              <a:rPr lang="et-EE" dirty="0"/>
              <a:t> </a:t>
            </a:r>
            <a:r>
              <a:rPr lang="et-EE" dirty="0" err="1"/>
              <a:t>to</a:t>
            </a:r>
            <a:r>
              <a:rPr lang="et-EE" dirty="0"/>
              <a:t> </a:t>
            </a:r>
            <a:r>
              <a:rPr lang="et-EE" dirty="0" err="1"/>
              <a:t>studies</a:t>
            </a:r>
            <a:r>
              <a:rPr lang="et-EE" dirty="0"/>
              <a:t> </a:t>
            </a:r>
            <a:r>
              <a:rPr lang="et-EE" dirty="0" err="1"/>
              <a:t>conducted</a:t>
            </a:r>
            <a:r>
              <a:rPr lang="et-EE" dirty="0"/>
              <a:t> in Estonia, </a:t>
            </a:r>
            <a:r>
              <a:rPr lang="et-EE" dirty="0" err="1"/>
              <a:t>both</a:t>
            </a:r>
            <a:r>
              <a:rPr lang="et-EE" dirty="0"/>
              <a:t> </a:t>
            </a:r>
            <a:r>
              <a:rPr lang="et-EE" dirty="0" err="1"/>
              <a:t>women</a:t>
            </a:r>
            <a:r>
              <a:rPr lang="et-EE" dirty="0"/>
              <a:t> and </a:t>
            </a:r>
            <a:r>
              <a:rPr lang="et-EE" dirty="0" err="1"/>
              <a:t>men</a:t>
            </a:r>
            <a:r>
              <a:rPr lang="et-EE" dirty="0"/>
              <a:t> </a:t>
            </a:r>
            <a:r>
              <a:rPr lang="et-EE" dirty="0" err="1"/>
              <a:t>think</a:t>
            </a:r>
            <a:r>
              <a:rPr lang="et-EE" dirty="0"/>
              <a:t> </a:t>
            </a:r>
            <a:r>
              <a:rPr lang="et-EE" dirty="0" err="1"/>
              <a:t>that</a:t>
            </a:r>
            <a:r>
              <a:rPr lang="et-EE" dirty="0"/>
              <a:t> </a:t>
            </a:r>
            <a:r>
              <a:rPr lang="et-EE" dirty="0" err="1"/>
              <a:t>strength</a:t>
            </a:r>
            <a:r>
              <a:rPr lang="et-EE" dirty="0"/>
              <a:t>, </a:t>
            </a:r>
            <a:r>
              <a:rPr lang="et-EE" dirty="0" err="1"/>
              <a:t>dominance</a:t>
            </a:r>
            <a:r>
              <a:rPr lang="et-EE" dirty="0"/>
              <a:t>, </a:t>
            </a:r>
            <a:r>
              <a:rPr lang="et-EE" dirty="0" err="1"/>
              <a:t>courage</a:t>
            </a:r>
            <a:r>
              <a:rPr lang="et-EE" dirty="0"/>
              <a:t>, </a:t>
            </a:r>
            <a:r>
              <a:rPr lang="et-EE" dirty="0" err="1"/>
              <a:t>self-confidence</a:t>
            </a:r>
            <a:r>
              <a:rPr lang="et-EE" dirty="0"/>
              <a:t>, </a:t>
            </a:r>
            <a:r>
              <a:rPr lang="et-EE" dirty="0" err="1"/>
              <a:t>greed</a:t>
            </a:r>
            <a:r>
              <a:rPr lang="et-EE" dirty="0"/>
              <a:t>, </a:t>
            </a:r>
            <a:r>
              <a:rPr lang="et-EE" dirty="0" err="1"/>
              <a:t>success</a:t>
            </a:r>
            <a:r>
              <a:rPr lang="et-EE" dirty="0"/>
              <a:t>, </a:t>
            </a:r>
            <a:r>
              <a:rPr lang="et-EE" dirty="0" err="1"/>
              <a:t>logic</a:t>
            </a:r>
            <a:r>
              <a:rPr lang="et-EE" dirty="0"/>
              <a:t>, </a:t>
            </a:r>
            <a:r>
              <a:rPr lang="et-EE" dirty="0" err="1"/>
              <a:t>decisiveness</a:t>
            </a:r>
            <a:r>
              <a:rPr lang="et-EE" dirty="0"/>
              <a:t> and </a:t>
            </a:r>
            <a:r>
              <a:rPr lang="et-EE" dirty="0" err="1"/>
              <a:t>aggressiveness</a:t>
            </a:r>
            <a:r>
              <a:rPr lang="et-EE" dirty="0"/>
              <a:t> are </a:t>
            </a:r>
            <a:r>
              <a:rPr lang="et-EE" dirty="0" err="1"/>
              <a:t>the</a:t>
            </a:r>
            <a:r>
              <a:rPr lang="et-EE" dirty="0"/>
              <a:t> </a:t>
            </a:r>
            <a:r>
              <a:rPr lang="et-EE" dirty="0" err="1"/>
              <a:t>most</a:t>
            </a:r>
            <a:r>
              <a:rPr lang="et-EE" dirty="0"/>
              <a:t> </a:t>
            </a:r>
            <a:r>
              <a:rPr lang="et-EE" dirty="0" err="1"/>
              <a:t>masculine</a:t>
            </a:r>
            <a:r>
              <a:rPr lang="et-EE" dirty="0"/>
              <a:t> </a:t>
            </a:r>
            <a:r>
              <a:rPr lang="et-EE" dirty="0" err="1"/>
              <a:t>traits</a:t>
            </a:r>
            <a:r>
              <a:rPr lang="et-EE" dirty="0"/>
              <a:t>. </a:t>
            </a:r>
            <a:r>
              <a:rPr lang="et-EE" dirty="0" err="1"/>
              <a:t>Feminine</a:t>
            </a:r>
            <a:r>
              <a:rPr lang="et-EE" dirty="0"/>
              <a:t> </a:t>
            </a:r>
            <a:r>
              <a:rPr lang="et-EE" dirty="0" err="1"/>
              <a:t>personality</a:t>
            </a:r>
            <a:r>
              <a:rPr lang="et-EE" dirty="0"/>
              <a:t> </a:t>
            </a:r>
            <a:r>
              <a:rPr lang="et-EE" dirty="0" err="1"/>
              <a:t>traits</a:t>
            </a:r>
            <a:r>
              <a:rPr lang="et-EE" dirty="0"/>
              <a:t> are </a:t>
            </a:r>
            <a:r>
              <a:rPr lang="et-EE" dirty="0" err="1"/>
              <a:t>shyness</a:t>
            </a:r>
            <a:r>
              <a:rPr lang="et-EE" dirty="0"/>
              <a:t>, </a:t>
            </a:r>
            <a:r>
              <a:rPr lang="et-EE" dirty="0" err="1"/>
              <a:t>helplessness</a:t>
            </a:r>
            <a:r>
              <a:rPr lang="et-EE" dirty="0"/>
              <a:t>, </a:t>
            </a:r>
            <a:r>
              <a:rPr lang="et-EE" dirty="0" err="1"/>
              <a:t>tenderness</a:t>
            </a:r>
            <a:r>
              <a:rPr lang="et-EE" dirty="0"/>
              <a:t>, </a:t>
            </a:r>
            <a:r>
              <a:rPr lang="et-EE" dirty="0" err="1"/>
              <a:t>naivety</a:t>
            </a:r>
            <a:r>
              <a:rPr lang="et-EE" dirty="0"/>
              <a:t>, </a:t>
            </a:r>
            <a:r>
              <a:rPr lang="et-EE" dirty="0" err="1"/>
              <a:t>compassion</a:t>
            </a:r>
            <a:r>
              <a:rPr lang="et-EE" dirty="0"/>
              <a:t>, </a:t>
            </a:r>
            <a:r>
              <a:rPr lang="et-EE" dirty="0" err="1"/>
              <a:t>sensitivity</a:t>
            </a:r>
            <a:r>
              <a:rPr lang="et-EE" dirty="0"/>
              <a:t>, </a:t>
            </a:r>
            <a:r>
              <a:rPr lang="et-EE" dirty="0" err="1"/>
              <a:t>talkativeness</a:t>
            </a:r>
            <a:r>
              <a:rPr lang="et-EE" dirty="0"/>
              <a:t>, </a:t>
            </a:r>
            <a:r>
              <a:rPr lang="et-EE" dirty="0" err="1"/>
              <a:t>nurturing</a:t>
            </a:r>
            <a:r>
              <a:rPr lang="et-EE" dirty="0"/>
              <a:t> and </a:t>
            </a:r>
            <a:r>
              <a:rPr lang="et-EE"/>
              <a:t>dependence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401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643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dirty="0">
                <a:hlinkClick r:id="rId3"/>
              </a:rPr>
              <a:t>https://www.youtube.com/watch?v=9je8_HEw_8Y</a:t>
            </a:r>
            <a:endParaRPr lang="et-EE" dirty="0"/>
          </a:p>
          <a:p>
            <a:endParaRPr lang="et-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8583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https</a:t>
            </a:r>
            <a:r>
              <a:rPr lang="et-EE" dirty="0"/>
              <a:t>://</a:t>
            </a:r>
            <a:r>
              <a:rPr lang="et-EE" dirty="0" err="1"/>
              <a:t>www.youtube.com</a:t>
            </a:r>
            <a:r>
              <a:rPr lang="et-EE" dirty="0"/>
              <a:t>/</a:t>
            </a:r>
            <a:r>
              <a:rPr lang="et-EE" dirty="0" err="1"/>
              <a:t>watch?v</a:t>
            </a:r>
            <a:r>
              <a:rPr lang="et-EE" dirty="0"/>
              <a:t>=entFw5sPE1s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651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https</a:t>
            </a:r>
            <a:r>
              <a:rPr lang="et-EE" dirty="0"/>
              <a:t>://</a:t>
            </a:r>
            <a:r>
              <a:rPr lang="et-EE" dirty="0" err="1"/>
              <a:t>www.youtube.com</a:t>
            </a:r>
            <a:r>
              <a:rPr lang="et-EE" dirty="0"/>
              <a:t>/</a:t>
            </a:r>
            <a:r>
              <a:rPr lang="et-EE" dirty="0" err="1"/>
              <a:t>watch?v</a:t>
            </a:r>
            <a:r>
              <a:rPr lang="et-EE" dirty="0"/>
              <a:t>=entFw5sPE1s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003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https</a:t>
            </a:r>
            <a:r>
              <a:rPr lang="et-EE" dirty="0"/>
              <a:t>://</a:t>
            </a:r>
            <a:r>
              <a:rPr lang="et-EE" dirty="0" err="1"/>
              <a:t>op.europa.eu</a:t>
            </a:r>
            <a:r>
              <a:rPr lang="et-EE" dirty="0"/>
              <a:t>/</a:t>
            </a:r>
            <a:r>
              <a:rPr lang="et-EE" dirty="0" err="1"/>
              <a:t>en</a:t>
            </a:r>
            <a:r>
              <a:rPr lang="et-EE" dirty="0"/>
              <a:t>/</a:t>
            </a:r>
            <a:r>
              <a:rPr lang="et-EE" dirty="0" err="1"/>
              <a:t>publication</a:t>
            </a:r>
            <a:r>
              <a:rPr lang="et-EE" dirty="0"/>
              <a:t>-detail/-/</a:t>
            </a:r>
            <a:r>
              <a:rPr lang="et-EE" dirty="0" err="1"/>
              <a:t>publication</a:t>
            </a:r>
            <a:r>
              <a:rPr lang="et-EE" dirty="0"/>
              <a:t>/414f506c-df95-11eb-895a-01aa75ed71a1</a:t>
            </a:r>
          </a:p>
          <a:p>
            <a:endParaRPr lang="et-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226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7607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https</a:t>
            </a:r>
            <a:r>
              <a:rPr lang="et-EE" dirty="0"/>
              <a:t>://</a:t>
            </a:r>
            <a:r>
              <a:rPr lang="et-EE" dirty="0" err="1"/>
              <a:t>www.menti.com</a:t>
            </a:r>
            <a:r>
              <a:rPr lang="et-EE" dirty="0"/>
              <a:t>/alonjmxm2f3t</a:t>
            </a:r>
          </a:p>
          <a:p>
            <a:endParaRPr lang="et-EE" dirty="0"/>
          </a:p>
          <a:p>
            <a:endParaRPr lang="et-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895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u="none" strike="noStrike" dirty="0">
                <a:effectLst/>
                <a:latin typeface="MentiText"/>
              </a:rPr>
              <a:t>https://</a:t>
            </a:r>
            <a:r>
              <a:rPr lang="en-GB" b="1" i="0" u="none" strike="noStrike" dirty="0" err="1">
                <a:effectLst/>
                <a:latin typeface="MentiText"/>
              </a:rPr>
              <a:t>www.menti.com</a:t>
            </a:r>
            <a:r>
              <a:rPr lang="en-GB" b="1" i="0" u="none" strike="noStrike" dirty="0">
                <a:effectLst/>
                <a:latin typeface="MentiText"/>
              </a:rPr>
              <a:t>/</a:t>
            </a:r>
            <a:r>
              <a:rPr lang="en-GB" b="1" i="0" u="none" strike="noStrike" dirty="0" err="1">
                <a:effectLst/>
                <a:latin typeface="MentiText"/>
              </a:rPr>
              <a:t>aldxpmshehvi</a:t>
            </a:r>
            <a:endParaRPr lang="en-GB" b="1" i="0" u="none" strike="noStrike" dirty="0">
              <a:effectLst/>
              <a:latin typeface="MentiText"/>
            </a:endParaRPr>
          </a:p>
          <a:p>
            <a:endParaRPr lang="et-E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2494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46771" y="1224248"/>
            <a:ext cx="7772400" cy="1627909"/>
          </a:xfrm>
          <a:prstGeom prst="rect">
            <a:avLst/>
          </a:prstGeom>
          <a:noFill/>
          <a:ln>
            <a:noFill/>
          </a:ln>
        </p:spPr>
        <p:txBody>
          <a:bodyPr spcFirstLastPara="1" wrap="square" lIns="91425" tIns="45700" rIns="91425" bIns="45700" anchor="b" anchorCtr="0">
            <a:noAutofit/>
          </a:bodyPr>
          <a:lstStyle>
            <a:lvl1pPr lvl="0" algn="l">
              <a:lnSpc>
                <a:spcPct val="53000"/>
              </a:lnSpc>
              <a:spcBef>
                <a:spcPts val="0"/>
              </a:spcBef>
              <a:spcAft>
                <a:spcPts val="0"/>
              </a:spcAft>
              <a:buClr>
                <a:schemeClr val="dk1"/>
              </a:buClr>
              <a:buSzPts val="8000"/>
              <a:buFont typeface="Times New Roman"/>
              <a:buNone/>
              <a:defRPr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646771" y="2855940"/>
            <a:ext cx="7772400" cy="932999"/>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SzPts val="2000"/>
              <a:buNone/>
              <a:defRPr sz="2000" cap="small"/>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04788"/>
            <a:ext cx="8223250" cy="853677"/>
          </a:xfrm>
          <a:prstGeom prst="rect">
            <a:avLst/>
          </a:prstGeom>
          <a:noFill/>
          <a:ln>
            <a:noFill/>
          </a:ln>
        </p:spPr>
        <p:txBody>
          <a:bodyPr spcFirstLastPara="1" wrap="square" lIns="91425" tIns="91425" rIns="91425" bIns="91425" anchor="ctr" anchorCtr="0">
            <a:noAutofit/>
          </a:bodyPr>
          <a:lstStyle>
            <a:lvl1pPr marL="0" marR="0" lvl="0" indent="0" algn="l" rtl="0">
              <a:lnSpc>
                <a:spcPct val="75000"/>
              </a:lnSpc>
              <a:spcBef>
                <a:spcPts val="0"/>
              </a:spcBef>
              <a:spcAft>
                <a:spcPts val="0"/>
              </a:spcAft>
              <a:buClr>
                <a:srgbClr val="000000"/>
              </a:buClr>
              <a:buSzPts val="1400"/>
              <a:buFont typeface="Arial"/>
              <a:buNone/>
              <a:defRPr sz="3600" b="1" i="1" u="none" strike="noStrike" cap="none">
                <a:solidFill>
                  <a:srgbClr val="000000"/>
                </a:solidFill>
                <a:latin typeface="Arial"/>
                <a:ea typeface="Arial"/>
                <a:cs typeface="Arial"/>
                <a:sym typeface="Arial"/>
              </a:defRPr>
            </a:lvl1pPr>
            <a:lvl2pPr marL="0" marR="0" lvl="1" indent="0" algn="l" rtl="0">
              <a:lnSpc>
                <a:spcPct val="75000"/>
              </a:lnSpc>
              <a:spcBef>
                <a:spcPts val="0"/>
              </a:spcBef>
              <a:spcAft>
                <a:spcPts val="0"/>
              </a:spcAft>
              <a:buSzPts val="1400"/>
              <a:buNone/>
              <a:defRPr sz="3600" b="1" i="1" u="none" strike="noStrike" cap="none">
                <a:solidFill>
                  <a:srgbClr val="000000"/>
                </a:solidFill>
                <a:latin typeface="Arial"/>
                <a:ea typeface="Arial"/>
                <a:cs typeface="Arial"/>
                <a:sym typeface="Arial"/>
              </a:defRPr>
            </a:lvl2pPr>
            <a:lvl3pPr marL="0" marR="0" lvl="2" indent="0" algn="l" rtl="0">
              <a:lnSpc>
                <a:spcPct val="75000"/>
              </a:lnSpc>
              <a:spcBef>
                <a:spcPts val="0"/>
              </a:spcBef>
              <a:spcAft>
                <a:spcPts val="0"/>
              </a:spcAft>
              <a:buSzPts val="1400"/>
              <a:buNone/>
              <a:defRPr sz="3600" b="1" i="1" u="none" strike="noStrike" cap="none">
                <a:solidFill>
                  <a:srgbClr val="000000"/>
                </a:solidFill>
                <a:latin typeface="Arial"/>
                <a:ea typeface="Arial"/>
                <a:cs typeface="Arial"/>
                <a:sym typeface="Arial"/>
              </a:defRPr>
            </a:lvl3pPr>
            <a:lvl4pPr marL="0" marR="0" lvl="3" indent="0" algn="l" rtl="0">
              <a:lnSpc>
                <a:spcPct val="75000"/>
              </a:lnSpc>
              <a:spcBef>
                <a:spcPts val="0"/>
              </a:spcBef>
              <a:spcAft>
                <a:spcPts val="0"/>
              </a:spcAft>
              <a:buSzPts val="1400"/>
              <a:buNone/>
              <a:defRPr sz="3600" b="1" i="1" u="none" strike="noStrike" cap="none">
                <a:solidFill>
                  <a:srgbClr val="000000"/>
                </a:solidFill>
                <a:latin typeface="Arial"/>
                <a:ea typeface="Arial"/>
                <a:cs typeface="Arial"/>
                <a:sym typeface="Arial"/>
              </a:defRPr>
            </a:lvl4pPr>
            <a:lvl5pPr marL="0" marR="0" lvl="4" indent="0" algn="l" rtl="0">
              <a:lnSpc>
                <a:spcPct val="75000"/>
              </a:lnSpc>
              <a:spcBef>
                <a:spcPts val="0"/>
              </a:spcBef>
              <a:spcAft>
                <a:spcPts val="0"/>
              </a:spcAft>
              <a:buSzPts val="1400"/>
              <a:buNone/>
              <a:defRPr sz="3600" b="1" i="1" u="none" strike="noStrike" cap="none">
                <a:solidFill>
                  <a:srgbClr val="000000"/>
                </a:solidFill>
                <a:latin typeface="Arial"/>
                <a:ea typeface="Arial"/>
                <a:cs typeface="Arial"/>
                <a:sym typeface="Arial"/>
              </a:defRPr>
            </a:lvl5pPr>
            <a:lvl6pPr marL="1885950" marR="0" lvl="5" indent="-171450" algn="l" rtl="0">
              <a:lnSpc>
                <a:spcPct val="90000"/>
              </a:lnSpc>
              <a:spcBef>
                <a:spcPts val="0"/>
              </a:spcBef>
              <a:spcAft>
                <a:spcPts val="0"/>
              </a:spcAft>
              <a:buSzPts val="1400"/>
              <a:buNone/>
              <a:defRPr sz="1800" b="1" i="0" u="none" strike="noStrike" cap="none">
                <a:solidFill>
                  <a:srgbClr val="000000"/>
                </a:solidFill>
                <a:latin typeface="Times New Roman"/>
                <a:ea typeface="Times New Roman"/>
                <a:cs typeface="Times New Roman"/>
                <a:sym typeface="Times New Roman"/>
              </a:defRPr>
            </a:lvl6pPr>
            <a:lvl7pPr marL="2228850" marR="0" lvl="6" indent="-171450" algn="l" rtl="0">
              <a:lnSpc>
                <a:spcPct val="90000"/>
              </a:lnSpc>
              <a:spcBef>
                <a:spcPts val="0"/>
              </a:spcBef>
              <a:spcAft>
                <a:spcPts val="0"/>
              </a:spcAft>
              <a:buSzPts val="1400"/>
              <a:buNone/>
              <a:defRPr sz="1800" b="1" i="0" u="none" strike="noStrike" cap="none">
                <a:solidFill>
                  <a:srgbClr val="000000"/>
                </a:solidFill>
                <a:latin typeface="Times New Roman"/>
                <a:ea typeface="Times New Roman"/>
                <a:cs typeface="Times New Roman"/>
                <a:sym typeface="Times New Roman"/>
              </a:defRPr>
            </a:lvl7pPr>
            <a:lvl8pPr marL="2571750" marR="0" lvl="7" indent="-171450" algn="l" rtl="0">
              <a:lnSpc>
                <a:spcPct val="90000"/>
              </a:lnSpc>
              <a:spcBef>
                <a:spcPts val="0"/>
              </a:spcBef>
              <a:spcAft>
                <a:spcPts val="0"/>
              </a:spcAft>
              <a:buSzPts val="1400"/>
              <a:buNone/>
              <a:defRPr sz="1800" b="1" i="0" u="none" strike="noStrike" cap="none">
                <a:solidFill>
                  <a:srgbClr val="000000"/>
                </a:solidFill>
                <a:latin typeface="Times New Roman"/>
                <a:ea typeface="Times New Roman"/>
                <a:cs typeface="Times New Roman"/>
                <a:sym typeface="Times New Roman"/>
              </a:defRPr>
            </a:lvl8pPr>
            <a:lvl9pPr marL="2914650" marR="0" lvl="8" indent="-171450" algn="l" rtl="0">
              <a:lnSpc>
                <a:spcPct val="90000"/>
              </a:lnSpc>
              <a:spcBef>
                <a:spcPts val="0"/>
              </a:spcBef>
              <a:spcAft>
                <a:spcPts val="0"/>
              </a:spcAft>
              <a:buSzPts val="1400"/>
              <a:buNone/>
              <a:defRPr sz="1800" b="1" i="0" u="none" strike="noStrike" cap="none">
                <a:solidFill>
                  <a:srgbClr val="000000"/>
                </a:solidFill>
                <a:latin typeface="Times New Roman"/>
                <a:ea typeface="Times New Roman"/>
                <a:cs typeface="Times New Roman"/>
                <a:sym typeface="Times New Roman"/>
              </a:defRPr>
            </a:lvl9pPr>
          </a:lstStyle>
          <a:p>
            <a:endParaRPr/>
          </a:p>
        </p:txBody>
      </p:sp>
      <p:sp>
        <p:nvSpPr>
          <p:cNvPr id="19" name="Google Shape;19;p3"/>
          <p:cNvSpPr txBox="1">
            <a:spLocks noGrp="1"/>
          </p:cNvSpPr>
          <p:nvPr>
            <p:ph type="body" idx="1"/>
          </p:nvPr>
        </p:nvSpPr>
        <p:spPr>
          <a:xfrm>
            <a:off x="457200" y="1203722"/>
            <a:ext cx="8223250" cy="3389708"/>
          </a:xfrm>
          <a:prstGeom prst="rect">
            <a:avLst/>
          </a:prstGeom>
          <a:noFill/>
          <a:ln>
            <a:noFill/>
          </a:ln>
        </p:spPr>
        <p:txBody>
          <a:bodyPr spcFirstLastPara="1" wrap="square" lIns="91425" tIns="91425" rIns="91425" bIns="91425" anchor="t" anchorCtr="0">
            <a:noAutofit/>
          </a:bodyPr>
          <a:lstStyle>
            <a:lvl1pPr marL="342900" marR="0" lvl="0" indent="-295275" algn="l" rtl="0">
              <a:lnSpc>
                <a:spcPct val="90000"/>
              </a:lnSpc>
              <a:spcBef>
                <a:spcPts val="563"/>
              </a:spcBef>
              <a:spcAft>
                <a:spcPts val="0"/>
              </a:spcAft>
              <a:buClr>
                <a:srgbClr val="B20533"/>
              </a:buClr>
              <a:buSzPts val="2600"/>
              <a:buFont typeface="Merriweather Sans"/>
              <a:buChar char="-"/>
              <a:defRPr sz="1950" b="0" i="0" u="none" strike="noStrike" cap="none">
                <a:solidFill>
                  <a:srgbClr val="000000"/>
                </a:solidFill>
                <a:latin typeface="Arial"/>
                <a:ea typeface="Arial"/>
                <a:cs typeface="Arial"/>
                <a:sym typeface="Arial"/>
              </a:defRPr>
            </a:lvl1pPr>
            <a:lvl2pPr marL="685800" marR="0" lvl="1" indent="-276225" algn="l" rtl="0">
              <a:lnSpc>
                <a:spcPct val="90000"/>
              </a:lnSpc>
              <a:spcBef>
                <a:spcPts val="281"/>
              </a:spcBef>
              <a:spcAft>
                <a:spcPts val="0"/>
              </a:spcAft>
              <a:buClr>
                <a:srgbClr val="B20533"/>
              </a:buClr>
              <a:buSzPts val="2200"/>
              <a:buFont typeface="Merriweather Sans"/>
              <a:buChar char="-"/>
              <a:defRPr sz="1650" b="0" i="0" u="none" strike="noStrike" cap="none">
                <a:solidFill>
                  <a:srgbClr val="000000"/>
                </a:solidFill>
                <a:latin typeface="Arial"/>
                <a:ea typeface="Arial"/>
                <a:cs typeface="Arial"/>
                <a:sym typeface="Arial"/>
              </a:defRPr>
            </a:lvl2pPr>
            <a:lvl3pPr marL="1028700" marR="0" lvl="2" indent="-257175" algn="l" rtl="0">
              <a:lnSpc>
                <a:spcPct val="90000"/>
              </a:lnSpc>
              <a:spcBef>
                <a:spcPts val="281"/>
              </a:spcBef>
              <a:spcAft>
                <a:spcPts val="0"/>
              </a:spcAft>
              <a:buClr>
                <a:srgbClr val="B20533"/>
              </a:buClr>
              <a:buSzPts val="1800"/>
              <a:buFont typeface="Merriweather Sans"/>
              <a:buChar char="-"/>
              <a:defRPr sz="1350" b="0" i="0" u="none" strike="noStrike" cap="none">
                <a:solidFill>
                  <a:srgbClr val="000000"/>
                </a:solidFill>
                <a:latin typeface="Arial"/>
                <a:ea typeface="Arial"/>
                <a:cs typeface="Arial"/>
                <a:sym typeface="Arial"/>
              </a:defRPr>
            </a:lvl3pPr>
            <a:lvl4pPr marL="1371600" marR="0" lvl="3" indent="-233363" algn="l" rtl="0">
              <a:lnSpc>
                <a:spcPct val="90000"/>
              </a:lnSpc>
              <a:spcBef>
                <a:spcPts val="281"/>
              </a:spcBef>
              <a:spcAft>
                <a:spcPts val="0"/>
              </a:spcAft>
              <a:buClr>
                <a:srgbClr val="000000"/>
              </a:buClr>
              <a:buSzPts val="1300"/>
              <a:buFont typeface="Arial"/>
              <a:buChar char="●"/>
              <a:defRPr sz="975" b="0" i="0" u="none" strike="noStrike" cap="none">
                <a:solidFill>
                  <a:srgbClr val="000000"/>
                </a:solidFill>
                <a:latin typeface="Arial"/>
                <a:ea typeface="Arial"/>
                <a:cs typeface="Arial"/>
                <a:sym typeface="Arial"/>
              </a:defRPr>
            </a:lvl4pPr>
            <a:lvl5pPr marL="1714500" marR="0" lvl="4" indent="-233363" algn="l" rtl="0">
              <a:lnSpc>
                <a:spcPct val="90000"/>
              </a:lnSpc>
              <a:spcBef>
                <a:spcPts val="281"/>
              </a:spcBef>
              <a:spcAft>
                <a:spcPts val="0"/>
              </a:spcAft>
              <a:buClr>
                <a:srgbClr val="000000"/>
              </a:buClr>
              <a:buSzPts val="1300"/>
              <a:buFont typeface="Arial"/>
              <a:buChar char="○"/>
              <a:defRPr sz="975" b="0" i="0" u="none" strike="noStrike" cap="none">
                <a:solidFill>
                  <a:srgbClr val="000000"/>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Times New Roman"/>
                <a:ea typeface="Times New Roman"/>
                <a:cs typeface="Times New Roman"/>
                <a:sym typeface="Times New Roman"/>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Times New Roman"/>
                <a:ea typeface="Times New Roman"/>
                <a:cs typeface="Times New Roman"/>
                <a:sym typeface="Times New Roman"/>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Times New Roman"/>
                <a:ea typeface="Times New Roman"/>
                <a:cs typeface="Times New Roman"/>
                <a:sym typeface="Times New Roman"/>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2384275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497450"/>
            <a:ext cx="7886700" cy="903793"/>
          </a:xfrm>
          <a:prstGeom prst="rect">
            <a:avLst/>
          </a:prstGeom>
          <a:noFill/>
          <a:ln>
            <a:noFill/>
          </a:ln>
        </p:spPr>
        <p:txBody>
          <a:bodyPr spcFirstLastPara="1" wrap="square" lIns="91425" tIns="45700" rIns="91425" bIns="45700" anchor="t" anchorCtr="0">
            <a:noAutofit/>
          </a:bodyPr>
          <a:lstStyle>
            <a:lvl1pPr marR="0" lvl="0" algn="l" rtl="0">
              <a:lnSpc>
                <a:spcPct val="53000"/>
              </a:lnSpc>
              <a:spcBef>
                <a:spcPts val="0"/>
              </a:spcBef>
              <a:spcAft>
                <a:spcPts val="0"/>
              </a:spcAft>
              <a:buClr>
                <a:schemeClr val="dk1"/>
              </a:buClr>
              <a:buSzPts val="6000"/>
              <a:buFont typeface="Times New Roman"/>
              <a:buNone/>
              <a:defRPr sz="6000" b="0" i="1"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95617"/>
            <a:ext cx="7886700" cy="296682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accent1"/>
              </a:buClr>
              <a:buSzPts val="2100"/>
              <a:buFont typeface="Cambria Math"/>
              <a:buChar char="⎯"/>
              <a:defRPr sz="2100" b="0" i="0" u="none" strike="noStrike" cap="none">
                <a:solidFill>
                  <a:schemeClr val="dk1"/>
                </a:solidFill>
                <a:latin typeface="Times New Roman"/>
                <a:ea typeface="Times New Roman"/>
                <a:cs typeface="Times New Roman"/>
                <a:sym typeface="Times New Roman"/>
              </a:defRPr>
            </a:lvl1pPr>
            <a:lvl2pPr marL="914400" marR="0" lvl="1" indent="-342900" algn="l" rtl="0">
              <a:lnSpc>
                <a:spcPct val="90000"/>
              </a:lnSpc>
              <a:spcBef>
                <a:spcPts val="375"/>
              </a:spcBef>
              <a:spcAft>
                <a:spcPts val="0"/>
              </a:spcAft>
              <a:buClr>
                <a:schemeClr val="accent1"/>
              </a:buClr>
              <a:buSzPts val="1800"/>
              <a:buFont typeface="Cambria Math"/>
              <a:buChar char="⎯"/>
              <a:defRPr sz="1800" b="0" i="0" u="none" strike="noStrike" cap="none">
                <a:solidFill>
                  <a:schemeClr val="dk1"/>
                </a:solidFill>
                <a:latin typeface="Times New Roman"/>
                <a:ea typeface="Times New Roman"/>
                <a:cs typeface="Times New Roman"/>
                <a:sym typeface="Times New Roman"/>
              </a:defRPr>
            </a:lvl2pPr>
            <a:lvl3pPr marL="1371600" marR="0" lvl="2" indent="-323850" algn="l" rtl="0">
              <a:lnSpc>
                <a:spcPct val="90000"/>
              </a:lnSpc>
              <a:spcBef>
                <a:spcPts val="375"/>
              </a:spcBef>
              <a:spcAft>
                <a:spcPts val="0"/>
              </a:spcAft>
              <a:buClr>
                <a:schemeClr val="accent1"/>
              </a:buClr>
              <a:buSzPts val="1500"/>
              <a:buFont typeface="Cambria Math"/>
              <a:buChar char="⎯"/>
              <a:defRPr sz="1500" b="0" i="0" u="none" strike="noStrike" cap="none">
                <a:solidFill>
                  <a:schemeClr val="dk1"/>
                </a:solidFill>
                <a:latin typeface="Times New Roman"/>
                <a:ea typeface="Times New Roman"/>
                <a:cs typeface="Times New Roman"/>
                <a:sym typeface="Times New Roman"/>
              </a:defRPr>
            </a:lvl3pPr>
            <a:lvl4pPr marL="1828800" marR="0" lvl="3" indent="-314325" algn="l" rtl="0">
              <a:lnSpc>
                <a:spcPct val="90000"/>
              </a:lnSpc>
              <a:spcBef>
                <a:spcPts val="375"/>
              </a:spcBef>
              <a:spcAft>
                <a:spcPts val="0"/>
              </a:spcAft>
              <a:buClr>
                <a:schemeClr val="accent1"/>
              </a:buClr>
              <a:buSzPts val="1350"/>
              <a:buFont typeface="Cambria Math"/>
              <a:buChar char="⎯"/>
              <a:defRPr sz="1350" b="0" i="0" u="none" strike="noStrike" cap="none">
                <a:solidFill>
                  <a:schemeClr val="dk1"/>
                </a:solidFill>
                <a:latin typeface="Times New Roman"/>
                <a:ea typeface="Times New Roman"/>
                <a:cs typeface="Times New Roman"/>
                <a:sym typeface="Times New Roman"/>
              </a:defRPr>
            </a:lvl4pPr>
            <a:lvl5pPr marL="2286000" marR="0" lvl="4" indent="-314325" algn="l" rtl="0">
              <a:lnSpc>
                <a:spcPct val="90000"/>
              </a:lnSpc>
              <a:spcBef>
                <a:spcPts val="375"/>
              </a:spcBef>
              <a:spcAft>
                <a:spcPts val="0"/>
              </a:spcAft>
              <a:buClr>
                <a:schemeClr val="accent1"/>
              </a:buClr>
              <a:buSzPts val="1350"/>
              <a:buFont typeface="Cambria Math"/>
              <a:buChar char="⎯"/>
              <a:defRPr sz="1350" b="0" i="0" u="none" strike="noStrike" cap="none">
                <a:solidFill>
                  <a:schemeClr val="dk1"/>
                </a:solidFill>
                <a:latin typeface="Times New Roman"/>
                <a:ea typeface="Times New Roman"/>
                <a:cs typeface="Times New Roman"/>
                <a:sym typeface="Times New Roman"/>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imes New Roman"/>
                <a:ea typeface="Times New Roman"/>
                <a:cs typeface="Times New Roman"/>
                <a:sym typeface="Times New Roman"/>
              </a:defRPr>
            </a:lvl9pPr>
          </a:lstStyle>
          <a:p>
            <a:endParaRPr/>
          </a:p>
        </p:txBody>
      </p:sp>
      <p:pic>
        <p:nvPicPr>
          <p:cNvPr id="12" name="Google Shape;12;p1"/>
          <p:cNvPicPr preferRelativeResize="0"/>
          <p:nvPr/>
        </p:nvPicPr>
        <p:blipFill rotWithShape="1">
          <a:blip r:embed="rId4">
            <a:alphaModFix/>
          </a:blip>
          <a:srcRect/>
          <a:stretch/>
        </p:blipFill>
        <p:spPr>
          <a:xfrm>
            <a:off x="598319" y="4338769"/>
            <a:ext cx="2081823" cy="4250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92" r:id="rId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Neudorf@tlu.e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9je8_HEw_8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ntFw5sPE1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ntFw5sPE1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unwomen.org/en/digital-library/publications/2017/5/youth-leap-into-gender-equality" TargetMode="External"/><Relationship Id="rId2" Type="http://schemas.openxmlformats.org/officeDocument/2006/relationships/hyperlink" Target="https://www.globalyoungvoices.com/fast-news-blog/2018/4/3/how-youth-can-take-action-to-ensure-gender-equality" TargetMode="External"/><Relationship Id="rId1" Type="http://schemas.openxmlformats.org/officeDocument/2006/relationships/slideLayout" Target="../slideLayouts/slideLayout2.xml"/><Relationship Id="rId4" Type="http://schemas.openxmlformats.org/officeDocument/2006/relationships/hyperlink" Target="https://op.europa.eu/en/publication-detail/-/publication/414f506c-df95-11eb-895a-01aa75ed71a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wSy6pdAS-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2035-B709-4F5A-374E-99BB19CF7C73}"/>
              </a:ext>
            </a:extLst>
          </p:cNvPr>
          <p:cNvSpPr>
            <a:spLocks noGrp="1"/>
          </p:cNvSpPr>
          <p:nvPr>
            <p:ph type="ctrTitle"/>
          </p:nvPr>
        </p:nvSpPr>
        <p:spPr/>
        <p:txBody>
          <a:bodyPr/>
          <a:lstStyle/>
          <a:p>
            <a:pPr>
              <a:lnSpc>
                <a:spcPct val="100000"/>
              </a:lnSpc>
            </a:pPr>
            <a:r>
              <a:rPr lang="en-GB" sz="5400" b="1" i="0" u="none" strike="noStrike" dirty="0">
                <a:solidFill>
                  <a:srgbClr val="333333"/>
                </a:solidFill>
                <a:effectLst/>
                <a:latin typeface="Lato" panose="020F0502020204030203" pitchFamily="34" charset="0"/>
              </a:rPr>
              <a:t>Reducing gender inequality and the role of young people in it</a:t>
            </a:r>
            <a:endParaRPr lang="et-EE" sz="5400" dirty="0"/>
          </a:p>
        </p:txBody>
      </p:sp>
      <p:sp>
        <p:nvSpPr>
          <p:cNvPr id="3" name="Subtitle 2">
            <a:extLst>
              <a:ext uri="{FF2B5EF4-FFF2-40B4-BE49-F238E27FC236}">
                <a16:creationId xmlns:a16="http://schemas.microsoft.com/office/drawing/2014/main" id="{61534103-DB91-15EF-DF78-F320EF9CB5B5}"/>
              </a:ext>
            </a:extLst>
          </p:cNvPr>
          <p:cNvSpPr>
            <a:spLocks noGrp="1"/>
          </p:cNvSpPr>
          <p:nvPr>
            <p:ph type="subTitle" idx="1"/>
          </p:nvPr>
        </p:nvSpPr>
        <p:spPr/>
        <p:txBody>
          <a:bodyPr/>
          <a:lstStyle/>
          <a:p>
            <a:r>
              <a:rPr lang="et-EE" dirty="0"/>
              <a:t>Evelyn Neudorf, </a:t>
            </a:r>
            <a:r>
              <a:rPr lang="et-EE" dirty="0">
                <a:hlinkClick r:id="rId2"/>
              </a:rPr>
              <a:t>Neudorf@tlu.ee</a:t>
            </a:r>
            <a:r>
              <a:rPr lang="et-EE" dirty="0"/>
              <a:t> </a:t>
            </a:r>
          </a:p>
          <a:p>
            <a:r>
              <a:rPr lang="en-GB" i="0" u="none" strike="noStrike" dirty="0">
                <a:solidFill>
                  <a:srgbClr val="3C4445"/>
                </a:solidFill>
                <a:effectLst/>
                <a:latin typeface="Arial" panose="020B0604020202020204" pitchFamily="34" charset="0"/>
              </a:rPr>
              <a:t>School of Educational Sciences</a:t>
            </a:r>
            <a:r>
              <a:rPr lang="et-EE" dirty="0"/>
              <a:t>, Tallinn </a:t>
            </a:r>
            <a:r>
              <a:rPr lang="et-EE" dirty="0" err="1"/>
              <a:t>university</a:t>
            </a:r>
            <a:endParaRPr lang="et-EE" dirty="0"/>
          </a:p>
        </p:txBody>
      </p:sp>
      <p:pic>
        <p:nvPicPr>
          <p:cNvPr id="4" name="Picture 3">
            <a:extLst>
              <a:ext uri="{FF2B5EF4-FFF2-40B4-BE49-F238E27FC236}">
                <a16:creationId xmlns:a16="http://schemas.microsoft.com/office/drawing/2014/main" id="{802E51BB-0269-117A-1F33-6EA34FBBBBB8}"/>
              </a:ext>
            </a:extLst>
          </p:cNvPr>
          <p:cNvPicPr>
            <a:picLocks noChangeAspect="1"/>
          </p:cNvPicPr>
          <p:nvPr/>
        </p:nvPicPr>
        <p:blipFill>
          <a:blip r:embed="rId3" cstate="print"/>
          <a:stretch>
            <a:fillRect/>
          </a:stretch>
        </p:blipFill>
        <p:spPr>
          <a:xfrm>
            <a:off x="2120990" y="3788939"/>
            <a:ext cx="6724071" cy="641441"/>
          </a:xfrm>
          <a:prstGeom prst="rect">
            <a:avLst/>
          </a:prstGeom>
        </p:spPr>
      </p:pic>
    </p:spTree>
    <p:extLst>
      <p:ext uri="{BB962C8B-B14F-4D97-AF65-F5344CB8AC3E}">
        <p14:creationId xmlns:p14="http://schemas.microsoft.com/office/powerpoint/2010/main" val="87975002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5471-F30D-9EE0-84AC-F3956F572215}"/>
              </a:ext>
            </a:extLst>
          </p:cNvPr>
          <p:cNvSpPr>
            <a:spLocks noGrp="1"/>
          </p:cNvSpPr>
          <p:nvPr>
            <p:ph type="title"/>
          </p:nvPr>
        </p:nvSpPr>
        <p:spPr/>
        <p:txBody>
          <a:bodyPr/>
          <a:lstStyle/>
          <a:p>
            <a:r>
              <a:rPr lang="en-GB" b="1" i="0" u="none" strike="noStrike" dirty="0">
                <a:solidFill>
                  <a:srgbClr val="3A3A3A"/>
                </a:solidFill>
                <a:effectLst/>
                <a:latin typeface="Arial" panose="020B0604020202020204" pitchFamily="34" charset="0"/>
              </a:rPr>
              <a:t>Feminine And Masculine Stereotypes</a:t>
            </a:r>
            <a:endParaRPr lang="et-EE" dirty="0"/>
          </a:p>
        </p:txBody>
      </p:sp>
      <p:sp>
        <p:nvSpPr>
          <p:cNvPr id="3" name="Text Placeholder 2">
            <a:extLst>
              <a:ext uri="{FF2B5EF4-FFF2-40B4-BE49-F238E27FC236}">
                <a16:creationId xmlns:a16="http://schemas.microsoft.com/office/drawing/2014/main" id="{19F406E9-FDBB-BE0A-C75C-875D9190AB4F}"/>
              </a:ext>
            </a:extLst>
          </p:cNvPr>
          <p:cNvSpPr>
            <a:spLocks noGrp="1"/>
          </p:cNvSpPr>
          <p:nvPr>
            <p:ph type="body" idx="1"/>
          </p:nvPr>
        </p:nvSpPr>
        <p:spPr/>
        <p:txBody>
          <a:bodyPr/>
          <a:lstStyle/>
          <a:p>
            <a:pPr marL="47625" indent="0">
              <a:buNone/>
            </a:pPr>
            <a:r>
              <a:rPr lang="en-GB" b="0" i="0" u="none" strike="noStrike" dirty="0">
                <a:solidFill>
                  <a:srgbClr val="3A3A3A"/>
                </a:solidFill>
                <a:effectLst/>
                <a:latin typeface="Arial" panose="020B0604020202020204" pitchFamily="34" charset="0"/>
              </a:rPr>
              <a:t>Society tends to have gender stereotypes based on the dominant forms of masculinity and femininity within a culture.</a:t>
            </a:r>
          </a:p>
          <a:p>
            <a:pPr marL="47625" indent="0">
              <a:buNone/>
            </a:pPr>
            <a:endParaRPr lang="et-EE" dirty="0"/>
          </a:p>
        </p:txBody>
      </p:sp>
      <p:pic>
        <p:nvPicPr>
          <p:cNvPr id="5" name="Picture 4">
            <a:extLst>
              <a:ext uri="{FF2B5EF4-FFF2-40B4-BE49-F238E27FC236}">
                <a16:creationId xmlns:a16="http://schemas.microsoft.com/office/drawing/2014/main" id="{EE2B9950-5891-FF71-8A7F-BD3980E0AFE9}"/>
              </a:ext>
            </a:extLst>
          </p:cNvPr>
          <p:cNvPicPr>
            <a:picLocks noChangeAspect="1"/>
          </p:cNvPicPr>
          <p:nvPr/>
        </p:nvPicPr>
        <p:blipFill>
          <a:blip r:embed="rId2"/>
          <a:stretch>
            <a:fillRect/>
          </a:stretch>
        </p:blipFill>
        <p:spPr>
          <a:xfrm>
            <a:off x="844062" y="1875999"/>
            <a:ext cx="7016262" cy="3267501"/>
          </a:xfrm>
          <a:prstGeom prst="rect">
            <a:avLst/>
          </a:prstGeom>
        </p:spPr>
      </p:pic>
    </p:spTree>
    <p:extLst>
      <p:ext uri="{BB962C8B-B14F-4D97-AF65-F5344CB8AC3E}">
        <p14:creationId xmlns:p14="http://schemas.microsoft.com/office/powerpoint/2010/main" val="252825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0BE-6936-7E3A-ECFD-C118F1F84F83}"/>
              </a:ext>
            </a:extLst>
          </p:cNvPr>
          <p:cNvSpPr>
            <a:spLocks noGrp="1"/>
          </p:cNvSpPr>
          <p:nvPr>
            <p:ph type="title"/>
          </p:nvPr>
        </p:nvSpPr>
        <p:spPr/>
        <p:txBody>
          <a:bodyPr/>
          <a:lstStyle/>
          <a:p>
            <a:endParaRPr lang="et-EE"/>
          </a:p>
        </p:txBody>
      </p:sp>
      <p:sp>
        <p:nvSpPr>
          <p:cNvPr id="3" name="Text Placeholder 2">
            <a:extLst>
              <a:ext uri="{FF2B5EF4-FFF2-40B4-BE49-F238E27FC236}">
                <a16:creationId xmlns:a16="http://schemas.microsoft.com/office/drawing/2014/main" id="{6FB01420-AC1F-3A34-5D9B-1EE63C0F75E2}"/>
              </a:ext>
            </a:extLst>
          </p:cNvPr>
          <p:cNvSpPr>
            <a:spLocks noGrp="1"/>
          </p:cNvSpPr>
          <p:nvPr>
            <p:ph type="body" idx="1"/>
          </p:nvPr>
        </p:nvSpPr>
        <p:spPr/>
        <p:txBody>
          <a:bodyPr/>
          <a:lstStyle/>
          <a:p>
            <a:endParaRPr lang="et-EE"/>
          </a:p>
        </p:txBody>
      </p:sp>
      <p:pic>
        <p:nvPicPr>
          <p:cNvPr id="5" name="Picture 4">
            <a:extLst>
              <a:ext uri="{FF2B5EF4-FFF2-40B4-BE49-F238E27FC236}">
                <a16:creationId xmlns:a16="http://schemas.microsoft.com/office/drawing/2014/main" id="{BBDE8EBA-3C69-CB71-6849-D315AD5D1E79}"/>
              </a:ext>
            </a:extLst>
          </p:cNvPr>
          <p:cNvPicPr>
            <a:picLocks noChangeAspect="1"/>
          </p:cNvPicPr>
          <p:nvPr/>
        </p:nvPicPr>
        <p:blipFill>
          <a:blip r:embed="rId2"/>
          <a:stretch>
            <a:fillRect/>
          </a:stretch>
        </p:blipFill>
        <p:spPr>
          <a:xfrm>
            <a:off x="682625" y="1058465"/>
            <a:ext cx="7772400" cy="2828076"/>
          </a:xfrm>
          <a:prstGeom prst="rect">
            <a:avLst/>
          </a:prstGeom>
        </p:spPr>
      </p:pic>
    </p:spTree>
    <p:extLst>
      <p:ext uri="{BB962C8B-B14F-4D97-AF65-F5344CB8AC3E}">
        <p14:creationId xmlns:p14="http://schemas.microsoft.com/office/powerpoint/2010/main" val="742972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4347-F6EC-AD19-3A59-3DDCE52E474B}"/>
              </a:ext>
            </a:extLst>
          </p:cNvPr>
          <p:cNvSpPr>
            <a:spLocks noGrp="1"/>
          </p:cNvSpPr>
          <p:nvPr>
            <p:ph type="title"/>
          </p:nvPr>
        </p:nvSpPr>
        <p:spPr/>
        <p:txBody>
          <a:bodyPr/>
          <a:lstStyle/>
          <a:p>
            <a:endParaRPr lang="et-EE"/>
          </a:p>
        </p:txBody>
      </p:sp>
      <p:sp>
        <p:nvSpPr>
          <p:cNvPr id="3" name="Text Placeholder 2">
            <a:extLst>
              <a:ext uri="{FF2B5EF4-FFF2-40B4-BE49-F238E27FC236}">
                <a16:creationId xmlns:a16="http://schemas.microsoft.com/office/drawing/2014/main" id="{BBE2F4AB-6DF9-BBD3-BDAB-C3D1ED6E7F77}"/>
              </a:ext>
            </a:extLst>
          </p:cNvPr>
          <p:cNvSpPr>
            <a:spLocks noGrp="1"/>
          </p:cNvSpPr>
          <p:nvPr>
            <p:ph type="body" idx="1"/>
          </p:nvPr>
        </p:nvSpPr>
        <p:spPr/>
        <p:txBody>
          <a:bodyPr/>
          <a:lstStyle/>
          <a:p>
            <a:pPr marL="47625" indent="0">
              <a:buNone/>
            </a:pPr>
            <a:endParaRPr lang="et-EE" dirty="0"/>
          </a:p>
        </p:txBody>
      </p:sp>
      <p:pic>
        <p:nvPicPr>
          <p:cNvPr id="5" name="Picture 4">
            <a:hlinkClick r:id="rId3"/>
            <a:extLst>
              <a:ext uri="{FF2B5EF4-FFF2-40B4-BE49-F238E27FC236}">
                <a16:creationId xmlns:a16="http://schemas.microsoft.com/office/drawing/2014/main" id="{B07C41D7-58FE-D2B0-15A7-E562A6EFC26C}"/>
              </a:ext>
            </a:extLst>
          </p:cNvPr>
          <p:cNvPicPr>
            <a:picLocks noChangeAspect="1"/>
          </p:cNvPicPr>
          <p:nvPr/>
        </p:nvPicPr>
        <p:blipFill>
          <a:blip r:embed="rId4"/>
          <a:stretch>
            <a:fillRect/>
          </a:stretch>
        </p:blipFill>
        <p:spPr>
          <a:xfrm>
            <a:off x="682625" y="631626"/>
            <a:ext cx="7772400" cy="3455526"/>
          </a:xfrm>
          <a:prstGeom prst="rect">
            <a:avLst/>
          </a:prstGeom>
        </p:spPr>
      </p:pic>
      <p:pic>
        <p:nvPicPr>
          <p:cNvPr id="6" name="Picture 5">
            <a:extLst>
              <a:ext uri="{FF2B5EF4-FFF2-40B4-BE49-F238E27FC236}">
                <a16:creationId xmlns:a16="http://schemas.microsoft.com/office/drawing/2014/main" id="{FBF2D18D-95C8-7EBC-D8B6-0C15EECDF663}"/>
              </a:ext>
            </a:extLst>
          </p:cNvPr>
          <p:cNvPicPr>
            <a:picLocks noChangeAspect="1"/>
          </p:cNvPicPr>
          <p:nvPr/>
        </p:nvPicPr>
        <p:blipFill>
          <a:blip r:embed="rId5" cstate="print"/>
          <a:stretch>
            <a:fillRect/>
          </a:stretch>
        </p:blipFill>
        <p:spPr>
          <a:xfrm>
            <a:off x="3001818" y="5616747"/>
            <a:ext cx="6724071" cy="641441"/>
          </a:xfrm>
          <a:prstGeom prst="rect">
            <a:avLst/>
          </a:prstGeom>
        </p:spPr>
      </p:pic>
      <p:pic>
        <p:nvPicPr>
          <p:cNvPr id="7" name="Picture 6">
            <a:extLst>
              <a:ext uri="{FF2B5EF4-FFF2-40B4-BE49-F238E27FC236}">
                <a16:creationId xmlns:a16="http://schemas.microsoft.com/office/drawing/2014/main" id="{08766D9B-083E-2684-34DF-60407F22EA3C}"/>
              </a:ext>
            </a:extLst>
          </p:cNvPr>
          <p:cNvPicPr>
            <a:picLocks noChangeAspect="1"/>
          </p:cNvPicPr>
          <p:nvPr/>
        </p:nvPicPr>
        <p:blipFill>
          <a:blip r:embed="rId5" cstate="print"/>
          <a:stretch>
            <a:fillRect/>
          </a:stretch>
        </p:blipFill>
        <p:spPr>
          <a:xfrm>
            <a:off x="3154218" y="5769147"/>
            <a:ext cx="6724071" cy="641441"/>
          </a:xfrm>
          <a:prstGeom prst="rect">
            <a:avLst/>
          </a:prstGeom>
        </p:spPr>
      </p:pic>
    </p:spTree>
    <p:extLst>
      <p:ext uri="{BB962C8B-B14F-4D97-AF65-F5344CB8AC3E}">
        <p14:creationId xmlns:p14="http://schemas.microsoft.com/office/powerpoint/2010/main" val="339846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6EC4-840D-6A0E-6B0D-FD77C5261061}"/>
              </a:ext>
            </a:extLst>
          </p:cNvPr>
          <p:cNvSpPr>
            <a:spLocks noGrp="1"/>
          </p:cNvSpPr>
          <p:nvPr>
            <p:ph type="title"/>
          </p:nvPr>
        </p:nvSpPr>
        <p:spPr/>
        <p:txBody>
          <a:bodyPr/>
          <a:lstStyle/>
          <a:p>
            <a:endParaRPr lang="et-EE"/>
          </a:p>
        </p:txBody>
      </p:sp>
      <p:sp>
        <p:nvSpPr>
          <p:cNvPr id="3" name="Text Placeholder 2">
            <a:extLst>
              <a:ext uri="{FF2B5EF4-FFF2-40B4-BE49-F238E27FC236}">
                <a16:creationId xmlns:a16="http://schemas.microsoft.com/office/drawing/2014/main" id="{14DB29CD-4520-7F59-0A08-DD2A3B66359F}"/>
              </a:ext>
            </a:extLst>
          </p:cNvPr>
          <p:cNvSpPr>
            <a:spLocks noGrp="1"/>
          </p:cNvSpPr>
          <p:nvPr>
            <p:ph type="body" idx="1"/>
          </p:nvPr>
        </p:nvSpPr>
        <p:spPr/>
        <p:txBody>
          <a:bodyPr/>
          <a:lstStyle/>
          <a:p>
            <a:pPr marL="47625" indent="0">
              <a:buNone/>
            </a:pPr>
            <a:endParaRPr lang="et-EE" dirty="0"/>
          </a:p>
        </p:txBody>
      </p:sp>
      <p:pic>
        <p:nvPicPr>
          <p:cNvPr id="5" name="Picture 4">
            <a:hlinkClick r:id="rId3"/>
            <a:extLst>
              <a:ext uri="{FF2B5EF4-FFF2-40B4-BE49-F238E27FC236}">
                <a16:creationId xmlns:a16="http://schemas.microsoft.com/office/drawing/2014/main" id="{3AC62C47-6AE6-2B24-7EE2-CB687936F183}"/>
              </a:ext>
            </a:extLst>
          </p:cNvPr>
          <p:cNvPicPr>
            <a:picLocks noChangeAspect="1"/>
          </p:cNvPicPr>
          <p:nvPr/>
        </p:nvPicPr>
        <p:blipFill>
          <a:blip r:embed="rId4"/>
          <a:stretch>
            <a:fillRect/>
          </a:stretch>
        </p:blipFill>
        <p:spPr>
          <a:xfrm>
            <a:off x="682625" y="631626"/>
            <a:ext cx="7772400" cy="3510448"/>
          </a:xfrm>
          <a:prstGeom prst="rect">
            <a:avLst/>
          </a:prstGeom>
        </p:spPr>
      </p:pic>
    </p:spTree>
    <p:extLst>
      <p:ext uri="{BB962C8B-B14F-4D97-AF65-F5344CB8AC3E}">
        <p14:creationId xmlns:p14="http://schemas.microsoft.com/office/powerpoint/2010/main" val="69710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77396-8F44-0399-1F6C-55DFD80B4DA3}"/>
              </a:ext>
            </a:extLst>
          </p:cNvPr>
          <p:cNvSpPr>
            <a:spLocks noGrp="1"/>
          </p:cNvSpPr>
          <p:nvPr>
            <p:ph type="title"/>
          </p:nvPr>
        </p:nvSpPr>
        <p:spPr/>
        <p:txBody>
          <a:bodyPr/>
          <a:lstStyle/>
          <a:p>
            <a:endParaRPr lang="et-EE"/>
          </a:p>
        </p:txBody>
      </p:sp>
      <p:sp>
        <p:nvSpPr>
          <p:cNvPr id="3" name="Text Placeholder 2">
            <a:extLst>
              <a:ext uri="{FF2B5EF4-FFF2-40B4-BE49-F238E27FC236}">
                <a16:creationId xmlns:a16="http://schemas.microsoft.com/office/drawing/2014/main" id="{202D223E-7EDB-80AF-4C0F-5F1634588D2C}"/>
              </a:ext>
            </a:extLst>
          </p:cNvPr>
          <p:cNvSpPr>
            <a:spLocks noGrp="1"/>
          </p:cNvSpPr>
          <p:nvPr>
            <p:ph type="body" idx="1"/>
          </p:nvPr>
        </p:nvSpPr>
        <p:spPr/>
        <p:txBody>
          <a:bodyPr/>
          <a:lstStyle/>
          <a:p>
            <a:pPr marL="47625" indent="0">
              <a:buNone/>
            </a:pPr>
            <a:endParaRPr lang="et-EE" dirty="0"/>
          </a:p>
        </p:txBody>
      </p:sp>
      <p:pic>
        <p:nvPicPr>
          <p:cNvPr id="5" name="Picture 4">
            <a:hlinkClick r:id="rId3"/>
            <a:extLst>
              <a:ext uri="{FF2B5EF4-FFF2-40B4-BE49-F238E27FC236}">
                <a16:creationId xmlns:a16="http://schemas.microsoft.com/office/drawing/2014/main" id="{27F20912-C3A5-69DF-7267-F9088B80EB4D}"/>
              </a:ext>
            </a:extLst>
          </p:cNvPr>
          <p:cNvPicPr>
            <a:picLocks noChangeAspect="1"/>
          </p:cNvPicPr>
          <p:nvPr/>
        </p:nvPicPr>
        <p:blipFill>
          <a:blip r:embed="rId4"/>
          <a:stretch>
            <a:fillRect/>
          </a:stretch>
        </p:blipFill>
        <p:spPr>
          <a:xfrm>
            <a:off x="682625" y="871537"/>
            <a:ext cx="7772400" cy="3400425"/>
          </a:xfrm>
          <a:prstGeom prst="rect">
            <a:avLst/>
          </a:prstGeom>
        </p:spPr>
      </p:pic>
    </p:spTree>
    <p:extLst>
      <p:ext uri="{BB962C8B-B14F-4D97-AF65-F5344CB8AC3E}">
        <p14:creationId xmlns:p14="http://schemas.microsoft.com/office/powerpoint/2010/main" val="2698947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C8DC-0387-1A18-6176-704EBCC10DFA}"/>
              </a:ext>
            </a:extLst>
          </p:cNvPr>
          <p:cNvSpPr>
            <a:spLocks noGrp="1"/>
          </p:cNvSpPr>
          <p:nvPr>
            <p:ph type="title"/>
          </p:nvPr>
        </p:nvSpPr>
        <p:spPr/>
        <p:txBody>
          <a:bodyPr/>
          <a:lstStyle/>
          <a:p>
            <a:endParaRPr lang="et-EE"/>
          </a:p>
        </p:txBody>
      </p:sp>
      <p:sp>
        <p:nvSpPr>
          <p:cNvPr id="3" name="Text Placeholder 2">
            <a:extLst>
              <a:ext uri="{FF2B5EF4-FFF2-40B4-BE49-F238E27FC236}">
                <a16:creationId xmlns:a16="http://schemas.microsoft.com/office/drawing/2014/main" id="{C07398A5-52A9-F3EE-C00E-0944035BB503}"/>
              </a:ext>
            </a:extLst>
          </p:cNvPr>
          <p:cNvSpPr>
            <a:spLocks noGrp="1"/>
          </p:cNvSpPr>
          <p:nvPr>
            <p:ph type="body" idx="1"/>
          </p:nvPr>
        </p:nvSpPr>
        <p:spPr/>
        <p:txBody>
          <a:bodyPr/>
          <a:lstStyle/>
          <a:p>
            <a:pPr marL="47625" indent="0">
              <a:buNone/>
            </a:pPr>
            <a:r>
              <a:rPr lang="et-EE" dirty="0" err="1"/>
              <a:t>Discussion</a:t>
            </a:r>
            <a:r>
              <a:rPr lang="et-EE" dirty="0"/>
              <a:t>: Have </a:t>
            </a:r>
            <a:r>
              <a:rPr lang="et-EE" dirty="0" err="1"/>
              <a:t>you</a:t>
            </a:r>
            <a:r>
              <a:rPr lang="et-EE" dirty="0"/>
              <a:t> </a:t>
            </a:r>
            <a:r>
              <a:rPr lang="et-EE" dirty="0" err="1"/>
              <a:t>also</a:t>
            </a:r>
            <a:r>
              <a:rPr lang="et-EE" dirty="0"/>
              <a:t> </a:t>
            </a:r>
            <a:r>
              <a:rPr lang="et-EE" dirty="0" err="1"/>
              <a:t>experienced</a:t>
            </a:r>
            <a:r>
              <a:rPr lang="et-EE" dirty="0"/>
              <a:t> </a:t>
            </a:r>
            <a:r>
              <a:rPr lang="et-EE" dirty="0" err="1"/>
              <a:t>this</a:t>
            </a:r>
            <a:r>
              <a:rPr lang="et-EE" dirty="0"/>
              <a:t> </a:t>
            </a:r>
            <a:r>
              <a:rPr lang="et-EE" dirty="0" err="1"/>
              <a:t>attitude</a:t>
            </a:r>
            <a:r>
              <a:rPr lang="et-EE" dirty="0"/>
              <a:t> </a:t>
            </a:r>
            <a:r>
              <a:rPr lang="et-EE" dirty="0" err="1"/>
              <a:t>towards</a:t>
            </a:r>
            <a:r>
              <a:rPr lang="et-EE" dirty="0"/>
              <a:t> </a:t>
            </a:r>
            <a:r>
              <a:rPr lang="et-EE" dirty="0" err="1"/>
              <a:t>yourself</a:t>
            </a:r>
            <a:r>
              <a:rPr lang="et-EE" dirty="0"/>
              <a:t> </a:t>
            </a:r>
            <a:r>
              <a:rPr lang="et-EE" dirty="0" err="1"/>
              <a:t>or</a:t>
            </a:r>
            <a:r>
              <a:rPr lang="et-EE" dirty="0"/>
              <a:t> </a:t>
            </a:r>
            <a:r>
              <a:rPr lang="et-EE" dirty="0" err="1"/>
              <a:t>your</a:t>
            </a:r>
            <a:r>
              <a:rPr lang="et-EE" dirty="0"/>
              <a:t> </a:t>
            </a:r>
            <a:r>
              <a:rPr lang="et-EE" dirty="0" err="1"/>
              <a:t>friend</a:t>
            </a:r>
            <a:r>
              <a:rPr lang="et-EE" dirty="0"/>
              <a:t>?</a:t>
            </a:r>
          </a:p>
          <a:p>
            <a:pPr marL="47625" indent="0">
              <a:buNone/>
            </a:pPr>
            <a:r>
              <a:rPr lang="et-EE" dirty="0" err="1"/>
              <a:t>what</a:t>
            </a:r>
            <a:r>
              <a:rPr lang="et-EE" dirty="0"/>
              <a:t> </a:t>
            </a:r>
            <a:r>
              <a:rPr lang="et-EE" dirty="0" err="1"/>
              <a:t>can</a:t>
            </a:r>
            <a:r>
              <a:rPr lang="et-EE" dirty="0"/>
              <a:t> </a:t>
            </a:r>
            <a:r>
              <a:rPr lang="et-EE" dirty="0" err="1"/>
              <a:t>you</a:t>
            </a:r>
            <a:r>
              <a:rPr lang="et-EE" dirty="0"/>
              <a:t> do </a:t>
            </a:r>
            <a:r>
              <a:rPr lang="et-EE" dirty="0" err="1"/>
              <a:t>to</a:t>
            </a:r>
            <a:r>
              <a:rPr lang="et-EE" dirty="0"/>
              <a:t> </a:t>
            </a:r>
            <a:r>
              <a:rPr lang="et-EE" dirty="0" err="1"/>
              <a:t>reduce</a:t>
            </a:r>
            <a:r>
              <a:rPr lang="et-EE" dirty="0"/>
              <a:t> </a:t>
            </a:r>
            <a:r>
              <a:rPr lang="et-EE" dirty="0" err="1"/>
              <a:t>this</a:t>
            </a:r>
            <a:r>
              <a:rPr lang="et-EE" dirty="0"/>
              <a:t> </a:t>
            </a:r>
            <a:r>
              <a:rPr lang="et-EE" dirty="0" err="1"/>
              <a:t>attitude</a:t>
            </a:r>
            <a:r>
              <a:rPr lang="et-EE" dirty="0"/>
              <a:t>?</a:t>
            </a:r>
          </a:p>
        </p:txBody>
      </p:sp>
    </p:spTree>
    <p:extLst>
      <p:ext uri="{BB962C8B-B14F-4D97-AF65-F5344CB8AC3E}">
        <p14:creationId xmlns:p14="http://schemas.microsoft.com/office/powerpoint/2010/main" val="2444727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414E-D289-86DE-5AC9-F0D2900CE406}"/>
              </a:ext>
            </a:extLst>
          </p:cNvPr>
          <p:cNvSpPr>
            <a:spLocks noGrp="1"/>
          </p:cNvSpPr>
          <p:nvPr>
            <p:ph type="title"/>
          </p:nvPr>
        </p:nvSpPr>
        <p:spPr/>
        <p:txBody>
          <a:bodyPr/>
          <a:lstStyle/>
          <a:p>
            <a:r>
              <a:rPr lang="et-EE" dirty="0" err="1"/>
              <a:t>Career</a:t>
            </a:r>
            <a:r>
              <a:rPr lang="et-EE" dirty="0"/>
              <a:t> </a:t>
            </a:r>
            <a:r>
              <a:rPr lang="et-EE" dirty="0" err="1"/>
              <a:t>choice</a:t>
            </a:r>
            <a:r>
              <a:rPr lang="et-EE" dirty="0"/>
              <a:t> and </a:t>
            </a:r>
            <a:r>
              <a:rPr lang="et-EE" dirty="0" err="1"/>
              <a:t>men</a:t>
            </a:r>
            <a:r>
              <a:rPr lang="et-EE" dirty="0"/>
              <a:t> as </a:t>
            </a:r>
            <a:r>
              <a:rPr lang="et-EE" dirty="0" err="1"/>
              <a:t>teachers</a:t>
            </a:r>
            <a:r>
              <a:rPr lang="et-EE" dirty="0"/>
              <a:t> in ECE</a:t>
            </a:r>
          </a:p>
        </p:txBody>
      </p:sp>
      <p:sp>
        <p:nvSpPr>
          <p:cNvPr id="3" name="Text Placeholder 2">
            <a:extLst>
              <a:ext uri="{FF2B5EF4-FFF2-40B4-BE49-F238E27FC236}">
                <a16:creationId xmlns:a16="http://schemas.microsoft.com/office/drawing/2014/main" id="{2479CB95-3E92-1B74-B76D-B305A03A4217}"/>
              </a:ext>
            </a:extLst>
          </p:cNvPr>
          <p:cNvSpPr>
            <a:spLocks noGrp="1"/>
          </p:cNvSpPr>
          <p:nvPr>
            <p:ph type="body" idx="1"/>
          </p:nvPr>
        </p:nvSpPr>
        <p:spPr>
          <a:xfrm>
            <a:off x="457200" y="879231"/>
            <a:ext cx="8223250" cy="3714199"/>
          </a:xfrm>
        </p:spPr>
        <p:txBody>
          <a:bodyPr/>
          <a:lstStyle/>
          <a:p>
            <a:pPr marL="47625" indent="0">
              <a:buNone/>
            </a:pPr>
            <a:r>
              <a:rPr lang="et-EE" dirty="0" err="1"/>
              <a:t>Men</a:t>
            </a:r>
            <a:r>
              <a:rPr lang="et-EE" dirty="0"/>
              <a:t> in </a:t>
            </a:r>
            <a:r>
              <a:rPr lang="et-EE" dirty="0" err="1"/>
              <a:t>Early</a:t>
            </a:r>
            <a:r>
              <a:rPr lang="et-EE" dirty="0"/>
              <a:t> </a:t>
            </a:r>
            <a:r>
              <a:rPr lang="et-EE" dirty="0" err="1"/>
              <a:t>Childhood</a:t>
            </a:r>
            <a:r>
              <a:rPr lang="et-EE" dirty="0"/>
              <a:t> Education: Male </a:t>
            </a:r>
            <a:r>
              <a:rPr lang="et-EE" dirty="0" err="1"/>
              <a:t>Teachers</a:t>
            </a:r>
            <a:r>
              <a:rPr lang="et-EE" dirty="0"/>
              <a:t>’ and </a:t>
            </a:r>
            <a:r>
              <a:rPr lang="et-EE" dirty="0" err="1"/>
              <a:t>Parents</a:t>
            </a:r>
            <a:r>
              <a:rPr lang="et-EE" dirty="0"/>
              <a:t>’ </a:t>
            </a:r>
            <a:r>
              <a:rPr lang="et-EE" dirty="0" err="1"/>
              <a:t>views</a:t>
            </a:r>
            <a:r>
              <a:rPr lang="et-EE" dirty="0"/>
              <a:t> (2015). </a:t>
            </a:r>
          </a:p>
          <a:p>
            <a:r>
              <a:rPr lang="et-EE" dirty="0" err="1"/>
              <a:t>They</a:t>
            </a:r>
            <a:r>
              <a:rPr lang="et-EE" dirty="0"/>
              <a:t> are </a:t>
            </a:r>
            <a:r>
              <a:rPr lang="et-EE" dirty="0" err="1"/>
              <a:t>satisfied</a:t>
            </a:r>
            <a:r>
              <a:rPr lang="et-EE" dirty="0"/>
              <a:t> </a:t>
            </a:r>
            <a:r>
              <a:rPr lang="et-EE" dirty="0" err="1"/>
              <a:t>with</a:t>
            </a:r>
            <a:r>
              <a:rPr lang="et-EE" dirty="0"/>
              <a:t> </a:t>
            </a:r>
            <a:r>
              <a:rPr lang="et-EE" dirty="0" err="1"/>
              <a:t>fixed</a:t>
            </a:r>
            <a:r>
              <a:rPr lang="et-EE" dirty="0"/>
              <a:t> </a:t>
            </a:r>
            <a:r>
              <a:rPr lang="et-EE" dirty="0" err="1"/>
              <a:t>salary</a:t>
            </a:r>
            <a:r>
              <a:rPr lang="et-EE" dirty="0"/>
              <a:t> and </a:t>
            </a:r>
            <a:r>
              <a:rPr lang="et-EE" dirty="0" err="1"/>
              <a:t>monitoring</a:t>
            </a:r>
            <a:r>
              <a:rPr lang="et-EE" dirty="0"/>
              <a:t> </a:t>
            </a:r>
            <a:r>
              <a:rPr lang="et-EE" dirty="0" err="1"/>
              <a:t>the</a:t>
            </a:r>
            <a:r>
              <a:rPr lang="et-EE" dirty="0"/>
              <a:t> progress of </a:t>
            </a:r>
            <a:r>
              <a:rPr lang="et-EE" dirty="0" err="1"/>
              <a:t>the</a:t>
            </a:r>
            <a:r>
              <a:rPr lang="et-EE" dirty="0"/>
              <a:t> </a:t>
            </a:r>
            <a:r>
              <a:rPr lang="et-EE" dirty="0" err="1"/>
              <a:t>children</a:t>
            </a:r>
            <a:r>
              <a:rPr lang="et-EE" dirty="0"/>
              <a:t>, </a:t>
            </a:r>
            <a:r>
              <a:rPr lang="et-EE" dirty="0" err="1"/>
              <a:t>but</a:t>
            </a:r>
            <a:r>
              <a:rPr lang="et-EE" dirty="0"/>
              <a:t> </a:t>
            </a:r>
            <a:r>
              <a:rPr lang="et-EE" dirty="0" err="1"/>
              <a:t>not</a:t>
            </a:r>
            <a:r>
              <a:rPr lang="et-EE" dirty="0"/>
              <a:t> </a:t>
            </a:r>
            <a:r>
              <a:rPr lang="et-EE" dirty="0" err="1"/>
              <a:t>satisfied</a:t>
            </a:r>
            <a:r>
              <a:rPr lang="et-EE" dirty="0"/>
              <a:t> </a:t>
            </a:r>
            <a:r>
              <a:rPr lang="et-EE" dirty="0" err="1"/>
              <a:t>with</a:t>
            </a:r>
            <a:r>
              <a:rPr lang="et-EE" dirty="0"/>
              <a:t> </a:t>
            </a:r>
            <a:r>
              <a:rPr lang="et-EE" dirty="0" err="1"/>
              <a:t>the</a:t>
            </a:r>
            <a:r>
              <a:rPr lang="et-EE" dirty="0"/>
              <a:t> </a:t>
            </a:r>
            <a:r>
              <a:rPr lang="et-EE" dirty="0" err="1"/>
              <a:t>size</a:t>
            </a:r>
            <a:r>
              <a:rPr lang="et-EE" dirty="0"/>
              <a:t> </a:t>
            </a:r>
            <a:r>
              <a:rPr lang="et-EE" dirty="0" err="1"/>
              <a:t>ot</a:t>
            </a:r>
            <a:r>
              <a:rPr lang="et-EE" dirty="0"/>
              <a:t> </a:t>
            </a:r>
            <a:r>
              <a:rPr lang="et-EE" dirty="0" err="1"/>
              <a:t>the</a:t>
            </a:r>
            <a:r>
              <a:rPr lang="et-EE" dirty="0"/>
              <a:t> </a:t>
            </a:r>
            <a:r>
              <a:rPr lang="et-EE" dirty="0" err="1"/>
              <a:t>salary</a:t>
            </a:r>
            <a:r>
              <a:rPr lang="et-EE" dirty="0"/>
              <a:t>, </a:t>
            </a:r>
            <a:r>
              <a:rPr lang="et-EE" dirty="0" err="1"/>
              <a:t>bulky</a:t>
            </a:r>
            <a:r>
              <a:rPr lang="et-EE" dirty="0"/>
              <a:t> </a:t>
            </a:r>
            <a:r>
              <a:rPr lang="et-EE" dirty="0" err="1"/>
              <a:t>paperwork</a:t>
            </a:r>
            <a:r>
              <a:rPr lang="et-EE" dirty="0"/>
              <a:t>, </a:t>
            </a:r>
            <a:r>
              <a:rPr lang="et-EE" dirty="0" err="1"/>
              <a:t>fast</a:t>
            </a:r>
            <a:r>
              <a:rPr lang="et-EE" dirty="0"/>
              <a:t> </a:t>
            </a:r>
            <a:r>
              <a:rPr lang="et-EE" dirty="0" err="1"/>
              <a:t>paces</a:t>
            </a:r>
            <a:r>
              <a:rPr lang="et-EE" dirty="0"/>
              <a:t> of </a:t>
            </a:r>
            <a:r>
              <a:rPr lang="et-EE" dirty="0" err="1"/>
              <a:t>the</a:t>
            </a:r>
            <a:r>
              <a:rPr lang="et-EE" dirty="0"/>
              <a:t> </a:t>
            </a:r>
            <a:r>
              <a:rPr lang="et-EE" dirty="0" err="1"/>
              <a:t>kindergarten</a:t>
            </a:r>
            <a:r>
              <a:rPr lang="et-EE" dirty="0"/>
              <a:t> and </a:t>
            </a:r>
            <a:r>
              <a:rPr lang="et-EE" dirty="0" err="1"/>
              <a:t>society's</a:t>
            </a:r>
            <a:r>
              <a:rPr lang="et-EE" dirty="0"/>
              <a:t> </a:t>
            </a:r>
            <a:r>
              <a:rPr lang="et-EE" dirty="0" err="1"/>
              <a:t>negative</a:t>
            </a:r>
            <a:r>
              <a:rPr lang="et-EE" dirty="0"/>
              <a:t> </a:t>
            </a:r>
            <a:r>
              <a:rPr lang="et-EE" dirty="0" err="1"/>
              <a:t>preconceptions</a:t>
            </a:r>
            <a:r>
              <a:rPr lang="et-EE" dirty="0"/>
              <a:t> </a:t>
            </a:r>
            <a:r>
              <a:rPr lang="et-EE" dirty="0" err="1"/>
              <a:t>about</a:t>
            </a:r>
            <a:r>
              <a:rPr lang="et-EE" dirty="0"/>
              <a:t> male </a:t>
            </a:r>
            <a:r>
              <a:rPr lang="et-EE" dirty="0" err="1"/>
              <a:t>teachers</a:t>
            </a:r>
            <a:r>
              <a:rPr lang="et-EE" dirty="0"/>
              <a:t>.</a:t>
            </a:r>
          </a:p>
          <a:p>
            <a:r>
              <a:rPr lang="et-EE" dirty="0"/>
              <a:t>The </a:t>
            </a:r>
            <a:r>
              <a:rPr lang="et-EE" dirty="0" err="1"/>
              <a:t>parents</a:t>
            </a:r>
            <a:r>
              <a:rPr lang="et-EE" dirty="0"/>
              <a:t> </a:t>
            </a:r>
            <a:r>
              <a:rPr lang="et-EE" dirty="0" err="1"/>
              <a:t>think</a:t>
            </a:r>
            <a:r>
              <a:rPr lang="et-EE" dirty="0"/>
              <a:t> </a:t>
            </a:r>
            <a:r>
              <a:rPr lang="et-EE" dirty="0" err="1"/>
              <a:t>it</a:t>
            </a:r>
            <a:r>
              <a:rPr lang="et-EE" dirty="0"/>
              <a:t> </a:t>
            </a:r>
            <a:r>
              <a:rPr lang="et-EE" dirty="0" err="1"/>
              <a:t>is</a:t>
            </a:r>
            <a:r>
              <a:rPr lang="et-EE" dirty="0"/>
              <a:t> </a:t>
            </a:r>
            <a:r>
              <a:rPr lang="et-EE" dirty="0" err="1"/>
              <a:t>important</a:t>
            </a:r>
            <a:r>
              <a:rPr lang="et-EE" dirty="0"/>
              <a:t> </a:t>
            </a:r>
            <a:r>
              <a:rPr lang="et-EE" dirty="0" err="1"/>
              <a:t>to</a:t>
            </a:r>
            <a:r>
              <a:rPr lang="et-EE" dirty="0"/>
              <a:t> have male </a:t>
            </a:r>
            <a:r>
              <a:rPr lang="et-EE" dirty="0" err="1"/>
              <a:t>teachers</a:t>
            </a:r>
            <a:r>
              <a:rPr lang="et-EE" dirty="0"/>
              <a:t> in </a:t>
            </a:r>
            <a:r>
              <a:rPr lang="et-EE" dirty="0" err="1"/>
              <a:t>kindergartens</a:t>
            </a:r>
            <a:r>
              <a:rPr lang="et-EE" dirty="0"/>
              <a:t>, and </a:t>
            </a:r>
            <a:r>
              <a:rPr lang="et-EE" dirty="0" err="1"/>
              <a:t>their</a:t>
            </a:r>
            <a:r>
              <a:rPr lang="et-EE" dirty="0"/>
              <a:t> personal </a:t>
            </a:r>
            <a:r>
              <a:rPr lang="et-EE" dirty="0" err="1"/>
              <a:t>experience</a:t>
            </a:r>
            <a:r>
              <a:rPr lang="et-EE" dirty="0"/>
              <a:t> </a:t>
            </a:r>
            <a:r>
              <a:rPr lang="et-EE" dirty="0" err="1"/>
              <a:t>with</a:t>
            </a:r>
            <a:r>
              <a:rPr lang="et-EE" dirty="0"/>
              <a:t> </a:t>
            </a:r>
            <a:r>
              <a:rPr lang="et-EE" dirty="0" err="1"/>
              <a:t>the</a:t>
            </a:r>
            <a:r>
              <a:rPr lang="et-EE" dirty="0"/>
              <a:t> </a:t>
            </a:r>
            <a:r>
              <a:rPr lang="et-EE" dirty="0" err="1"/>
              <a:t>teachers</a:t>
            </a:r>
            <a:r>
              <a:rPr lang="et-EE" dirty="0"/>
              <a:t> </a:t>
            </a:r>
            <a:r>
              <a:rPr lang="et-EE" dirty="0" err="1"/>
              <a:t>is</a:t>
            </a:r>
            <a:r>
              <a:rPr lang="et-EE" dirty="0"/>
              <a:t> </a:t>
            </a:r>
            <a:r>
              <a:rPr lang="et-EE" dirty="0" err="1"/>
              <a:t>positive</a:t>
            </a:r>
            <a:r>
              <a:rPr lang="et-EE" dirty="0"/>
              <a:t>. The </a:t>
            </a:r>
            <a:r>
              <a:rPr lang="et-EE" dirty="0" err="1"/>
              <a:t>parents</a:t>
            </a:r>
            <a:r>
              <a:rPr lang="et-EE" dirty="0"/>
              <a:t> </a:t>
            </a:r>
            <a:r>
              <a:rPr lang="et-EE" dirty="0" err="1"/>
              <a:t>agree</a:t>
            </a:r>
            <a:r>
              <a:rPr lang="et-EE" dirty="0"/>
              <a:t> </a:t>
            </a:r>
            <a:r>
              <a:rPr lang="et-EE" dirty="0" err="1"/>
              <a:t>that</a:t>
            </a:r>
            <a:r>
              <a:rPr lang="et-EE" dirty="0"/>
              <a:t> </a:t>
            </a:r>
            <a:r>
              <a:rPr lang="et-EE" dirty="0" err="1"/>
              <a:t>the</a:t>
            </a:r>
            <a:r>
              <a:rPr lang="et-EE" dirty="0"/>
              <a:t> </a:t>
            </a:r>
            <a:r>
              <a:rPr lang="et-EE" dirty="0" err="1"/>
              <a:t>society</a:t>
            </a:r>
            <a:r>
              <a:rPr lang="et-EE" dirty="0"/>
              <a:t> </a:t>
            </a:r>
            <a:r>
              <a:rPr lang="et-EE" dirty="0" err="1"/>
              <a:t>partly</a:t>
            </a:r>
            <a:r>
              <a:rPr lang="et-EE" dirty="0"/>
              <a:t> </a:t>
            </a:r>
            <a:r>
              <a:rPr lang="et-EE" dirty="0" err="1"/>
              <a:t>has</a:t>
            </a:r>
            <a:r>
              <a:rPr lang="et-EE" dirty="0"/>
              <a:t> a </a:t>
            </a:r>
            <a:r>
              <a:rPr lang="et-EE" dirty="0" err="1"/>
              <a:t>negative</a:t>
            </a:r>
            <a:r>
              <a:rPr lang="et-EE" dirty="0"/>
              <a:t> </a:t>
            </a:r>
            <a:r>
              <a:rPr lang="et-EE" dirty="0" err="1"/>
              <a:t>attitude</a:t>
            </a:r>
            <a:r>
              <a:rPr lang="et-EE" dirty="0"/>
              <a:t> </a:t>
            </a:r>
            <a:r>
              <a:rPr lang="et-EE" dirty="0" err="1"/>
              <a:t>towards</a:t>
            </a:r>
            <a:r>
              <a:rPr lang="et-EE" dirty="0"/>
              <a:t> male </a:t>
            </a:r>
            <a:r>
              <a:rPr lang="et-EE" dirty="0" err="1"/>
              <a:t>teachers</a:t>
            </a:r>
            <a:r>
              <a:rPr lang="et-EE" dirty="0"/>
              <a:t> and </a:t>
            </a:r>
            <a:r>
              <a:rPr lang="et-EE" dirty="0" err="1"/>
              <a:t>commonly</a:t>
            </a:r>
            <a:r>
              <a:rPr lang="et-EE" dirty="0"/>
              <a:t> </a:t>
            </a:r>
            <a:r>
              <a:rPr lang="et-EE" dirty="0" err="1"/>
              <a:t>share</a:t>
            </a:r>
            <a:r>
              <a:rPr lang="et-EE" dirty="0"/>
              <a:t> a </a:t>
            </a:r>
            <a:r>
              <a:rPr lang="et-EE" dirty="0" err="1"/>
              <a:t>stereotypical</a:t>
            </a:r>
            <a:r>
              <a:rPr lang="et-EE" dirty="0"/>
              <a:t> </a:t>
            </a:r>
            <a:r>
              <a:rPr lang="et-EE" dirty="0" err="1"/>
              <a:t>view</a:t>
            </a:r>
            <a:r>
              <a:rPr lang="et-EE" dirty="0"/>
              <a:t> </a:t>
            </a:r>
            <a:r>
              <a:rPr lang="et-EE" dirty="0" err="1"/>
              <a:t>that</a:t>
            </a:r>
            <a:r>
              <a:rPr lang="et-EE" dirty="0"/>
              <a:t> a man </a:t>
            </a:r>
            <a:r>
              <a:rPr lang="et-EE" dirty="0" err="1"/>
              <a:t>has</a:t>
            </a:r>
            <a:r>
              <a:rPr lang="et-EE" dirty="0"/>
              <a:t> </a:t>
            </a:r>
            <a:r>
              <a:rPr lang="et-EE" dirty="0" err="1"/>
              <a:t>to</a:t>
            </a:r>
            <a:r>
              <a:rPr lang="et-EE" dirty="0"/>
              <a:t> </a:t>
            </a:r>
            <a:r>
              <a:rPr lang="et-EE" dirty="0" err="1"/>
              <a:t>tace</a:t>
            </a:r>
            <a:r>
              <a:rPr lang="et-EE" dirty="0"/>
              <a:t> </a:t>
            </a:r>
            <a:r>
              <a:rPr lang="et-EE" dirty="0" err="1"/>
              <a:t>care</a:t>
            </a:r>
            <a:r>
              <a:rPr lang="et-EE" dirty="0"/>
              <a:t> of </a:t>
            </a:r>
            <a:r>
              <a:rPr lang="et-EE" dirty="0" err="1"/>
              <a:t>his</a:t>
            </a:r>
            <a:r>
              <a:rPr lang="et-EE" dirty="0"/>
              <a:t> </a:t>
            </a:r>
            <a:r>
              <a:rPr lang="et-EE" dirty="0" err="1"/>
              <a:t>family’s</a:t>
            </a:r>
            <a:r>
              <a:rPr lang="et-EE" dirty="0"/>
              <a:t> </a:t>
            </a:r>
            <a:r>
              <a:rPr lang="et-EE" dirty="0" err="1"/>
              <a:t>economic</a:t>
            </a:r>
            <a:r>
              <a:rPr lang="et-EE" dirty="0"/>
              <a:t> </a:t>
            </a:r>
            <a:r>
              <a:rPr lang="et-EE" dirty="0" err="1"/>
              <a:t>sustenance</a:t>
            </a:r>
            <a:r>
              <a:rPr lang="et-EE" dirty="0"/>
              <a:t>. </a:t>
            </a:r>
          </a:p>
        </p:txBody>
      </p:sp>
    </p:spTree>
    <p:extLst>
      <p:ext uri="{BB962C8B-B14F-4D97-AF65-F5344CB8AC3E}">
        <p14:creationId xmlns:p14="http://schemas.microsoft.com/office/powerpoint/2010/main" val="98434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18C2-C0D3-669D-227F-6A8654E9E6EE}"/>
              </a:ext>
            </a:extLst>
          </p:cNvPr>
          <p:cNvSpPr>
            <a:spLocks noGrp="1"/>
          </p:cNvSpPr>
          <p:nvPr>
            <p:ph type="title"/>
          </p:nvPr>
        </p:nvSpPr>
        <p:spPr>
          <a:xfrm>
            <a:off x="457200" y="350045"/>
            <a:ext cx="8223250" cy="853677"/>
          </a:xfrm>
        </p:spPr>
        <p:txBody>
          <a:bodyPr/>
          <a:lstStyle/>
          <a:p>
            <a:r>
              <a:rPr lang="en-GB" b="0" i="0" dirty="0">
                <a:solidFill>
                  <a:srgbClr val="222222"/>
                </a:solidFill>
                <a:latin typeface="Helvetica Neue" panose="02000503000000020004" pitchFamily="2" charset="0"/>
              </a:rPr>
              <a:t>Study on gender behaviour and its impact on education outcomes</a:t>
            </a:r>
            <a:br>
              <a:rPr lang="en-GB" dirty="0">
                <a:solidFill>
                  <a:srgbClr val="222222"/>
                </a:solidFill>
                <a:latin typeface="Helvetica Neue" panose="02000503000000020004" pitchFamily="2" charset="0"/>
              </a:rPr>
            </a:br>
            <a:endParaRPr lang="et-EE" dirty="0"/>
          </a:p>
        </p:txBody>
      </p:sp>
      <p:sp>
        <p:nvSpPr>
          <p:cNvPr id="3" name="Text Placeholder 2">
            <a:extLst>
              <a:ext uri="{FF2B5EF4-FFF2-40B4-BE49-F238E27FC236}">
                <a16:creationId xmlns:a16="http://schemas.microsoft.com/office/drawing/2014/main" id="{A1A2F825-ECC7-2BC2-25D3-73822F57E882}"/>
              </a:ext>
            </a:extLst>
          </p:cNvPr>
          <p:cNvSpPr>
            <a:spLocks noGrp="1"/>
          </p:cNvSpPr>
          <p:nvPr>
            <p:ph type="body" idx="1"/>
          </p:nvPr>
        </p:nvSpPr>
        <p:spPr/>
        <p:txBody>
          <a:bodyPr/>
          <a:lstStyle/>
          <a:p>
            <a:r>
              <a:rPr lang="en-GB" sz="1800" dirty="0">
                <a:solidFill>
                  <a:srgbClr val="003A63"/>
                </a:solidFill>
                <a:effectLst/>
                <a:latin typeface="Verdana,Bold"/>
              </a:rPr>
              <a:t>boys are more likely than girls to be early leavers from education and training (ELET)</a:t>
            </a:r>
            <a:r>
              <a:rPr lang="en-GB" sz="1800" dirty="0">
                <a:solidFill>
                  <a:srgbClr val="003A63"/>
                </a:solidFill>
                <a:effectLst/>
                <a:latin typeface="Verdana" panose="020B0604030504040204" pitchFamily="34" charset="0"/>
              </a:rPr>
              <a:t>. </a:t>
            </a:r>
            <a:endParaRPr lang="en-GB" sz="1800" dirty="0"/>
          </a:p>
          <a:p>
            <a:r>
              <a:rPr lang="en-GB" sz="1800" dirty="0">
                <a:solidFill>
                  <a:srgbClr val="003A63"/>
                </a:solidFill>
                <a:effectLst/>
                <a:latin typeface="Verdana,Bold"/>
              </a:rPr>
              <a:t>Boys are also more likely than girls to repeat a year of education</a:t>
            </a:r>
            <a:r>
              <a:rPr lang="en-GB" sz="1800" dirty="0">
                <a:effectLst/>
                <a:latin typeface="Verdana" panose="020B0604030504040204" pitchFamily="34" charset="0"/>
              </a:rPr>
              <a:t>. </a:t>
            </a:r>
            <a:endParaRPr lang="en-GB" dirty="0"/>
          </a:p>
          <a:p>
            <a:r>
              <a:rPr lang="en-GB" sz="1800" dirty="0">
                <a:solidFill>
                  <a:srgbClr val="003A63"/>
                </a:solidFill>
                <a:effectLst/>
                <a:latin typeface="Verdana,Bold"/>
              </a:rPr>
              <a:t>PISA 2018 data shows that boys perform marginally better than girls in maths across the EU. </a:t>
            </a:r>
            <a:endParaRPr lang="en-GB" dirty="0">
              <a:effectLst/>
            </a:endParaRPr>
          </a:p>
          <a:p>
            <a:r>
              <a:rPr lang="en-GB" sz="1800" dirty="0">
                <a:solidFill>
                  <a:srgbClr val="003A63"/>
                </a:solidFill>
                <a:effectLst/>
                <a:latin typeface="Verdana,Bold"/>
              </a:rPr>
              <a:t>While there is a mixed picture in terms of boys’ and girls’ performance, girls generally outperformed boys in PISA 2018 for science</a:t>
            </a:r>
            <a:r>
              <a:rPr lang="en-GB" sz="1800" dirty="0">
                <a:effectLst/>
                <a:latin typeface="Verdana" panose="020B0604030504040204" pitchFamily="34" charset="0"/>
              </a:rPr>
              <a:t>. </a:t>
            </a:r>
            <a:endParaRPr lang="en-GB" dirty="0">
              <a:effectLst/>
            </a:endParaRPr>
          </a:p>
          <a:p>
            <a:pPr marL="47625" indent="0">
              <a:buNone/>
            </a:pPr>
            <a:endParaRPr lang="en-GB" b="0" i="0" u="none" strike="noStrike" dirty="0">
              <a:solidFill>
                <a:srgbClr val="222222"/>
              </a:solidFill>
              <a:effectLst/>
              <a:latin typeface="Helvetica Neue" panose="02000503000000020004" pitchFamily="2" charset="0"/>
            </a:endParaRPr>
          </a:p>
          <a:p>
            <a:pPr marL="47625" indent="0">
              <a:buNone/>
            </a:pPr>
            <a:r>
              <a:rPr lang="en-GB" dirty="0">
                <a:solidFill>
                  <a:srgbClr val="222222"/>
                </a:solidFill>
                <a:latin typeface="Helvetica Neue" panose="02000503000000020004" pitchFamily="2" charset="0"/>
              </a:rPr>
              <a:t>Source: </a:t>
            </a:r>
            <a:r>
              <a:rPr lang="et-EE" dirty="0" err="1"/>
              <a:t>https</a:t>
            </a:r>
            <a:r>
              <a:rPr lang="et-EE" dirty="0"/>
              <a:t>://</a:t>
            </a:r>
            <a:r>
              <a:rPr lang="et-EE" dirty="0" err="1"/>
              <a:t>op.europa.eu</a:t>
            </a:r>
            <a:r>
              <a:rPr lang="et-EE" dirty="0"/>
              <a:t>/</a:t>
            </a:r>
            <a:r>
              <a:rPr lang="et-EE" dirty="0" err="1"/>
              <a:t>en</a:t>
            </a:r>
            <a:r>
              <a:rPr lang="et-EE" dirty="0"/>
              <a:t>/</a:t>
            </a:r>
            <a:r>
              <a:rPr lang="et-EE" dirty="0" err="1"/>
              <a:t>publication</a:t>
            </a:r>
            <a:r>
              <a:rPr lang="et-EE" dirty="0"/>
              <a:t>-detail/-/</a:t>
            </a:r>
            <a:r>
              <a:rPr lang="et-EE" dirty="0" err="1"/>
              <a:t>publication</a:t>
            </a:r>
            <a:r>
              <a:rPr lang="et-EE" dirty="0"/>
              <a:t>/414f506c-df95-11eb-895a-01aa75ed71a1</a:t>
            </a:r>
            <a:endParaRPr lang="en-GB" b="0" i="0" u="none" strike="noStrike" dirty="0">
              <a:solidFill>
                <a:srgbClr val="222222"/>
              </a:solidFill>
              <a:effectLst/>
              <a:latin typeface="Helvetica Neue" panose="02000503000000020004" pitchFamily="2" charset="0"/>
            </a:endParaRPr>
          </a:p>
          <a:p>
            <a:pPr marL="47625" indent="0">
              <a:buNone/>
            </a:pPr>
            <a:endParaRPr lang="et-EE" dirty="0"/>
          </a:p>
        </p:txBody>
      </p:sp>
    </p:spTree>
    <p:extLst>
      <p:ext uri="{BB962C8B-B14F-4D97-AF65-F5344CB8AC3E}">
        <p14:creationId xmlns:p14="http://schemas.microsoft.com/office/powerpoint/2010/main" val="1875291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2260-715D-8375-9D6A-E0400F55AB6E}"/>
              </a:ext>
            </a:extLst>
          </p:cNvPr>
          <p:cNvSpPr>
            <a:spLocks noGrp="1"/>
          </p:cNvSpPr>
          <p:nvPr>
            <p:ph type="title"/>
          </p:nvPr>
        </p:nvSpPr>
        <p:spPr>
          <a:xfrm>
            <a:off x="457200" y="776883"/>
            <a:ext cx="8223250" cy="853677"/>
          </a:xfrm>
        </p:spPr>
        <p:txBody>
          <a:bodyPr/>
          <a:lstStyle/>
          <a:p>
            <a:r>
              <a:rPr lang="en-GB" sz="2800" dirty="0">
                <a:solidFill>
                  <a:srgbClr val="003A63"/>
                </a:solidFill>
                <a:latin typeface="Verdana,Bold"/>
              </a:rPr>
              <a:t>Boys are behind girls in reading by over six months in every Member State </a:t>
            </a:r>
            <a:br>
              <a:rPr lang="en-GB" sz="2800" dirty="0"/>
            </a:br>
            <a:endParaRPr lang="et-EE" sz="2800" dirty="0"/>
          </a:p>
        </p:txBody>
      </p:sp>
      <p:sp>
        <p:nvSpPr>
          <p:cNvPr id="3" name="Text Placeholder 2">
            <a:extLst>
              <a:ext uri="{FF2B5EF4-FFF2-40B4-BE49-F238E27FC236}">
                <a16:creationId xmlns:a16="http://schemas.microsoft.com/office/drawing/2014/main" id="{41309DA6-A2A4-AF5F-BA9E-8CCE36634AC6}"/>
              </a:ext>
            </a:extLst>
          </p:cNvPr>
          <p:cNvSpPr>
            <a:spLocks noGrp="1"/>
          </p:cNvSpPr>
          <p:nvPr>
            <p:ph type="body" idx="1"/>
          </p:nvPr>
        </p:nvSpPr>
        <p:spPr/>
        <p:txBody>
          <a:bodyPr/>
          <a:lstStyle/>
          <a:p>
            <a:pPr marL="47625" indent="0">
              <a:buNone/>
            </a:pPr>
            <a:endParaRPr lang="et-EE" dirty="0"/>
          </a:p>
        </p:txBody>
      </p:sp>
      <p:pic>
        <p:nvPicPr>
          <p:cNvPr id="5" name="Picture 4">
            <a:extLst>
              <a:ext uri="{FF2B5EF4-FFF2-40B4-BE49-F238E27FC236}">
                <a16:creationId xmlns:a16="http://schemas.microsoft.com/office/drawing/2014/main" id="{71D4F530-2129-5038-CEB9-C4939336DAE1}"/>
              </a:ext>
            </a:extLst>
          </p:cNvPr>
          <p:cNvPicPr>
            <a:picLocks noChangeAspect="1"/>
          </p:cNvPicPr>
          <p:nvPr/>
        </p:nvPicPr>
        <p:blipFill>
          <a:blip r:embed="rId2"/>
          <a:stretch>
            <a:fillRect/>
          </a:stretch>
        </p:blipFill>
        <p:spPr>
          <a:xfrm>
            <a:off x="463550" y="1608166"/>
            <a:ext cx="7670800" cy="3314700"/>
          </a:xfrm>
          <a:prstGeom prst="rect">
            <a:avLst/>
          </a:prstGeom>
        </p:spPr>
      </p:pic>
    </p:spTree>
    <p:extLst>
      <p:ext uri="{BB962C8B-B14F-4D97-AF65-F5344CB8AC3E}">
        <p14:creationId xmlns:p14="http://schemas.microsoft.com/office/powerpoint/2010/main" val="288848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B984-5D3A-644D-BE56-AF4A58465C5B}"/>
              </a:ext>
            </a:extLst>
          </p:cNvPr>
          <p:cNvSpPr>
            <a:spLocks noGrp="1"/>
          </p:cNvSpPr>
          <p:nvPr>
            <p:ph type="title"/>
          </p:nvPr>
        </p:nvSpPr>
        <p:spPr/>
        <p:txBody>
          <a:bodyPr/>
          <a:lstStyle/>
          <a:p>
            <a:r>
              <a:rPr lang="et-EE" dirty="0" err="1"/>
              <a:t>Conclusion</a:t>
            </a:r>
            <a:r>
              <a:rPr lang="et-EE" dirty="0"/>
              <a:t>: </a:t>
            </a:r>
            <a:r>
              <a:rPr lang="en-EE" sz="1800" dirty="0">
                <a:solidFill>
                  <a:srgbClr val="000000"/>
                </a:solidFill>
                <a:effectLst/>
                <a:latin typeface="Segoe UI" panose="020F0502020204030204" pitchFamily="34" charset="0"/>
                <a:ea typeface="Times New Roman" panose="02020603050405020304" pitchFamily="18" charset="0"/>
              </a:rPr>
              <a:t>10 outlines on why and how young people can reduce gender inequality</a:t>
            </a:r>
            <a:r>
              <a:rPr lang="en-EE" dirty="0">
                <a:effectLst/>
              </a:rPr>
              <a:t> </a:t>
            </a:r>
            <a:endParaRPr lang="et-EE" dirty="0"/>
          </a:p>
        </p:txBody>
      </p:sp>
      <p:sp>
        <p:nvSpPr>
          <p:cNvPr id="3" name="Text Placeholder 2">
            <a:extLst>
              <a:ext uri="{FF2B5EF4-FFF2-40B4-BE49-F238E27FC236}">
                <a16:creationId xmlns:a16="http://schemas.microsoft.com/office/drawing/2014/main" id="{47273CF0-0C26-5746-9BA9-D70F524F3160}"/>
              </a:ext>
            </a:extLst>
          </p:cNvPr>
          <p:cNvSpPr>
            <a:spLocks noGrp="1"/>
          </p:cNvSpPr>
          <p:nvPr>
            <p:ph type="body" idx="1"/>
          </p:nvPr>
        </p:nvSpPr>
        <p:spPr>
          <a:xfrm>
            <a:off x="457200" y="1058465"/>
            <a:ext cx="8223250" cy="3389708"/>
          </a:xfrm>
        </p:spPr>
        <p:txBody>
          <a:bodyPr/>
          <a:lstStyle/>
          <a:p>
            <a:pPr indent="-342900">
              <a:tabLst>
                <a:tab pos="457200" algn="l"/>
              </a:tabLst>
            </a:pPr>
            <a:r>
              <a:rPr lang="en-EE"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Education: Young people can educate themselves and others on the issue of gender inequality and its impact on society.</a:t>
            </a:r>
            <a:endParaRPr lang="en-E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342900">
              <a:tabLst>
                <a:tab pos="457200" algn="l"/>
              </a:tabLst>
            </a:pPr>
            <a:r>
              <a:rPr lang="en-EE"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Speak out: They can use their voices to speak out against gender-based discrimination and promote equality.</a:t>
            </a:r>
            <a:endParaRPr lang="en-E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342900">
              <a:tabLst>
                <a:tab pos="457200" algn="l"/>
              </a:tabLst>
            </a:pPr>
            <a:r>
              <a:rPr lang="en-EE"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Challenge gender stereotypes: They can challenge gender stereotypes in their own lives and in the media.</a:t>
            </a:r>
            <a:endParaRPr lang="en-E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342900">
              <a:tabLst>
                <a:tab pos="457200" algn="l"/>
              </a:tabLst>
            </a:pPr>
            <a:r>
              <a:rPr lang="en-EE"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Support women’s empowerment: They can support women's empowerment by volunteering their time, resources, or skills to organizations that work towards women's rights and equality.</a:t>
            </a:r>
            <a:endParaRPr lang="en-E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342900">
              <a:tabLst>
                <a:tab pos="457200" algn="l"/>
              </a:tabLst>
            </a:pPr>
            <a:r>
              <a:rPr lang="en-EE"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Advocate for change: They can advocate for policy and legislative changes that promote gender equality, such as equal pay for equal work and ending gender-based violence.</a:t>
            </a:r>
            <a:endParaRPr lang="en-E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7625" indent="0">
              <a:buNone/>
            </a:pPr>
            <a:endParaRPr lang="en-GB" dirty="0"/>
          </a:p>
        </p:txBody>
      </p:sp>
    </p:spTree>
    <p:extLst>
      <p:ext uri="{BB962C8B-B14F-4D97-AF65-F5344CB8AC3E}">
        <p14:creationId xmlns:p14="http://schemas.microsoft.com/office/powerpoint/2010/main" val="1096448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45FB3-5B40-847E-0249-C51FB80922DE}"/>
              </a:ext>
            </a:extLst>
          </p:cNvPr>
          <p:cNvSpPr>
            <a:spLocks noGrp="1"/>
          </p:cNvSpPr>
          <p:nvPr>
            <p:ph type="body" idx="1"/>
          </p:nvPr>
        </p:nvSpPr>
        <p:spPr>
          <a:xfrm>
            <a:off x="457200" y="386862"/>
            <a:ext cx="8223250" cy="4206568"/>
          </a:xfrm>
        </p:spPr>
        <p:txBody>
          <a:bodyPr/>
          <a:lstStyle/>
          <a:p>
            <a:pPr marL="47625" indent="0">
              <a:buNone/>
            </a:pPr>
            <a:r>
              <a:rPr lang="et-EE" b="1" dirty="0" err="1"/>
              <a:t>Gender</a:t>
            </a:r>
            <a:r>
              <a:rPr lang="et-EE" b="1" dirty="0"/>
              <a:t> </a:t>
            </a:r>
            <a:r>
              <a:rPr lang="et-EE" b="1" dirty="0" err="1"/>
              <a:t>equality</a:t>
            </a:r>
            <a:r>
              <a:rPr lang="et-EE" b="1" dirty="0"/>
              <a:t> </a:t>
            </a:r>
            <a:r>
              <a:rPr lang="et-EE" dirty="0" err="1"/>
              <a:t>is</a:t>
            </a:r>
            <a:r>
              <a:rPr lang="et-EE" dirty="0"/>
              <a:t> </a:t>
            </a:r>
            <a:r>
              <a:rPr lang="et-EE" dirty="0" err="1"/>
              <a:t>the</a:t>
            </a:r>
            <a:r>
              <a:rPr lang="et-EE" dirty="0"/>
              <a:t> </a:t>
            </a:r>
            <a:r>
              <a:rPr lang="et-EE" dirty="0" err="1"/>
              <a:t>equal</a:t>
            </a:r>
            <a:r>
              <a:rPr lang="et-EE" dirty="0"/>
              <a:t> </a:t>
            </a:r>
            <a:r>
              <a:rPr lang="et-EE" dirty="0" err="1"/>
              <a:t>rights</a:t>
            </a:r>
            <a:r>
              <a:rPr lang="et-EE" dirty="0"/>
              <a:t>, </a:t>
            </a:r>
            <a:r>
              <a:rPr lang="et-EE" dirty="0" err="1"/>
              <a:t>duties</a:t>
            </a:r>
            <a:r>
              <a:rPr lang="et-EE" dirty="0"/>
              <a:t>, </a:t>
            </a:r>
            <a:r>
              <a:rPr lang="et-EE" dirty="0" err="1"/>
              <a:t>opportunities</a:t>
            </a:r>
            <a:r>
              <a:rPr lang="et-EE" dirty="0"/>
              <a:t> and </a:t>
            </a:r>
            <a:r>
              <a:rPr lang="et-EE" dirty="0" err="1"/>
              <a:t>responsibilities</a:t>
            </a:r>
            <a:r>
              <a:rPr lang="et-EE" dirty="0"/>
              <a:t> of </a:t>
            </a:r>
            <a:r>
              <a:rPr lang="et-EE" dirty="0" err="1"/>
              <a:t>women</a:t>
            </a:r>
            <a:r>
              <a:rPr lang="et-EE" dirty="0"/>
              <a:t> and </a:t>
            </a:r>
            <a:r>
              <a:rPr lang="et-EE" dirty="0" err="1"/>
              <a:t>men</a:t>
            </a:r>
            <a:r>
              <a:rPr lang="et-EE" dirty="0"/>
              <a:t> in </a:t>
            </a:r>
            <a:r>
              <a:rPr lang="et-EE" dirty="0" err="1"/>
              <a:t>working</a:t>
            </a:r>
            <a:r>
              <a:rPr lang="et-EE" dirty="0"/>
              <a:t> </a:t>
            </a:r>
            <a:r>
              <a:rPr lang="et-EE" dirty="0" err="1"/>
              <a:t>life</a:t>
            </a:r>
            <a:r>
              <a:rPr lang="et-EE" dirty="0"/>
              <a:t>, </a:t>
            </a:r>
            <a:r>
              <a:rPr lang="et-EE" dirty="0" err="1"/>
              <a:t>education</a:t>
            </a:r>
            <a:r>
              <a:rPr lang="et-EE" dirty="0"/>
              <a:t> and </a:t>
            </a:r>
            <a:r>
              <a:rPr lang="et-EE" dirty="0" err="1"/>
              <a:t>participation</a:t>
            </a:r>
            <a:r>
              <a:rPr lang="et-EE" dirty="0"/>
              <a:t> in </a:t>
            </a:r>
            <a:r>
              <a:rPr lang="et-EE" dirty="0" err="1"/>
              <a:t>other</a:t>
            </a:r>
            <a:r>
              <a:rPr lang="et-EE" dirty="0"/>
              <a:t> </a:t>
            </a:r>
            <a:r>
              <a:rPr lang="et-EE" dirty="0" err="1"/>
              <a:t>areas</a:t>
            </a:r>
            <a:r>
              <a:rPr lang="et-EE" dirty="0"/>
              <a:t> of </a:t>
            </a:r>
            <a:r>
              <a:rPr lang="et-EE" dirty="0" err="1"/>
              <a:t>social</a:t>
            </a:r>
            <a:r>
              <a:rPr lang="et-EE" dirty="0"/>
              <a:t> </a:t>
            </a:r>
            <a:r>
              <a:rPr lang="et-EE" dirty="0" err="1"/>
              <a:t>life</a:t>
            </a:r>
            <a:r>
              <a:rPr lang="et-EE" dirty="0"/>
              <a:t>.</a:t>
            </a:r>
          </a:p>
          <a:p>
            <a:pPr marL="47625" indent="0">
              <a:buNone/>
            </a:pPr>
            <a:endParaRPr lang="et-EE" dirty="0"/>
          </a:p>
          <a:p>
            <a:pPr marL="47625" indent="0">
              <a:buNone/>
            </a:pPr>
            <a:r>
              <a:rPr lang="et-EE" b="1" dirty="0"/>
              <a:t>A </a:t>
            </a:r>
            <a:r>
              <a:rPr lang="et-EE" b="1" dirty="0" err="1"/>
              <a:t>gender</a:t>
            </a:r>
            <a:r>
              <a:rPr lang="et-EE" b="1" dirty="0"/>
              <a:t> </a:t>
            </a:r>
            <a:r>
              <a:rPr lang="et-EE" b="1" dirty="0" err="1"/>
              <a:t>role</a:t>
            </a:r>
            <a:r>
              <a:rPr lang="et-EE" b="1" dirty="0"/>
              <a:t> </a:t>
            </a:r>
            <a:r>
              <a:rPr lang="et-EE" dirty="0" err="1"/>
              <a:t>is</a:t>
            </a:r>
            <a:r>
              <a:rPr lang="et-EE" dirty="0"/>
              <a:t> a </a:t>
            </a:r>
            <a:r>
              <a:rPr lang="et-EE" dirty="0" err="1"/>
              <a:t>set</a:t>
            </a:r>
            <a:r>
              <a:rPr lang="et-EE" dirty="0"/>
              <a:t> of </a:t>
            </a:r>
            <a:r>
              <a:rPr lang="et-EE" dirty="0" err="1"/>
              <a:t>certain</a:t>
            </a:r>
            <a:r>
              <a:rPr lang="et-EE" dirty="0"/>
              <a:t> </a:t>
            </a:r>
            <a:r>
              <a:rPr lang="et-EE" dirty="0" err="1"/>
              <a:t>norms</a:t>
            </a:r>
            <a:r>
              <a:rPr lang="et-EE" dirty="0"/>
              <a:t> </a:t>
            </a:r>
            <a:r>
              <a:rPr lang="et-EE" dirty="0" err="1"/>
              <a:t>that</a:t>
            </a:r>
            <a:r>
              <a:rPr lang="et-EE" dirty="0"/>
              <a:t>, </a:t>
            </a:r>
            <a:r>
              <a:rPr lang="et-EE" dirty="0" err="1"/>
              <a:t>depending</a:t>
            </a:r>
            <a:r>
              <a:rPr lang="et-EE" dirty="0"/>
              <a:t> on </a:t>
            </a:r>
            <a:r>
              <a:rPr lang="et-EE" dirty="0" err="1"/>
              <a:t>cultural</a:t>
            </a:r>
            <a:r>
              <a:rPr lang="et-EE" dirty="0"/>
              <a:t> </a:t>
            </a:r>
            <a:r>
              <a:rPr lang="et-EE" dirty="0" err="1"/>
              <a:t>traditions</a:t>
            </a:r>
            <a:r>
              <a:rPr lang="et-EE" dirty="0"/>
              <a:t>, are </a:t>
            </a:r>
            <a:r>
              <a:rPr lang="et-EE" dirty="0" err="1"/>
              <a:t>assigned</a:t>
            </a:r>
            <a:r>
              <a:rPr lang="et-EE" dirty="0"/>
              <a:t> </a:t>
            </a:r>
            <a:r>
              <a:rPr lang="et-EE" dirty="0" err="1"/>
              <a:t>to</a:t>
            </a:r>
            <a:r>
              <a:rPr lang="et-EE" dirty="0"/>
              <a:t> </a:t>
            </a:r>
            <a:r>
              <a:rPr lang="et-EE" dirty="0" err="1"/>
              <a:t>an</a:t>
            </a:r>
            <a:r>
              <a:rPr lang="et-EE" dirty="0"/>
              <a:t> </a:t>
            </a:r>
            <a:r>
              <a:rPr lang="et-EE" dirty="0" err="1"/>
              <a:t>individual</a:t>
            </a:r>
            <a:r>
              <a:rPr lang="et-EE" dirty="0"/>
              <a:t> </a:t>
            </a:r>
            <a:r>
              <a:rPr lang="et-EE" dirty="0" err="1"/>
              <a:t>or</a:t>
            </a:r>
            <a:r>
              <a:rPr lang="et-EE" dirty="0"/>
              <a:t> a </a:t>
            </a:r>
            <a:r>
              <a:rPr lang="et-EE" dirty="0" err="1"/>
              <a:t>group</a:t>
            </a:r>
            <a:r>
              <a:rPr lang="et-EE" dirty="0"/>
              <a:t> of </a:t>
            </a:r>
            <a:r>
              <a:rPr lang="et-EE" dirty="0" err="1"/>
              <a:t>people</a:t>
            </a:r>
            <a:r>
              <a:rPr lang="et-EE" dirty="0"/>
              <a:t> </a:t>
            </a:r>
            <a:r>
              <a:rPr lang="et-EE" dirty="0" err="1"/>
              <a:t>according</a:t>
            </a:r>
            <a:r>
              <a:rPr lang="et-EE" dirty="0"/>
              <a:t> </a:t>
            </a:r>
            <a:r>
              <a:rPr lang="et-EE" dirty="0" err="1"/>
              <a:t>to</a:t>
            </a:r>
            <a:r>
              <a:rPr lang="et-EE" dirty="0"/>
              <a:t> </a:t>
            </a:r>
            <a:r>
              <a:rPr lang="et-EE" dirty="0" err="1"/>
              <a:t>whether</a:t>
            </a:r>
            <a:r>
              <a:rPr lang="et-EE" dirty="0"/>
              <a:t> </a:t>
            </a:r>
            <a:r>
              <a:rPr lang="et-EE" dirty="0" err="1"/>
              <a:t>they</a:t>
            </a:r>
            <a:r>
              <a:rPr lang="et-EE" dirty="0"/>
              <a:t> are male </a:t>
            </a:r>
            <a:r>
              <a:rPr lang="et-EE" dirty="0" err="1"/>
              <a:t>or</a:t>
            </a:r>
            <a:r>
              <a:rPr lang="et-EE" dirty="0"/>
              <a:t> </a:t>
            </a:r>
            <a:r>
              <a:rPr lang="et-EE" dirty="0" err="1"/>
              <a:t>female</a:t>
            </a:r>
            <a:r>
              <a:rPr lang="et-EE" dirty="0"/>
              <a:t>.</a:t>
            </a:r>
          </a:p>
          <a:p>
            <a:pPr marL="47625" indent="0">
              <a:buNone/>
            </a:pPr>
            <a:endParaRPr lang="et-EE" dirty="0"/>
          </a:p>
          <a:p>
            <a:pPr marL="47625" indent="0">
              <a:buNone/>
            </a:pPr>
            <a:r>
              <a:rPr lang="et-EE" dirty="0"/>
              <a:t>In </a:t>
            </a:r>
            <a:r>
              <a:rPr lang="et-EE" dirty="0" err="1"/>
              <a:t>many</a:t>
            </a:r>
            <a:r>
              <a:rPr lang="et-EE" dirty="0"/>
              <a:t> </a:t>
            </a:r>
            <a:r>
              <a:rPr lang="et-EE" dirty="0" err="1"/>
              <a:t>countries</a:t>
            </a:r>
            <a:r>
              <a:rPr lang="et-EE" dirty="0"/>
              <a:t>, </a:t>
            </a:r>
            <a:r>
              <a:rPr lang="et-EE" dirty="0" err="1"/>
              <a:t>society</a:t>
            </a:r>
            <a:r>
              <a:rPr lang="et-EE" dirty="0"/>
              <a:t> </a:t>
            </a:r>
            <a:r>
              <a:rPr lang="et-EE" dirty="0" err="1"/>
              <a:t>places</a:t>
            </a:r>
            <a:r>
              <a:rPr lang="et-EE" dirty="0"/>
              <a:t> </a:t>
            </a:r>
            <a:r>
              <a:rPr lang="et-EE" dirty="0" err="1"/>
              <a:t>different</a:t>
            </a:r>
            <a:r>
              <a:rPr lang="et-EE" dirty="0"/>
              <a:t> </a:t>
            </a:r>
            <a:r>
              <a:rPr lang="et-EE" dirty="0" err="1"/>
              <a:t>expectations</a:t>
            </a:r>
            <a:r>
              <a:rPr lang="et-EE" dirty="0"/>
              <a:t> on </a:t>
            </a:r>
            <a:r>
              <a:rPr lang="et-EE" dirty="0" err="1"/>
              <a:t>fathers</a:t>
            </a:r>
            <a:r>
              <a:rPr lang="et-EE" dirty="0"/>
              <a:t> and </a:t>
            </a:r>
            <a:r>
              <a:rPr lang="et-EE" dirty="0" err="1"/>
              <a:t>mothers</a:t>
            </a:r>
            <a:r>
              <a:rPr lang="et-EE" dirty="0"/>
              <a:t>. The </a:t>
            </a:r>
            <a:r>
              <a:rPr lang="et-EE" dirty="0" err="1"/>
              <a:t>father's</a:t>
            </a:r>
            <a:r>
              <a:rPr lang="et-EE" dirty="0"/>
              <a:t> </a:t>
            </a:r>
            <a:r>
              <a:rPr lang="et-EE" dirty="0" err="1"/>
              <a:t>primary</a:t>
            </a:r>
            <a:r>
              <a:rPr lang="et-EE" dirty="0"/>
              <a:t> </a:t>
            </a:r>
            <a:r>
              <a:rPr lang="et-EE" dirty="0" err="1"/>
              <a:t>responsibility</a:t>
            </a:r>
            <a:r>
              <a:rPr lang="et-EE" dirty="0"/>
              <a:t> </a:t>
            </a:r>
            <a:r>
              <a:rPr lang="et-EE" dirty="0" err="1"/>
              <a:t>is</a:t>
            </a:r>
            <a:r>
              <a:rPr lang="et-EE" dirty="0"/>
              <a:t> </a:t>
            </a:r>
            <a:r>
              <a:rPr lang="et-EE" dirty="0" err="1"/>
              <a:t>to</a:t>
            </a:r>
            <a:r>
              <a:rPr lang="et-EE" dirty="0"/>
              <a:t> </a:t>
            </a:r>
            <a:r>
              <a:rPr lang="et-EE" dirty="0" err="1"/>
              <a:t>provide</a:t>
            </a:r>
            <a:r>
              <a:rPr lang="et-EE" dirty="0"/>
              <a:t> </a:t>
            </a:r>
            <a:r>
              <a:rPr lang="et-EE" dirty="0" err="1"/>
              <a:t>for</a:t>
            </a:r>
            <a:r>
              <a:rPr lang="et-EE" dirty="0"/>
              <a:t> </a:t>
            </a:r>
            <a:r>
              <a:rPr lang="et-EE" dirty="0" err="1"/>
              <a:t>the</a:t>
            </a:r>
            <a:r>
              <a:rPr lang="et-EE" dirty="0"/>
              <a:t> </a:t>
            </a:r>
            <a:r>
              <a:rPr lang="et-EE" dirty="0" err="1"/>
              <a:t>family</a:t>
            </a:r>
            <a:r>
              <a:rPr lang="et-EE" dirty="0"/>
              <a:t> </a:t>
            </a:r>
            <a:r>
              <a:rPr lang="et-EE" dirty="0" err="1"/>
              <a:t>financially</a:t>
            </a:r>
            <a:r>
              <a:rPr lang="et-EE" dirty="0"/>
              <a:t>, and </a:t>
            </a:r>
            <a:r>
              <a:rPr lang="et-EE" dirty="0" err="1"/>
              <a:t>the</a:t>
            </a:r>
            <a:r>
              <a:rPr lang="et-EE" dirty="0"/>
              <a:t> </a:t>
            </a:r>
            <a:r>
              <a:rPr lang="et-EE" dirty="0" err="1"/>
              <a:t>mother</a:t>
            </a:r>
            <a:r>
              <a:rPr lang="et-EE" dirty="0"/>
              <a:t> </a:t>
            </a:r>
            <a:r>
              <a:rPr lang="et-EE" dirty="0" err="1"/>
              <a:t>is</a:t>
            </a:r>
            <a:r>
              <a:rPr lang="et-EE" dirty="0"/>
              <a:t> </a:t>
            </a:r>
            <a:r>
              <a:rPr lang="et-EE" dirty="0" err="1"/>
              <a:t>expected</a:t>
            </a:r>
            <a:r>
              <a:rPr lang="et-EE" dirty="0"/>
              <a:t> </a:t>
            </a:r>
            <a:r>
              <a:rPr lang="et-EE" dirty="0" err="1"/>
              <a:t>to</a:t>
            </a:r>
            <a:r>
              <a:rPr lang="et-EE" dirty="0"/>
              <a:t> </a:t>
            </a:r>
            <a:r>
              <a:rPr lang="et-EE" dirty="0" err="1"/>
              <a:t>be</a:t>
            </a:r>
            <a:r>
              <a:rPr lang="et-EE" dirty="0"/>
              <a:t> </a:t>
            </a:r>
            <a:r>
              <a:rPr lang="et-EE" dirty="0" err="1"/>
              <a:t>more</a:t>
            </a:r>
            <a:r>
              <a:rPr lang="et-EE" dirty="0"/>
              <a:t> </a:t>
            </a:r>
            <a:r>
              <a:rPr lang="et-EE" dirty="0" err="1"/>
              <a:t>emotionally</a:t>
            </a:r>
            <a:r>
              <a:rPr lang="et-EE" dirty="0"/>
              <a:t> </a:t>
            </a:r>
            <a:r>
              <a:rPr lang="et-EE" dirty="0" err="1"/>
              <a:t>involved</a:t>
            </a:r>
            <a:endParaRPr lang="et-EE" dirty="0"/>
          </a:p>
        </p:txBody>
      </p:sp>
    </p:spTree>
    <p:extLst>
      <p:ext uri="{BB962C8B-B14F-4D97-AF65-F5344CB8AC3E}">
        <p14:creationId xmlns:p14="http://schemas.microsoft.com/office/powerpoint/2010/main" val="1779811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178939-E7BF-B3B0-C2EA-BA4C0927956B}"/>
              </a:ext>
            </a:extLst>
          </p:cNvPr>
          <p:cNvSpPr>
            <a:spLocks noGrp="1"/>
          </p:cNvSpPr>
          <p:nvPr>
            <p:ph type="body" idx="1"/>
          </p:nvPr>
        </p:nvSpPr>
        <p:spPr>
          <a:xfrm>
            <a:off x="457200" y="298938"/>
            <a:ext cx="8223250" cy="4294492"/>
          </a:xfrm>
        </p:spPr>
        <p:txBody>
          <a:bodyPr/>
          <a:lstStyle/>
          <a:p>
            <a:pPr indent="-342900">
              <a:tabLst>
                <a:tab pos="457200" algn="l"/>
              </a:tabLst>
            </a:pPr>
            <a:r>
              <a:rPr lang="en-EE"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Lead by example: They can lead by example by modeling equitable behaviors and attitudes in their relationships, communities, and the workplace.</a:t>
            </a:r>
            <a:endParaRPr lang="en-E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342900">
              <a:tabLst>
                <a:tab pos="457200" algn="l"/>
              </a:tabLst>
            </a:pPr>
            <a:r>
              <a:rPr lang="en-EE"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Encourage gender-inclusive policies: They can advocate for gender-inclusive policies in schools, universities, and in the workplace.</a:t>
            </a:r>
            <a:endParaRPr lang="en-E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342900">
              <a:tabLst>
                <a:tab pos="457200" algn="l"/>
              </a:tabLst>
            </a:pPr>
            <a:r>
              <a:rPr lang="en-EE"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Promote diversity and inclusiveness: They can work towards creating a more inclusive and diverse society that values and respects all individuals, regardless of gender.</a:t>
            </a:r>
            <a:endParaRPr lang="en-E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342900">
              <a:tabLst>
                <a:tab pos="457200" algn="l"/>
              </a:tabLst>
            </a:pPr>
            <a:r>
              <a:rPr lang="en-EE"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Support gender-diverse individuals: They can support and uplift gender-diverse individuals and communities who face additional barriers to equality.</a:t>
            </a:r>
            <a:endParaRPr lang="en-E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indent="-342900">
              <a:tabLst>
                <a:tab pos="457200" algn="l"/>
              </a:tabLst>
            </a:pPr>
            <a:r>
              <a:rPr lang="en-EE"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Collaborate with others: They can collaborate with individuals and organizations from diverse backgrounds to amplify their efforts and create a collective impact in reducing gender inequality.</a:t>
            </a:r>
            <a:endParaRPr lang="en-EE"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7625" indent="0">
              <a:buNone/>
            </a:pPr>
            <a:endParaRPr lang="et-EE" dirty="0"/>
          </a:p>
        </p:txBody>
      </p:sp>
    </p:spTree>
    <p:extLst>
      <p:ext uri="{BB962C8B-B14F-4D97-AF65-F5344CB8AC3E}">
        <p14:creationId xmlns:p14="http://schemas.microsoft.com/office/powerpoint/2010/main" val="2203572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32877-CD54-A235-424D-ED467D4420C5}"/>
              </a:ext>
            </a:extLst>
          </p:cNvPr>
          <p:cNvSpPr>
            <a:spLocks noGrp="1"/>
          </p:cNvSpPr>
          <p:nvPr>
            <p:ph type="title"/>
          </p:nvPr>
        </p:nvSpPr>
        <p:spPr/>
        <p:txBody>
          <a:bodyPr/>
          <a:lstStyle/>
          <a:p>
            <a:r>
              <a:rPr lang="et-EE" dirty="0" err="1"/>
              <a:t>How</a:t>
            </a:r>
            <a:r>
              <a:rPr lang="et-EE" dirty="0"/>
              <a:t> </a:t>
            </a:r>
            <a:r>
              <a:rPr lang="et-EE" dirty="0" err="1"/>
              <a:t>aware</a:t>
            </a:r>
            <a:r>
              <a:rPr lang="et-EE" dirty="0"/>
              <a:t> are </a:t>
            </a:r>
            <a:r>
              <a:rPr lang="et-EE" dirty="0" err="1"/>
              <a:t>you</a:t>
            </a:r>
            <a:r>
              <a:rPr lang="et-EE" dirty="0"/>
              <a:t> of </a:t>
            </a:r>
            <a:r>
              <a:rPr lang="et-EE" dirty="0" err="1"/>
              <a:t>gender</a:t>
            </a:r>
            <a:r>
              <a:rPr lang="et-EE" dirty="0"/>
              <a:t> </a:t>
            </a:r>
            <a:r>
              <a:rPr lang="et-EE" dirty="0" err="1"/>
              <a:t>equality</a:t>
            </a:r>
            <a:r>
              <a:rPr lang="et-EE" dirty="0"/>
              <a:t>?</a:t>
            </a:r>
          </a:p>
        </p:txBody>
      </p:sp>
      <p:sp>
        <p:nvSpPr>
          <p:cNvPr id="3" name="Text Placeholder 2">
            <a:extLst>
              <a:ext uri="{FF2B5EF4-FFF2-40B4-BE49-F238E27FC236}">
                <a16:creationId xmlns:a16="http://schemas.microsoft.com/office/drawing/2014/main" id="{406C0C9A-D1CE-4996-38F9-89EA8E961EF6}"/>
              </a:ext>
            </a:extLst>
          </p:cNvPr>
          <p:cNvSpPr>
            <a:spLocks noGrp="1"/>
          </p:cNvSpPr>
          <p:nvPr>
            <p:ph type="body" idx="1"/>
          </p:nvPr>
        </p:nvSpPr>
        <p:spPr/>
        <p:txBody>
          <a:bodyPr/>
          <a:lstStyle/>
          <a:p>
            <a:pPr marL="47625" indent="0">
              <a:buNone/>
            </a:pPr>
            <a:r>
              <a:rPr lang="et-EE" dirty="0"/>
              <a:t>CODE IS </a:t>
            </a:r>
            <a:r>
              <a:rPr lang="en-EE" sz="4400" b="1" dirty="0">
                <a:latin typeface="MentiText"/>
              </a:rPr>
              <a:t>5580 9560</a:t>
            </a:r>
            <a:endParaRPr lang="et-EE" dirty="0"/>
          </a:p>
          <a:p>
            <a:pPr marL="47625" indent="0">
              <a:buNone/>
            </a:pPr>
            <a:endParaRPr lang="et-EE" dirty="0"/>
          </a:p>
        </p:txBody>
      </p:sp>
      <p:pic>
        <p:nvPicPr>
          <p:cNvPr id="5" name="Picture 4">
            <a:extLst>
              <a:ext uri="{FF2B5EF4-FFF2-40B4-BE49-F238E27FC236}">
                <a16:creationId xmlns:a16="http://schemas.microsoft.com/office/drawing/2014/main" id="{5CB3B193-F078-7B0C-DF09-447BC7636A99}"/>
              </a:ext>
            </a:extLst>
          </p:cNvPr>
          <p:cNvPicPr>
            <a:picLocks noChangeAspect="1"/>
          </p:cNvPicPr>
          <p:nvPr/>
        </p:nvPicPr>
        <p:blipFill>
          <a:blip r:embed="rId3"/>
          <a:stretch>
            <a:fillRect/>
          </a:stretch>
        </p:blipFill>
        <p:spPr>
          <a:xfrm>
            <a:off x="4568825" y="876895"/>
            <a:ext cx="4111625" cy="4111625"/>
          </a:xfrm>
          <a:prstGeom prst="rect">
            <a:avLst/>
          </a:prstGeom>
        </p:spPr>
      </p:pic>
    </p:spTree>
    <p:extLst>
      <p:ext uri="{BB962C8B-B14F-4D97-AF65-F5344CB8AC3E}">
        <p14:creationId xmlns:p14="http://schemas.microsoft.com/office/powerpoint/2010/main" val="3583367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A0A67-C0EA-F968-0079-908594C2E0A6}"/>
              </a:ext>
            </a:extLst>
          </p:cNvPr>
          <p:cNvSpPr>
            <a:spLocks noGrp="1"/>
          </p:cNvSpPr>
          <p:nvPr>
            <p:ph type="title"/>
          </p:nvPr>
        </p:nvSpPr>
        <p:spPr/>
        <p:txBody>
          <a:bodyPr/>
          <a:lstStyle/>
          <a:p>
            <a:r>
              <a:rPr lang="et-EE" dirty="0" err="1"/>
              <a:t>How</a:t>
            </a:r>
            <a:r>
              <a:rPr lang="et-EE" dirty="0"/>
              <a:t> </a:t>
            </a:r>
            <a:r>
              <a:rPr lang="et-EE" dirty="0" err="1"/>
              <a:t>aware</a:t>
            </a:r>
            <a:r>
              <a:rPr lang="et-EE" dirty="0"/>
              <a:t> are </a:t>
            </a:r>
            <a:r>
              <a:rPr lang="et-EE" dirty="0" err="1"/>
              <a:t>your</a:t>
            </a:r>
            <a:r>
              <a:rPr lang="et-EE" dirty="0"/>
              <a:t> </a:t>
            </a:r>
            <a:r>
              <a:rPr lang="et-EE" dirty="0" err="1"/>
              <a:t>regular</a:t>
            </a:r>
            <a:r>
              <a:rPr lang="et-EE" dirty="0"/>
              <a:t> </a:t>
            </a:r>
            <a:r>
              <a:rPr lang="et-EE" dirty="0" err="1"/>
              <a:t>friends</a:t>
            </a:r>
            <a:r>
              <a:rPr lang="et-EE" dirty="0"/>
              <a:t> </a:t>
            </a:r>
            <a:r>
              <a:rPr lang="et-EE" dirty="0" err="1"/>
              <a:t>about</a:t>
            </a:r>
            <a:r>
              <a:rPr lang="et-EE" dirty="0"/>
              <a:t> </a:t>
            </a:r>
            <a:r>
              <a:rPr lang="et-EE" dirty="0" err="1"/>
              <a:t>gender</a:t>
            </a:r>
            <a:r>
              <a:rPr lang="et-EE" dirty="0"/>
              <a:t> </a:t>
            </a:r>
            <a:r>
              <a:rPr lang="et-EE" dirty="0" err="1"/>
              <a:t>equality</a:t>
            </a:r>
            <a:r>
              <a:rPr lang="et-EE" dirty="0"/>
              <a:t>?</a:t>
            </a:r>
          </a:p>
        </p:txBody>
      </p:sp>
      <p:sp>
        <p:nvSpPr>
          <p:cNvPr id="3" name="Text Placeholder 2">
            <a:extLst>
              <a:ext uri="{FF2B5EF4-FFF2-40B4-BE49-F238E27FC236}">
                <a16:creationId xmlns:a16="http://schemas.microsoft.com/office/drawing/2014/main" id="{1DDC33FC-AA5E-1435-A33C-E73E70109D93}"/>
              </a:ext>
            </a:extLst>
          </p:cNvPr>
          <p:cNvSpPr>
            <a:spLocks noGrp="1"/>
          </p:cNvSpPr>
          <p:nvPr>
            <p:ph type="body" idx="1"/>
          </p:nvPr>
        </p:nvSpPr>
        <p:spPr/>
        <p:txBody>
          <a:bodyPr/>
          <a:lstStyle/>
          <a:p>
            <a:pPr marL="47625" indent="0">
              <a:buNone/>
            </a:pPr>
            <a:r>
              <a:rPr lang="et-EE" dirty="0"/>
              <a:t>Code </a:t>
            </a:r>
            <a:r>
              <a:rPr lang="et-EE" dirty="0" err="1"/>
              <a:t>is</a:t>
            </a:r>
            <a:r>
              <a:rPr lang="et-EE" dirty="0"/>
              <a:t> </a:t>
            </a:r>
            <a:r>
              <a:rPr lang="en-EE" sz="3200" b="1" dirty="0">
                <a:latin typeface="MentiText"/>
              </a:rPr>
              <a:t>8405 2960</a:t>
            </a:r>
            <a:endParaRPr lang="et-EE" dirty="0"/>
          </a:p>
          <a:p>
            <a:pPr marL="47625" indent="0">
              <a:buNone/>
            </a:pPr>
            <a:endParaRPr lang="et-EE" dirty="0"/>
          </a:p>
        </p:txBody>
      </p:sp>
      <p:pic>
        <p:nvPicPr>
          <p:cNvPr id="5" name="Picture 4">
            <a:extLst>
              <a:ext uri="{FF2B5EF4-FFF2-40B4-BE49-F238E27FC236}">
                <a16:creationId xmlns:a16="http://schemas.microsoft.com/office/drawing/2014/main" id="{07A274BC-01C4-9A02-8BF4-A6C9C73D0112}"/>
              </a:ext>
            </a:extLst>
          </p:cNvPr>
          <p:cNvPicPr>
            <a:picLocks noChangeAspect="1"/>
          </p:cNvPicPr>
          <p:nvPr/>
        </p:nvPicPr>
        <p:blipFill>
          <a:blip r:embed="rId3"/>
          <a:stretch>
            <a:fillRect/>
          </a:stretch>
        </p:blipFill>
        <p:spPr>
          <a:xfrm>
            <a:off x="4321419" y="1058465"/>
            <a:ext cx="4084028" cy="4084028"/>
          </a:xfrm>
          <a:prstGeom prst="rect">
            <a:avLst/>
          </a:prstGeom>
        </p:spPr>
      </p:pic>
    </p:spTree>
    <p:extLst>
      <p:ext uri="{BB962C8B-B14F-4D97-AF65-F5344CB8AC3E}">
        <p14:creationId xmlns:p14="http://schemas.microsoft.com/office/powerpoint/2010/main" val="2402858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B888-E502-4732-861C-96BA5D2CAB9E}"/>
              </a:ext>
            </a:extLst>
          </p:cNvPr>
          <p:cNvSpPr>
            <a:spLocks noGrp="1"/>
          </p:cNvSpPr>
          <p:nvPr>
            <p:ph type="title"/>
          </p:nvPr>
        </p:nvSpPr>
        <p:spPr/>
        <p:txBody>
          <a:bodyPr/>
          <a:lstStyle/>
          <a:p>
            <a:r>
              <a:rPr lang="et-EE" dirty="0"/>
              <a:t>For </a:t>
            </a:r>
            <a:r>
              <a:rPr lang="et-EE" dirty="0" err="1"/>
              <a:t>further</a:t>
            </a:r>
            <a:r>
              <a:rPr lang="et-EE" dirty="0"/>
              <a:t> </a:t>
            </a:r>
            <a:r>
              <a:rPr lang="et-EE" dirty="0" err="1"/>
              <a:t>reading</a:t>
            </a:r>
            <a:endParaRPr lang="et-EE" dirty="0"/>
          </a:p>
        </p:txBody>
      </p:sp>
      <p:sp>
        <p:nvSpPr>
          <p:cNvPr id="3" name="Text Placeholder 2">
            <a:extLst>
              <a:ext uri="{FF2B5EF4-FFF2-40B4-BE49-F238E27FC236}">
                <a16:creationId xmlns:a16="http://schemas.microsoft.com/office/drawing/2014/main" id="{9D7C9C71-7B80-19A6-307A-CAE70F9E28D2}"/>
              </a:ext>
            </a:extLst>
          </p:cNvPr>
          <p:cNvSpPr>
            <a:spLocks noGrp="1"/>
          </p:cNvSpPr>
          <p:nvPr>
            <p:ph type="body" idx="1"/>
          </p:nvPr>
        </p:nvSpPr>
        <p:spPr/>
        <p:txBody>
          <a:bodyPr/>
          <a:lstStyle/>
          <a:p>
            <a:pPr marL="47625" indent="0">
              <a:buNone/>
            </a:pPr>
            <a:r>
              <a:rPr lang="et-EE" dirty="0">
                <a:hlinkClick r:id="rId2"/>
              </a:rPr>
              <a:t>https://www.globalyoungvoices.com/fast-news-blog/2018/4/3/how-youth-can-take-action-to-ensure-gender-equality</a:t>
            </a:r>
            <a:endParaRPr lang="et-EE" dirty="0"/>
          </a:p>
          <a:p>
            <a:pPr marL="47625" indent="0">
              <a:buNone/>
            </a:pPr>
            <a:r>
              <a:rPr lang="et-EE" dirty="0">
                <a:hlinkClick r:id="rId3"/>
              </a:rPr>
              <a:t>https://www.unwomen.org/en/digital-library/publications/2017/5/youth-leap-into-gender-equality</a:t>
            </a:r>
            <a:endParaRPr lang="et-EE" dirty="0"/>
          </a:p>
          <a:p>
            <a:pPr marL="47625" indent="0">
              <a:buNone/>
            </a:pPr>
            <a:r>
              <a:rPr lang="et-EE" dirty="0">
                <a:hlinkClick r:id="rId4"/>
              </a:rPr>
              <a:t>https://op.europa.eu/en/publication-detail/-/publication/414f506c-df95-11eb-895a-01aa75ed71a1</a:t>
            </a:r>
            <a:endParaRPr lang="et-EE" dirty="0"/>
          </a:p>
          <a:p>
            <a:pPr marL="47625" indent="0">
              <a:buNone/>
            </a:pPr>
            <a:endParaRPr lang="et-EE" dirty="0"/>
          </a:p>
          <a:p>
            <a:pPr marL="47625" indent="0">
              <a:buNone/>
            </a:pPr>
            <a:endParaRPr lang="et-EE" dirty="0"/>
          </a:p>
        </p:txBody>
      </p:sp>
    </p:spTree>
    <p:extLst>
      <p:ext uri="{BB962C8B-B14F-4D97-AF65-F5344CB8AC3E}">
        <p14:creationId xmlns:p14="http://schemas.microsoft.com/office/powerpoint/2010/main" val="54156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85"/>
          <p:cNvSpPr txBox="1">
            <a:spLocks noGrp="1"/>
          </p:cNvSpPr>
          <p:nvPr>
            <p:ph type="ctrTitle"/>
          </p:nvPr>
        </p:nvSpPr>
        <p:spPr>
          <a:xfrm>
            <a:off x="646771" y="1224248"/>
            <a:ext cx="7772400" cy="1627909"/>
          </a:xfrm>
          <a:prstGeom prst="rect">
            <a:avLst/>
          </a:prstGeom>
          <a:noFill/>
          <a:ln>
            <a:noFill/>
          </a:ln>
        </p:spPr>
        <p:txBody>
          <a:bodyPr spcFirstLastPara="1" wrap="square" lIns="91425" tIns="45700" rIns="91425" bIns="45700" anchor="b" anchorCtr="0">
            <a:noAutofit/>
          </a:bodyPr>
          <a:lstStyle/>
          <a:p>
            <a:pPr marL="0" lvl="0" indent="0" algn="l" rtl="0">
              <a:lnSpc>
                <a:spcPct val="53000"/>
              </a:lnSpc>
              <a:spcBef>
                <a:spcPts val="0"/>
              </a:spcBef>
              <a:spcAft>
                <a:spcPts val="0"/>
              </a:spcAft>
              <a:buClr>
                <a:schemeClr val="dk1"/>
              </a:buClr>
              <a:buSzPts val="7200"/>
              <a:buFont typeface="Times New Roman"/>
              <a:buNone/>
            </a:pPr>
            <a:r>
              <a:rPr lang="en-US" sz="7200" dirty="0"/>
              <a:t>Thank you!</a:t>
            </a:r>
            <a:endParaRPr dirty="0"/>
          </a:p>
        </p:txBody>
      </p:sp>
      <p:sp>
        <p:nvSpPr>
          <p:cNvPr id="455" name="Google Shape;455;p85"/>
          <p:cNvSpPr txBox="1">
            <a:spLocks noGrp="1"/>
          </p:cNvSpPr>
          <p:nvPr>
            <p:ph type="subTitle" idx="1"/>
          </p:nvPr>
        </p:nvSpPr>
        <p:spPr>
          <a:xfrm>
            <a:off x="646771" y="2855940"/>
            <a:ext cx="7772400" cy="932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00"/>
              <a:buNone/>
            </a:pPr>
            <a:r>
              <a:rPr lang="et-EE" dirty="0"/>
              <a:t>Evelyn Neudorf</a:t>
            </a:r>
            <a:endParaRPr dirty="0"/>
          </a:p>
          <a:p>
            <a:pPr marL="0" lvl="0" indent="0" algn="l" rtl="0">
              <a:lnSpc>
                <a:spcPct val="90000"/>
              </a:lnSpc>
              <a:spcBef>
                <a:spcPts val="750"/>
              </a:spcBef>
              <a:spcAft>
                <a:spcPts val="0"/>
              </a:spcAft>
              <a:buSzPts val="1800"/>
              <a:buNone/>
            </a:pPr>
            <a:r>
              <a:rPr lang="en-US" sz="1800" cap="none" dirty="0" err="1"/>
              <a:t>neudorf@tlu.ee</a:t>
            </a:r>
            <a:endParaRPr sz="1800" cap="none"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E23ACE-42EB-BB7E-7000-DC9CC4A24D93}"/>
              </a:ext>
            </a:extLst>
          </p:cNvPr>
          <p:cNvSpPr>
            <a:spLocks noGrp="1"/>
          </p:cNvSpPr>
          <p:nvPr>
            <p:ph type="body" idx="1"/>
          </p:nvPr>
        </p:nvSpPr>
        <p:spPr>
          <a:xfrm>
            <a:off x="457200" y="193431"/>
            <a:ext cx="8223250" cy="4399999"/>
          </a:xfrm>
        </p:spPr>
        <p:txBody>
          <a:bodyPr/>
          <a:lstStyle/>
          <a:p>
            <a:pPr marL="47625" indent="0">
              <a:buNone/>
            </a:pPr>
            <a:r>
              <a:rPr lang="et-EE" dirty="0" err="1"/>
              <a:t>According</a:t>
            </a:r>
            <a:r>
              <a:rPr lang="et-EE" dirty="0"/>
              <a:t> </a:t>
            </a:r>
            <a:r>
              <a:rPr lang="et-EE" dirty="0" err="1"/>
              <a:t>to</a:t>
            </a:r>
            <a:r>
              <a:rPr lang="et-EE" dirty="0"/>
              <a:t> </a:t>
            </a:r>
            <a:r>
              <a:rPr lang="et-EE" dirty="0" err="1"/>
              <a:t>traditional</a:t>
            </a:r>
            <a:r>
              <a:rPr lang="et-EE" dirty="0"/>
              <a:t> </a:t>
            </a:r>
            <a:r>
              <a:rPr lang="et-EE" dirty="0" err="1"/>
              <a:t>gender</a:t>
            </a:r>
            <a:r>
              <a:rPr lang="et-EE" dirty="0"/>
              <a:t> </a:t>
            </a:r>
            <a:r>
              <a:rPr lang="et-EE" dirty="0" err="1"/>
              <a:t>roles</a:t>
            </a:r>
            <a:r>
              <a:rPr lang="et-EE" dirty="0"/>
              <a:t>, </a:t>
            </a:r>
            <a:r>
              <a:rPr lang="et-EE" dirty="0" err="1"/>
              <a:t>it</a:t>
            </a:r>
            <a:r>
              <a:rPr lang="et-EE" dirty="0"/>
              <a:t> </a:t>
            </a:r>
            <a:r>
              <a:rPr lang="et-EE" dirty="0" err="1"/>
              <a:t>seems</a:t>
            </a:r>
            <a:r>
              <a:rPr lang="et-EE" dirty="0"/>
              <a:t> </a:t>
            </a:r>
            <a:r>
              <a:rPr lang="et-EE" dirty="0" err="1"/>
              <a:t>that</a:t>
            </a:r>
            <a:r>
              <a:rPr lang="et-EE" dirty="0"/>
              <a:t> </a:t>
            </a:r>
            <a:r>
              <a:rPr lang="et-EE" dirty="0" err="1"/>
              <a:t>women</a:t>
            </a:r>
            <a:r>
              <a:rPr lang="et-EE" dirty="0"/>
              <a:t> </a:t>
            </a:r>
            <a:r>
              <a:rPr lang="et-EE" dirty="0" err="1"/>
              <a:t>should</a:t>
            </a:r>
            <a:r>
              <a:rPr lang="et-EE" dirty="0"/>
              <a:t> </a:t>
            </a:r>
            <a:r>
              <a:rPr lang="et-EE" dirty="0" err="1"/>
              <a:t>prefer</a:t>
            </a:r>
            <a:r>
              <a:rPr lang="et-EE" dirty="0"/>
              <a:t> </a:t>
            </a:r>
            <a:r>
              <a:rPr lang="et-EE" dirty="0" err="1"/>
              <a:t>domestic</a:t>
            </a:r>
            <a:r>
              <a:rPr lang="et-EE" dirty="0"/>
              <a:t> </a:t>
            </a:r>
            <a:r>
              <a:rPr lang="et-EE" dirty="0" err="1"/>
              <a:t>duties</a:t>
            </a:r>
            <a:r>
              <a:rPr lang="et-EE" dirty="0"/>
              <a:t> </a:t>
            </a:r>
            <a:r>
              <a:rPr lang="et-EE" dirty="0" err="1"/>
              <a:t>to</a:t>
            </a:r>
            <a:r>
              <a:rPr lang="et-EE" dirty="0"/>
              <a:t> paid </a:t>
            </a:r>
            <a:r>
              <a:rPr lang="et-EE" dirty="0" err="1"/>
              <a:t>work</a:t>
            </a:r>
            <a:r>
              <a:rPr lang="et-EE" dirty="0"/>
              <a:t>, and </a:t>
            </a:r>
            <a:r>
              <a:rPr lang="et-EE" dirty="0" err="1"/>
              <a:t>men</a:t>
            </a:r>
            <a:r>
              <a:rPr lang="et-EE" dirty="0"/>
              <a:t> </a:t>
            </a:r>
            <a:r>
              <a:rPr lang="et-EE" dirty="0" err="1"/>
              <a:t>should</a:t>
            </a:r>
            <a:r>
              <a:rPr lang="et-EE" dirty="0"/>
              <a:t> </a:t>
            </a:r>
            <a:r>
              <a:rPr lang="et-EE" dirty="0" err="1"/>
              <a:t>devote</a:t>
            </a:r>
            <a:r>
              <a:rPr lang="et-EE" dirty="0"/>
              <a:t> </a:t>
            </a:r>
            <a:r>
              <a:rPr lang="et-EE" dirty="0" err="1"/>
              <a:t>more</a:t>
            </a:r>
            <a:r>
              <a:rPr lang="et-EE" dirty="0"/>
              <a:t> </a:t>
            </a:r>
            <a:r>
              <a:rPr lang="et-EE" dirty="0" err="1"/>
              <a:t>time</a:t>
            </a:r>
            <a:r>
              <a:rPr lang="et-EE" dirty="0"/>
              <a:t> and </a:t>
            </a:r>
            <a:r>
              <a:rPr lang="et-EE" dirty="0" err="1"/>
              <a:t>energy</a:t>
            </a:r>
            <a:r>
              <a:rPr lang="et-EE" dirty="0"/>
              <a:t> </a:t>
            </a:r>
            <a:r>
              <a:rPr lang="et-EE" dirty="0" err="1"/>
              <a:t>to</a:t>
            </a:r>
            <a:r>
              <a:rPr lang="et-EE" dirty="0"/>
              <a:t> </a:t>
            </a:r>
            <a:r>
              <a:rPr lang="et-EE" dirty="0" err="1"/>
              <a:t>career</a:t>
            </a:r>
            <a:r>
              <a:rPr lang="et-EE" dirty="0"/>
              <a:t> </a:t>
            </a:r>
            <a:r>
              <a:rPr lang="et-EE" dirty="0" err="1"/>
              <a:t>rather</a:t>
            </a:r>
            <a:r>
              <a:rPr lang="et-EE" dirty="0"/>
              <a:t> </a:t>
            </a:r>
            <a:r>
              <a:rPr lang="et-EE" dirty="0" err="1"/>
              <a:t>than</a:t>
            </a:r>
            <a:r>
              <a:rPr lang="et-EE" dirty="0"/>
              <a:t> </a:t>
            </a:r>
            <a:r>
              <a:rPr lang="et-EE" dirty="0" err="1"/>
              <a:t>family</a:t>
            </a:r>
            <a:r>
              <a:rPr lang="et-EE" dirty="0"/>
              <a:t> </a:t>
            </a:r>
            <a:r>
              <a:rPr lang="et-EE" dirty="0" err="1"/>
              <a:t>life</a:t>
            </a:r>
            <a:r>
              <a:rPr lang="et-EE" dirty="0"/>
              <a:t>. For </a:t>
            </a:r>
            <a:r>
              <a:rPr lang="et-EE" dirty="0" err="1"/>
              <a:t>the</a:t>
            </a:r>
            <a:r>
              <a:rPr lang="et-EE" dirty="0"/>
              <a:t> </a:t>
            </a:r>
            <a:r>
              <a:rPr lang="et-EE" dirty="0" err="1"/>
              <a:t>lastsixty</a:t>
            </a:r>
            <a:r>
              <a:rPr lang="et-EE" dirty="0"/>
              <a:t> </a:t>
            </a:r>
            <a:r>
              <a:rPr lang="et-EE" dirty="0" err="1"/>
              <a:t>years</a:t>
            </a:r>
            <a:r>
              <a:rPr lang="et-EE" dirty="0"/>
              <a:t>, </a:t>
            </a:r>
            <a:r>
              <a:rPr lang="et-EE" dirty="0" err="1"/>
              <a:t>the</a:t>
            </a:r>
            <a:r>
              <a:rPr lang="et-EE" dirty="0"/>
              <a:t> </a:t>
            </a:r>
            <a:r>
              <a:rPr lang="et-EE" dirty="0" err="1"/>
              <a:t>level</a:t>
            </a:r>
            <a:r>
              <a:rPr lang="et-EE" dirty="0"/>
              <a:t> of </a:t>
            </a:r>
            <a:r>
              <a:rPr lang="et-EE" dirty="0" err="1"/>
              <a:t>employment</a:t>
            </a:r>
            <a:r>
              <a:rPr lang="et-EE" dirty="0"/>
              <a:t> of </a:t>
            </a:r>
            <a:r>
              <a:rPr lang="et-EE" dirty="0" err="1"/>
              <a:t>women</a:t>
            </a:r>
            <a:r>
              <a:rPr lang="et-EE" dirty="0"/>
              <a:t> in Estonia and </a:t>
            </a:r>
            <a:r>
              <a:rPr lang="et-EE" dirty="0" err="1"/>
              <a:t>other</a:t>
            </a:r>
            <a:r>
              <a:rPr lang="et-EE" dirty="0"/>
              <a:t> </a:t>
            </a:r>
            <a:r>
              <a:rPr lang="et-EE" dirty="0" err="1"/>
              <a:t>European</a:t>
            </a:r>
            <a:r>
              <a:rPr lang="et-EE" dirty="0"/>
              <a:t> </a:t>
            </a:r>
            <a:r>
              <a:rPr lang="et-EE" dirty="0" err="1"/>
              <a:t>countries</a:t>
            </a:r>
            <a:r>
              <a:rPr lang="et-EE" dirty="0"/>
              <a:t> </a:t>
            </a:r>
            <a:r>
              <a:rPr lang="et-EE" dirty="0" err="1"/>
              <a:t>has</a:t>
            </a:r>
            <a:r>
              <a:rPr lang="et-EE" dirty="0"/>
              <a:t> </a:t>
            </a:r>
            <a:r>
              <a:rPr lang="et-EE" dirty="0" err="1"/>
              <a:t>been</a:t>
            </a:r>
            <a:r>
              <a:rPr lang="et-EE" dirty="0"/>
              <a:t> </a:t>
            </a:r>
            <a:r>
              <a:rPr lang="et-EE" dirty="0" err="1"/>
              <a:t>high</a:t>
            </a:r>
            <a:r>
              <a:rPr lang="et-EE" dirty="0"/>
              <a:t>.</a:t>
            </a:r>
          </a:p>
          <a:p>
            <a:pPr marL="47625" indent="0">
              <a:buNone/>
            </a:pPr>
            <a:endParaRPr lang="et-EE" dirty="0"/>
          </a:p>
          <a:p>
            <a:pPr marL="47625" indent="0">
              <a:buNone/>
            </a:pPr>
            <a:r>
              <a:rPr lang="et-EE" dirty="0"/>
              <a:t>Time </a:t>
            </a:r>
            <a:r>
              <a:rPr lang="et-EE" dirty="0" err="1"/>
              <a:t>use</a:t>
            </a:r>
            <a:r>
              <a:rPr lang="et-EE" dirty="0"/>
              <a:t> </a:t>
            </a:r>
            <a:r>
              <a:rPr lang="et-EE" dirty="0" err="1"/>
              <a:t>studies</a:t>
            </a:r>
            <a:r>
              <a:rPr lang="et-EE" dirty="0"/>
              <a:t> show </a:t>
            </a:r>
            <a:r>
              <a:rPr lang="et-EE" dirty="0" err="1"/>
              <a:t>that</a:t>
            </a:r>
            <a:r>
              <a:rPr lang="et-EE" dirty="0"/>
              <a:t> </a:t>
            </a:r>
            <a:r>
              <a:rPr lang="et-EE" dirty="0" err="1"/>
              <a:t>women</a:t>
            </a:r>
            <a:r>
              <a:rPr lang="et-EE" dirty="0"/>
              <a:t> do </a:t>
            </a:r>
            <a:r>
              <a:rPr lang="et-EE" dirty="0" err="1"/>
              <a:t>far</a:t>
            </a:r>
            <a:r>
              <a:rPr lang="et-EE" dirty="0"/>
              <a:t> </a:t>
            </a:r>
            <a:r>
              <a:rPr lang="et-EE" dirty="0" err="1"/>
              <a:t>more</a:t>
            </a:r>
            <a:r>
              <a:rPr lang="et-EE" dirty="0"/>
              <a:t> </a:t>
            </a:r>
            <a:r>
              <a:rPr lang="et-EE" dirty="0" err="1"/>
              <a:t>housework</a:t>
            </a:r>
            <a:r>
              <a:rPr lang="et-EE" dirty="0"/>
              <a:t> </a:t>
            </a:r>
            <a:r>
              <a:rPr lang="et-EE" dirty="0" err="1"/>
              <a:t>every</a:t>
            </a:r>
            <a:r>
              <a:rPr lang="et-EE" dirty="0"/>
              <a:t> </a:t>
            </a:r>
            <a:r>
              <a:rPr lang="et-EE" dirty="0" err="1"/>
              <a:t>day</a:t>
            </a:r>
            <a:r>
              <a:rPr lang="et-EE" dirty="0"/>
              <a:t>. Estonian </a:t>
            </a:r>
            <a:r>
              <a:rPr lang="et-EE" dirty="0" err="1"/>
              <a:t>women</a:t>
            </a:r>
            <a:r>
              <a:rPr lang="et-EE" dirty="0"/>
              <a:t>, </a:t>
            </a:r>
            <a:r>
              <a:rPr lang="et-EE" dirty="0" err="1"/>
              <a:t>the</a:t>
            </a:r>
            <a:r>
              <a:rPr lang="et-EE" dirty="0"/>
              <a:t> </a:t>
            </a:r>
            <a:r>
              <a:rPr lang="et-EE" dirty="0" err="1"/>
              <a:t>majority</a:t>
            </a:r>
            <a:r>
              <a:rPr lang="et-EE" dirty="0"/>
              <a:t> of </a:t>
            </a:r>
            <a:r>
              <a:rPr lang="et-EE" dirty="0" err="1"/>
              <a:t>whom</a:t>
            </a:r>
            <a:r>
              <a:rPr lang="et-EE" dirty="0"/>
              <a:t> are </a:t>
            </a:r>
            <a:r>
              <a:rPr lang="et-EE" dirty="0" err="1"/>
              <a:t>employed</a:t>
            </a:r>
            <a:r>
              <a:rPr lang="et-EE" dirty="0"/>
              <a:t>, have a </a:t>
            </a:r>
            <a:r>
              <a:rPr lang="et-EE" dirty="0" err="1"/>
              <a:t>double</a:t>
            </a:r>
            <a:r>
              <a:rPr lang="et-EE" dirty="0"/>
              <a:t> </a:t>
            </a:r>
            <a:r>
              <a:rPr lang="et-EE" dirty="0" err="1"/>
              <a:t>burden</a:t>
            </a:r>
            <a:r>
              <a:rPr lang="et-EE" dirty="0"/>
              <a:t> by </a:t>
            </a:r>
            <a:r>
              <a:rPr lang="et-EE" dirty="0" err="1"/>
              <a:t>doing</a:t>
            </a:r>
            <a:r>
              <a:rPr lang="et-EE" dirty="0"/>
              <a:t> </a:t>
            </a:r>
            <a:r>
              <a:rPr lang="et-EE" dirty="0" err="1"/>
              <a:t>unpaid</a:t>
            </a:r>
            <a:r>
              <a:rPr lang="et-EE" dirty="0"/>
              <a:t> </a:t>
            </a:r>
            <a:r>
              <a:rPr lang="et-EE" dirty="0" err="1"/>
              <a:t>housework</a:t>
            </a:r>
            <a:r>
              <a:rPr lang="et-EE" dirty="0"/>
              <a:t>, </a:t>
            </a:r>
            <a:r>
              <a:rPr lang="et-EE" dirty="0" err="1"/>
              <a:t>which</a:t>
            </a:r>
            <a:r>
              <a:rPr lang="et-EE" dirty="0"/>
              <a:t> in </a:t>
            </a:r>
            <a:r>
              <a:rPr lang="et-EE" dirty="0" err="1"/>
              <a:t>turn</a:t>
            </a:r>
            <a:r>
              <a:rPr lang="et-EE" dirty="0"/>
              <a:t> </a:t>
            </a:r>
            <a:r>
              <a:rPr lang="et-EE" dirty="0" err="1"/>
              <a:t>reduces</a:t>
            </a:r>
            <a:r>
              <a:rPr lang="et-EE" dirty="0"/>
              <a:t> </a:t>
            </a:r>
            <a:r>
              <a:rPr lang="et-EE" dirty="0" err="1"/>
              <a:t>their</a:t>
            </a:r>
            <a:r>
              <a:rPr lang="et-EE" dirty="0"/>
              <a:t> </a:t>
            </a:r>
            <a:r>
              <a:rPr lang="et-EE" dirty="0" err="1"/>
              <a:t>opportunity</a:t>
            </a:r>
            <a:r>
              <a:rPr lang="et-EE" dirty="0"/>
              <a:t> </a:t>
            </a:r>
            <a:r>
              <a:rPr lang="et-EE" dirty="0" err="1"/>
              <a:t>to</a:t>
            </a:r>
            <a:r>
              <a:rPr lang="et-EE" dirty="0"/>
              <a:t> </a:t>
            </a:r>
            <a:r>
              <a:rPr lang="et-EE" dirty="0" err="1"/>
              <a:t>realize</a:t>
            </a:r>
            <a:r>
              <a:rPr lang="et-EE" dirty="0"/>
              <a:t> </a:t>
            </a:r>
            <a:r>
              <a:rPr lang="et-EE" dirty="0" err="1"/>
              <a:t>themselves</a:t>
            </a:r>
            <a:r>
              <a:rPr lang="et-EE" dirty="0"/>
              <a:t> in </a:t>
            </a:r>
            <a:r>
              <a:rPr lang="et-EE" dirty="0" err="1"/>
              <a:t>society</a:t>
            </a:r>
            <a:r>
              <a:rPr lang="et-EE" dirty="0"/>
              <a:t>, do </a:t>
            </a:r>
            <a:r>
              <a:rPr lang="et-EE" dirty="0" err="1"/>
              <a:t>voluntary</a:t>
            </a:r>
            <a:r>
              <a:rPr lang="et-EE" dirty="0"/>
              <a:t> </a:t>
            </a:r>
            <a:r>
              <a:rPr lang="et-EE" dirty="0" err="1"/>
              <a:t>work</a:t>
            </a:r>
            <a:r>
              <a:rPr lang="et-EE" dirty="0"/>
              <a:t>, </a:t>
            </a:r>
            <a:r>
              <a:rPr lang="et-EE" dirty="0" err="1"/>
              <a:t>run</a:t>
            </a:r>
            <a:r>
              <a:rPr lang="et-EE" dirty="0"/>
              <a:t> </a:t>
            </a:r>
            <a:r>
              <a:rPr lang="et-EE" dirty="0" err="1"/>
              <a:t>for</a:t>
            </a:r>
            <a:r>
              <a:rPr lang="et-EE" dirty="0"/>
              <a:t> </a:t>
            </a:r>
            <a:r>
              <a:rPr lang="et-EE" dirty="0" err="1"/>
              <a:t>representative</a:t>
            </a:r>
            <a:r>
              <a:rPr lang="et-EE" dirty="0"/>
              <a:t> </a:t>
            </a:r>
            <a:r>
              <a:rPr lang="et-EE" dirty="0" err="1"/>
              <a:t>bodies</a:t>
            </a:r>
            <a:r>
              <a:rPr lang="et-EE" dirty="0"/>
              <a:t>, etc. At </a:t>
            </a:r>
            <a:r>
              <a:rPr lang="et-EE" dirty="0" err="1"/>
              <a:t>the</a:t>
            </a:r>
            <a:r>
              <a:rPr lang="et-EE" dirty="0"/>
              <a:t> </a:t>
            </a:r>
            <a:r>
              <a:rPr lang="et-EE" dirty="0" err="1"/>
              <a:t>same</a:t>
            </a:r>
            <a:r>
              <a:rPr lang="et-EE" dirty="0"/>
              <a:t> </a:t>
            </a:r>
            <a:r>
              <a:rPr lang="et-EE" dirty="0" err="1"/>
              <a:t>time</a:t>
            </a:r>
            <a:r>
              <a:rPr lang="et-EE" dirty="0"/>
              <a:t>, </a:t>
            </a:r>
            <a:r>
              <a:rPr lang="et-EE" dirty="0" err="1"/>
              <a:t>women</a:t>
            </a:r>
            <a:r>
              <a:rPr lang="et-EE" dirty="0"/>
              <a:t> are paid </a:t>
            </a:r>
            <a:r>
              <a:rPr lang="et-EE" dirty="0" err="1"/>
              <a:t>less</a:t>
            </a:r>
            <a:r>
              <a:rPr lang="et-EE" dirty="0"/>
              <a:t> </a:t>
            </a:r>
            <a:r>
              <a:rPr lang="et-EE" dirty="0" err="1"/>
              <a:t>than</a:t>
            </a:r>
            <a:r>
              <a:rPr lang="et-EE" dirty="0"/>
              <a:t> </a:t>
            </a:r>
            <a:r>
              <a:rPr lang="et-EE" dirty="0" err="1"/>
              <a:t>men</a:t>
            </a:r>
            <a:r>
              <a:rPr lang="et-EE" dirty="0"/>
              <a:t> </a:t>
            </a:r>
            <a:r>
              <a:rPr lang="et-EE" dirty="0" err="1"/>
              <a:t>for</a:t>
            </a:r>
            <a:r>
              <a:rPr lang="et-EE" dirty="0"/>
              <a:t> </a:t>
            </a:r>
            <a:r>
              <a:rPr lang="et-EE" dirty="0" err="1"/>
              <a:t>their</a:t>
            </a:r>
            <a:r>
              <a:rPr lang="et-EE" dirty="0"/>
              <a:t> paid </a:t>
            </a:r>
            <a:r>
              <a:rPr lang="et-EE" dirty="0" err="1"/>
              <a:t>work</a:t>
            </a:r>
            <a:r>
              <a:rPr lang="et-EE" dirty="0"/>
              <a:t>.</a:t>
            </a:r>
          </a:p>
        </p:txBody>
      </p:sp>
    </p:spTree>
    <p:extLst>
      <p:ext uri="{BB962C8B-B14F-4D97-AF65-F5344CB8AC3E}">
        <p14:creationId xmlns:p14="http://schemas.microsoft.com/office/powerpoint/2010/main" val="4240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3E30-3CA0-FC3D-5F06-EAE02DA0858B}"/>
              </a:ext>
            </a:extLst>
          </p:cNvPr>
          <p:cNvSpPr>
            <a:spLocks noGrp="1"/>
          </p:cNvSpPr>
          <p:nvPr>
            <p:ph type="title"/>
          </p:nvPr>
        </p:nvSpPr>
        <p:spPr>
          <a:xfrm>
            <a:off x="457200" y="550070"/>
            <a:ext cx="8223250" cy="853677"/>
          </a:xfrm>
        </p:spPr>
        <p:txBody>
          <a:bodyPr/>
          <a:lstStyle/>
          <a:p>
            <a:r>
              <a:rPr lang="en-EE" dirty="0">
                <a:solidFill>
                  <a:srgbClr val="202124"/>
                </a:solidFill>
                <a:latin typeface="Arial" panose="020B0604020202020204" pitchFamily="34" charset="0"/>
                <a:ea typeface="Times New Roman" panose="02020603050405020304" pitchFamily="18" charset="0"/>
                <a:cs typeface="Times New Roman" panose="02020603050405020304" pitchFamily="18" charset="0"/>
              </a:rPr>
              <a:t>Why is it important to break down gender roles?</a:t>
            </a:r>
            <a:br>
              <a:rPr lang="en-EE" dirty="0">
                <a:latin typeface="Calibri" panose="020F0502020204030204" pitchFamily="34" charset="0"/>
                <a:ea typeface="Calibri" panose="020F0502020204030204" pitchFamily="34" charset="0"/>
                <a:cs typeface="Times New Roman" panose="02020603050405020304" pitchFamily="18" charset="0"/>
              </a:rPr>
            </a:br>
            <a:endParaRPr lang="et-EE" dirty="0"/>
          </a:p>
        </p:txBody>
      </p:sp>
      <p:sp>
        <p:nvSpPr>
          <p:cNvPr id="3" name="Text Placeholder 2">
            <a:extLst>
              <a:ext uri="{FF2B5EF4-FFF2-40B4-BE49-F238E27FC236}">
                <a16:creationId xmlns:a16="http://schemas.microsoft.com/office/drawing/2014/main" id="{57E50185-6BB2-D9ED-406E-2C10521E9F39}"/>
              </a:ext>
            </a:extLst>
          </p:cNvPr>
          <p:cNvSpPr>
            <a:spLocks noGrp="1"/>
          </p:cNvSpPr>
          <p:nvPr>
            <p:ph type="body" idx="1"/>
          </p:nvPr>
        </p:nvSpPr>
        <p:spPr/>
        <p:txBody>
          <a:bodyPr/>
          <a:lstStyle/>
          <a:p>
            <a:r>
              <a:rPr lang="en-EE" sz="1800" dirty="0">
                <a:solidFill>
                  <a:srgbClr val="202124"/>
                </a:solidFill>
                <a:effectLst/>
                <a:latin typeface="+mn-lt"/>
                <a:ea typeface="Times New Roman" panose="02020603050405020304" pitchFamily="18" charset="0"/>
                <a:cs typeface="Times New Roman" panose="02020603050405020304" pitchFamily="18" charset="0"/>
              </a:rPr>
              <a:t>By removing gender-stereotypes from the children's learning and playing environment, </a:t>
            </a:r>
            <a:r>
              <a:rPr lang="en-EE" sz="1800" b="1" dirty="0">
                <a:solidFill>
                  <a:srgbClr val="202124"/>
                </a:solidFill>
                <a:effectLst/>
                <a:latin typeface="+mn-lt"/>
                <a:ea typeface="Times New Roman" panose="02020603050405020304" pitchFamily="18" charset="0"/>
                <a:cs typeface="Times New Roman" panose="02020603050405020304" pitchFamily="18" charset="0"/>
              </a:rPr>
              <a:t>all children are able to develop to their fullest potential</a:t>
            </a:r>
            <a:r>
              <a:rPr lang="en-EE" sz="1800" dirty="0">
                <a:solidFill>
                  <a:srgbClr val="202124"/>
                </a:solidFill>
                <a:effectLst/>
                <a:latin typeface="+mn-lt"/>
                <a:ea typeface="Times New Roman" panose="02020603050405020304" pitchFamily="18" charset="0"/>
                <a:cs typeface="Times New Roman" panose="02020603050405020304" pitchFamily="18" charset="0"/>
              </a:rPr>
              <a:t>. They no longer absorb potentially harmful stereotypes that could become the basis for gender-based violence later in life.</a:t>
            </a:r>
            <a:endParaRPr lang="en-EE" sz="1800" dirty="0">
              <a:effectLst/>
              <a:latin typeface="+mn-lt"/>
              <a:ea typeface="Calibri" panose="020F0502020204030204" pitchFamily="34" charset="0"/>
              <a:cs typeface="Times New Roman" panose="02020603050405020304" pitchFamily="18" charset="0"/>
            </a:endParaRPr>
          </a:p>
          <a:p>
            <a:r>
              <a:rPr lang="en-GB" sz="1800" b="0" i="0" u="none" strike="noStrike" dirty="0">
                <a:solidFill>
                  <a:srgbClr val="374151"/>
                </a:solidFill>
                <a:effectLst/>
                <a:latin typeface="+mn-lt"/>
              </a:rPr>
              <a:t>it promotes equality and freedom of choice. By doing so, individuals are able to pursue their passions, interests, and career paths without being limited by societal expectations based on their gender. This leads to a more diverse and inclusive society where everyone has equal opportunities and is valued for who they are, rather than being restricted by traditional gender roles. Additionally, breaking down gender roles helps to challenge and dispel harmful gender stereotypes, leading to a more accepting and equitable world.</a:t>
            </a:r>
            <a:endParaRPr lang="en-EE" sz="1800" dirty="0">
              <a:effectLst/>
              <a:latin typeface="+mn-lt"/>
              <a:ea typeface="Calibri" panose="020F0502020204030204" pitchFamily="34" charset="0"/>
              <a:cs typeface="Times New Roman" panose="02020603050405020304" pitchFamily="18" charset="0"/>
            </a:endParaRPr>
          </a:p>
          <a:p>
            <a:pPr marL="47625" indent="0">
              <a:buNone/>
            </a:pPr>
            <a:endParaRPr lang="et-EE" dirty="0"/>
          </a:p>
        </p:txBody>
      </p:sp>
    </p:spTree>
    <p:extLst>
      <p:ext uri="{BB962C8B-B14F-4D97-AF65-F5344CB8AC3E}">
        <p14:creationId xmlns:p14="http://schemas.microsoft.com/office/powerpoint/2010/main" val="27058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EC3D-84EC-28CE-AF94-2F0D24B485A4}"/>
              </a:ext>
            </a:extLst>
          </p:cNvPr>
          <p:cNvSpPr>
            <a:spLocks noGrp="1"/>
          </p:cNvSpPr>
          <p:nvPr>
            <p:ph type="title"/>
          </p:nvPr>
        </p:nvSpPr>
        <p:spPr/>
        <p:txBody>
          <a:bodyPr/>
          <a:lstStyle/>
          <a:p>
            <a:r>
              <a:rPr lang="en-EE" sz="2400" dirty="0">
                <a:solidFill>
                  <a:srgbClr val="202124"/>
                </a:solidFill>
                <a:effectLst/>
                <a:latin typeface="Arial" panose="020B0604020202020204" pitchFamily="34" charset="0"/>
                <a:ea typeface="Times New Roman" panose="02020603050405020304" pitchFamily="18" charset="0"/>
                <a:cs typeface="Times New Roman" panose="02020603050405020304" pitchFamily="18" charset="0"/>
              </a:rPr>
              <a:t>How do gender roles affect youth? (1)</a:t>
            </a:r>
            <a:endParaRPr lang="et-EE" sz="4400" dirty="0"/>
          </a:p>
        </p:txBody>
      </p:sp>
      <p:sp>
        <p:nvSpPr>
          <p:cNvPr id="3" name="Text Placeholder 2">
            <a:extLst>
              <a:ext uri="{FF2B5EF4-FFF2-40B4-BE49-F238E27FC236}">
                <a16:creationId xmlns:a16="http://schemas.microsoft.com/office/drawing/2014/main" id="{BD308E5A-2D4C-46B8-413D-A83C490CBE87}"/>
              </a:ext>
            </a:extLst>
          </p:cNvPr>
          <p:cNvSpPr>
            <a:spLocks noGrp="1"/>
          </p:cNvSpPr>
          <p:nvPr>
            <p:ph type="body" idx="1"/>
          </p:nvPr>
        </p:nvSpPr>
        <p:spPr>
          <a:xfrm>
            <a:off x="457200" y="741027"/>
            <a:ext cx="8223250" cy="3661445"/>
          </a:xfrm>
        </p:spPr>
        <p:txBody>
          <a:bodyPr/>
          <a:lstStyle/>
          <a:p>
            <a:pPr marL="47625" indent="0">
              <a:buNone/>
            </a:pPr>
            <a:r>
              <a:rPr lang="en-GB" sz="2000" b="0" i="0" u="none" strike="noStrike" dirty="0">
                <a:solidFill>
                  <a:srgbClr val="374151"/>
                </a:solidFill>
                <a:effectLst/>
                <a:latin typeface="+mn-lt"/>
              </a:rPr>
              <a:t>Gender roles can have a profound impact on youth, shaping their beliefs, </a:t>
            </a:r>
            <a:r>
              <a:rPr lang="en-GB" sz="2000" b="0" i="0" u="none" strike="noStrike" dirty="0" err="1">
                <a:solidFill>
                  <a:srgbClr val="374151"/>
                </a:solidFill>
                <a:effectLst/>
                <a:latin typeface="+mn-lt"/>
              </a:rPr>
              <a:t>behaviors</a:t>
            </a:r>
            <a:r>
              <a:rPr lang="en-GB" sz="2000" b="0" i="0" u="none" strike="noStrike" dirty="0">
                <a:solidFill>
                  <a:srgbClr val="374151"/>
                </a:solidFill>
                <a:effectLst/>
                <a:latin typeface="+mn-lt"/>
              </a:rPr>
              <a:t>, and opportunities. Some ways gender roles affect youth include:</a:t>
            </a:r>
          </a:p>
          <a:p>
            <a:r>
              <a:rPr lang="en-GB" sz="2000" b="0" i="0" u="none" strike="noStrike" dirty="0">
                <a:solidFill>
                  <a:srgbClr val="374151"/>
                </a:solidFill>
                <a:effectLst/>
                <a:latin typeface="+mn-lt"/>
              </a:rPr>
              <a:t>Limiting aspirations: Youth may feel pressured to conform to certain gender-specific aspirations and careers, limiting their choices and potential.</a:t>
            </a:r>
          </a:p>
          <a:p>
            <a:r>
              <a:rPr lang="en-GB" sz="2000" b="0" i="0" u="none" strike="noStrike" dirty="0">
                <a:solidFill>
                  <a:srgbClr val="374151"/>
                </a:solidFill>
                <a:effectLst/>
                <a:latin typeface="+mn-lt"/>
              </a:rPr>
              <a:t>Stereotyping: Youth may internalize harmful gender stereotypes, leading to feelings of inadequacy and limiting their ability to express themselves fully.</a:t>
            </a:r>
          </a:p>
          <a:p>
            <a:r>
              <a:rPr lang="en-GB" sz="2000" b="0" i="0" u="none" strike="noStrike" dirty="0">
                <a:solidFill>
                  <a:srgbClr val="374151"/>
                </a:solidFill>
                <a:effectLst/>
                <a:latin typeface="+mn-lt"/>
              </a:rPr>
              <a:t>Body image: Youth may feel pressure to conform to gender-specific beauty standards, leading to body image issues and potentially harmful </a:t>
            </a:r>
            <a:r>
              <a:rPr lang="en-GB" sz="2000" b="0" i="0" u="none" strike="noStrike" dirty="0" err="1">
                <a:solidFill>
                  <a:srgbClr val="374151"/>
                </a:solidFill>
                <a:effectLst/>
                <a:latin typeface="+mn-lt"/>
              </a:rPr>
              <a:t>behaviors</a:t>
            </a:r>
            <a:r>
              <a:rPr lang="en-GB" sz="2000" b="0" i="0" u="none" strike="noStrike" dirty="0">
                <a:solidFill>
                  <a:srgbClr val="374151"/>
                </a:solidFill>
                <a:effectLst/>
                <a:latin typeface="+mn-lt"/>
              </a:rPr>
              <a:t> like eating disorders.</a:t>
            </a:r>
          </a:p>
          <a:p>
            <a:pPr marL="47625" indent="0">
              <a:buNone/>
            </a:pPr>
            <a:endParaRPr lang="et-EE" dirty="0"/>
          </a:p>
        </p:txBody>
      </p:sp>
    </p:spTree>
    <p:extLst>
      <p:ext uri="{BB962C8B-B14F-4D97-AF65-F5344CB8AC3E}">
        <p14:creationId xmlns:p14="http://schemas.microsoft.com/office/powerpoint/2010/main" val="414399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B2269-C7CB-DA85-EE1C-A46E7275C6C0}"/>
              </a:ext>
            </a:extLst>
          </p:cNvPr>
          <p:cNvSpPr>
            <a:spLocks noGrp="1"/>
          </p:cNvSpPr>
          <p:nvPr>
            <p:ph type="title"/>
          </p:nvPr>
        </p:nvSpPr>
        <p:spPr/>
        <p:txBody>
          <a:bodyPr/>
          <a:lstStyle/>
          <a:p>
            <a:r>
              <a:rPr lang="et-EE" dirty="0"/>
              <a:t>(2)</a:t>
            </a:r>
          </a:p>
        </p:txBody>
      </p:sp>
      <p:sp>
        <p:nvSpPr>
          <p:cNvPr id="3" name="Text Placeholder 2">
            <a:extLst>
              <a:ext uri="{FF2B5EF4-FFF2-40B4-BE49-F238E27FC236}">
                <a16:creationId xmlns:a16="http://schemas.microsoft.com/office/drawing/2014/main" id="{B9E7EA54-098B-AAC7-0BC8-43B2FBD68F99}"/>
              </a:ext>
            </a:extLst>
          </p:cNvPr>
          <p:cNvSpPr>
            <a:spLocks noGrp="1"/>
          </p:cNvSpPr>
          <p:nvPr>
            <p:ph type="body" idx="1"/>
          </p:nvPr>
        </p:nvSpPr>
        <p:spPr>
          <a:xfrm>
            <a:off x="457200" y="844062"/>
            <a:ext cx="8223250" cy="3749368"/>
          </a:xfrm>
        </p:spPr>
        <p:txBody>
          <a:bodyPr/>
          <a:lstStyle/>
          <a:p>
            <a:r>
              <a:rPr lang="en-GB" sz="2000" dirty="0">
                <a:effectLst/>
              </a:rPr>
              <a:t>Mental health: Conforming to gender roles can be emotionally and mentally taxing, leading to higher rates of depression, anxiety, and other mental health issues.</a:t>
            </a:r>
          </a:p>
          <a:p>
            <a:r>
              <a:rPr lang="en-GB" sz="2000" dirty="0">
                <a:effectLst/>
              </a:rPr>
              <a:t>Relationships: Youth may struggle with traditional gender-based power dynamics in their relationships, leading to unhealthy and unequal relationships.</a:t>
            </a:r>
          </a:p>
          <a:p>
            <a:pPr marL="47625" indent="0">
              <a:buNone/>
            </a:pPr>
            <a:endParaRPr lang="en-GB" sz="2000" dirty="0">
              <a:effectLst/>
            </a:endParaRPr>
          </a:p>
          <a:p>
            <a:pPr marL="47625" indent="0">
              <a:buNone/>
            </a:pPr>
            <a:r>
              <a:rPr lang="en-GB" sz="2000" dirty="0">
                <a:effectLst/>
              </a:rPr>
              <a:t>Breaking down gender roles can help youth feel freer to be their authentic selves, pursue their passions and interests, and form healthy and equitable relationships.</a:t>
            </a:r>
          </a:p>
          <a:p>
            <a:pPr marL="47625" indent="0">
              <a:buNone/>
            </a:pPr>
            <a:br>
              <a:rPr lang="en-GB" dirty="0"/>
            </a:br>
            <a:endParaRPr lang="et-EE" dirty="0"/>
          </a:p>
        </p:txBody>
      </p:sp>
    </p:spTree>
    <p:extLst>
      <p:ext uri="{BB962C8B-B14F-4D97-AF65-F5344CB8AC3E}">
        <p14:creationId xmlns:p14="http://schemas.microsoft.com/office/powerpoint/2010/main" val="3814028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15EC-4FC6-5C5F-5142-3B1694021609}"/>
              </a:ext>
            </a:extLst>
          </p:cNvPr>
          <p:cNvSpPr>
            <a:spLocks noGrp="1"/>
          </p:cNvSpPr>
          <p:nvPr>
            <p:ph type="title"/>
          </p:nvPr>
        </p:nvSpPr>
        <p:spPr/>
        <p:txBody>
          <a:bodyPr/>
          <a:lstStyle/>
          <a:p>
            <a:endParaRPr lang="et-EE"/>
          </a:p>
        </p:txBody>
      </p:sp>
      <p:sp>
        <p:nvSpPr>
          <p:cNvPr id="3" name="Text Placeholder 2">
            <a:extLst>
              <a:ext uri="{FF2B5EF4-FFF2-40B4-BE49-F238E27FC236}">
                <a16:creationId xmlns:a16="http://schemas.microsoft.com/office/drawing/2014/main" id="{23B423EE-DF6A-ED01-438B-E22D32102886}"/>
              </a:ext>
            </a:extLst>
          </p:cNvPr>
          <p:cNvSpPr>
            <a:spLocks noGrp="1"/>
          </p:cNvSpPr>
          <p:nvPr>
            <p:ph type="body" idx="1"/>
          </p:nvPr>
        </p:nvSpPr>
        <p:spPr/>
        <p:txBody>
          <a:bodyPr/>
          <a:lstStyle/>
          <a:p>
            <a:pPr marL="47625" indent="0">
              <a:buNone/>
            </a:pPr>
            <a:endParaRPr lang="et-EE" dirty="0"/>
          </a:p>
        </p:txBody>
      </p:sp>
      <p:pic>
        <p:nvPicPr>
          <p:cNvPr id="5" name="Picture 4">
            <a:hlinkClick r:id="rId3"/>
            <a:extLst>
              <a:ext uri="{FF2B5EF4-FFF2-40B4-BE49-F238E27FC236}">
                <a16:creationId xmlns:a16="http://schemas.microsoft.com/office/drawing/2014/main" id="{0BD61CDF-ADCC-A4FF-738D-2C59825BC1AF}"/>
              </a:ext>
            </a:extLst>
          </p:cNvPr>
          <p:cNvPicPr>
            <a:picLocks noChangeAspect="1"/>
          </p:cNvPicPr>
          <p:nvPr/>
        </p:nvPicPr>
        <p:blipFill>
          <a:blip r:embed="rId4"/>
          <a:stretch>
            <a:fillRect/>
          </a:stretch>
        </p:blipFill>
        <p:spPr>
          <a:xfrm>
            <a:off x="1618273" y="351682"/>
            <a:ext cx="5046296" cy="3729413"/>
          </a:xfrm>
          <a:prstGeom prst="rect">
            <a:avLst/>
          </a:prstGeom>
        </p:spPr>
      </p:pic>
    </p:spTree>
    <p:extLst>
      <p:ext uri="{BB962C8B-B14F-4D97-AF65-F5344CB8AC3E}">
        <p14:creationId xmlns:p14="http://schemas.microsoft.com/office/powerpoint/2010/main" val="289352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8FA1-F882-08B2-0B09-5D70E55B40E1}"/>
              </a:ext>
            </a:extLst>
          </p:cNvPr>
          <p:cNvSpPr>
            <a:spLocks noGrp="1"/>
          </p:cNvSpPr>
          <p:nvPr>
            <p:ph type="title"/>
          </p:nvPr>
        </p:nvSpPr>
        <p:spPr/>
        <p:txBody>
          <a:bodyPr/>
          <a:lstStyle/>
          <a:p>
            <a:endParaRPr lang="et-EE"/>
          </a:p>
        </p:txBody>
      </p:sp>
      <p:sp>
        <p:nvSpPr>
          <p:cNvPr id="3" name="Text Placeholder 2">
            <a:extLst>
              <a:ext uri="{FF2B5EF4-FFF2-40B4-BE49-F238E27FC236}">
                <a16:creationId xmlns:a16="http://schemas.microsoft.com/office/drawing/2014/main" id="{0676193F-16B9-6355-E877-BFFFED8A743B}"/>
              </a:ext>
            </a:extLst>
          </p:cNvPr>
          <p:cNvSpPr>
            <a:spLocks noGrp="1"/>
          </p:cNvSpPr>
          <p:nvPr>
            <p:ph type="body" idx="1"/>
          </p:nvPr>
        </p:nvSpPr>
        <p:spPr/>
        <p:txBody>
          <a:bodyPr/>
          <a:lstStyle/>
          <a:p>
            <a:pPr marL="47625" indent="0">
              <a:buNone/>
            </a:pPr>
            <a:r>
              <a:rPr lang="et-EE" dirty="0" err="1"/>
              <a:t>Discussion</a:t>
            </a:r>
            <a:r>
              <a:rPr lang="et-EE" dirty="0"/>
              <a:t> </a:t>
            </a:r>
            <a:r>
              <a:rPr lang="et-EE" dirty="0" err="1"/>
              <a:t>point</a:t>
            </a:r>
            <a:r>
              <a:rPr lang="et-EE" dirty="0"/>
              <a:t>:</a:t>
            </a:r>
          </a:p>
          <a:p>
            <a:pPr marL="47625" indent="0">
              <a:buNone/>
            </a:pPr>
            <a:r>
              <a:rPr lang="et-EE" dirty="0" err="1"/>
              <a:t>How</a:t>
            </a:r>
            <a:r>
              <a:rPr lang="et-EE" dirty="0"/>
              <a:t> </a:t>
            </a:r>
            <a:r>
              <a:rPr lang="et-EE" dirty="0" err="1"/>
              <a:t>strongly</a:t>
            </a:r>
            <a:r>
              <a:rPr lang="et-EE" dirty="0"/>
              <a:t> </a:t>
            </a:r>
            <a:r>
              <a:rPr lang="et-EE" dirty="0" err="1"/>
              <a:t>were</a:t>
            </a:r>
            <a:r>
              <a:rPr lang="et-EE" dirty="0"/>
              <a:t> </a:t>
            </a:r>
            <a:r>
              <a:rPr lang="et-EE" dirty="0" err="1"/>
              <a:t>gender</a:t>
            </a:r>
            <a:r>
              <a:rPr lang="et-EE" dirty="0"/>
              <a:t> </a:t>
            </a:r>
            <a:r>
              <a:rPr lang="et-EE" dirty="0" err="1"/>
              <a:t>roles</a:t>
            </a:r>
            <a:r>
              <a:rPr lang="et-EE" dirty="0"/>
              <a:t> </a:t>
            </a:r>
            <a:r>
              <a:rPr lang="et-EE" dirty="0" err="1"/>
              <a:t>ingrained</a:t>
            </a:r>
            <a:r>
              <a:rPr lang="et-EE" dirty="0"/>
              <a:t> in </a:t>
            </a:r>
            <a:r>
              <a:rPr lang="et-EE" dirty="0" err="1"/>
              <a:t>your</a:t>
            </a:r>
            <a:r>
              <a:rPr lang="et-EE" dirty="0"/>
              <a:t> </a:t>
            </a:r>
            <a:r>
              <a:rPr lang="et-EE" dirty="0" err="1"/>
              <a:t>family</a:t>
            </a:r>
            <a:r>
              <a:rPr lang="et-EE" dirty="0"/>
              <a:t> </a:t>
            </a:r>
            <a:r>
              <a:rPr lang="et-EE" dirty="0" err="1"/>
              <a:t>when</a:t>
            </a:r>
            <a:r>
              <a:rPr lang="et-EE" dirty="0"/>
              <a:t> </a:t>
            </a:r>
            <a:r>
              <a:rPr lang="et-EE" dirty="0" err="1"/>
              <a:t>you</a:t>
            </a:r>
            <a:r>
              <a:rPr lang="et-EE" dirty="0"/>
              <a:t> </a:t>
            </a:r>
            <a:r>
              <a:rPr lang="et-EE" dirty="0" err="1"/>
              <a:t>were</a:t>
            </a:r>
            <a:r>
              <a:rPr lang="et-EE" dirty="0"/>
              <a:t> a </a:t>
            </a:r>
            <a:r>
              <a:rPr lang="et-EE" dirty="0" err="1"/>
              <a:t>child</a:t>
            </a:r>
            <a:r>
              <a:rPr lang="et-EE" dirty="0"/>
              <a:t>?</a:t>
            </a:r>
          </a:p>
          <a:p>
            <a:pPr marL="47625" indent="0">
              <a:buNone/>
            </a:pPr>
            <a:endParaRPr lang="et-EE" dirty="0"/>
          </a:p>
          <a:p>
            <a:pPr marL="47625" indent="0">
              <a:buNone/>
            </a:pPr>
            <a:r>
              <a:rPr lang="et-EE" dirty="0" err="1"/>
              <a:t>How</a:t>
            </a:r>
            <a:r>
              <a:rPr lang="et-EE" dirty="0"/>
              <a:t> are </a:t>
            </a:r>
            <a:r>
              <a:rPr lang="et-EE" dirty="0" err="1"/>
              <a:t>you</a:t>
            </a:r>
            <a:r>
              <a:rPr lang="et-EE" dirty="0"/>
              <a:t> </a:t>
            </a:r>
            <a:r>
              <a:rPr lang="et-EE" dirty="0" err="1"/>
              <a:t>going</a:t>
            </a:r>
            <a:r>
              <a:rPr lang="et-EE" dirty="0"/>
              <a:t> </a:t>
            </a:r>
            <a:r>
              <a:rPr lang="et-EE" dirty="0" err="1"/>
              <a:t>to</a:t>
            </a:r>
            <a:r>
              <a:rPr lang="et-EE" dirty="0"/>
              <a:t> </a:t>
            </a:r>
            <a:r>
              <a:rPr lang="et-EE" dirty="0" err="1"/>
              <a:t>maintain</a:t>
            </a:r>
            <a:r>
              <a:rPr lang="et-EE" dirty="0"/>
              <a:t> </a:t>
            </a:r>
            <a:r>
              <a:rPr lang="et-EE" dirty="0" err="1"/>
              <a:t>or</a:t>
            </a:r>
            <a:r>
              <a:rPr lang="et-EE" dirty="0"/>
              <a:t> </a:t>
            </a:r>
            <a:r>
              <a:rPr lang="et-EE" dirty="0" err="1"/>
              <a:t>break</a:t>
            </a:r>
            <a:r>
              <a:rPr lang="et-EE" dirty="0"/>
              <a:t> </a:t>
            </a:r>
            <a:r>
              <a:rPr lang="et-EE" dirty="0" err="1"/>
              <a:t>gender</a:t>
            </a:r>
            <a:r>
              <a:rPr lang="et-EE" dirty="0"/>
              <a:t> </a:t>
            </a:r>
            <a:r>
              <a:rPr lang="et-EE" dirty="0" err="1"/>
              <a:t>roles</a:t>
            </a:r>
            <a:r>
              <a:rPr lang="et-EE" dirty="0"/>
              <a:t> in </a:t>
            </a:r>
            <a:r>
              <a:rPr lang="et-EE" dirty="0" err="1"/>
              <a:t>your</a:t>
            </a:r>
            <a:r>
              <a:rPr lang="et-EE" dirty="0"/>
              <a:t> </a:t>
            </a:r>
            <a:r>
              <a:rPr lang="et-EE" dirty="0" err="1"/>
              <a:t>future</a:t>
            </a:r>
            <a:r>
              <a:rPr lang="et-EE" dirty="0"/>
              <a:t> </a:t>
            </a:r>
            <a:r>
              <a:rPr lang="et-EE" dirty="0" err="1"/>
              <a:t>family</a:t>
            </a:r>
            <a:r>
              <a:rPr lang="et-EE" dirty="0"/>
              <a:t>?</a:t>
            </a:r>
          </a:p>
        </p:txBody>
      </p:sp>
    </p:spTree>
    <p:extLst>
      <p:ext uri="{BB962C8B-B14F-4D97-AF65-F5344CB8AC3E}">
        <p14:creationId xmlns:p14="http://schemas.microsoft.com/office/powerpoint/2010/main" val="373354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57EAF-3241-D9B4-CBBC-7F6727799140}"/>
              </a:ext>
            </a:extLst>
          </p:cNvPr>
          <p:cNvSpPr>
            <a:spLocks noGrp="1"/>
          </p:cNvSpPr>
          <p:nvPr>
            <p:ph type="title"/>
          </p:nvPr>
        </p:nvSpPr>
        <p:spPr/>
        <p:txBody>
          <a:bodyPr/>
          <a:lstStyle/>
          <a:p>
            <a:r>
              <a:rPr lang="et-EE" dirty="0" err="1"/>
              <a:t>Gender</a:t>
            </a:r>
            <a:r>
              <a:rPr lang="et-EE" dirty="0"/>
              <a:t> </a:t>
            </a:r>
            <a:r>
              <a:rPr lang="et-EE" dirty="0" err="1"/>
              <a:t>stereotypes</a:t>
            </a:r>
            <a:endParaRPr lang="et-EE" dirty="0"/>
          </a:p>
        </p:txBody>
      </p:sp>
      <p:sp>
        <p:nvSpPr>
          <p:cNvPr id="3" name="Text Placeholder 2">
            <a:extLst>
              <a:ext uri="{FF2B5EF4-FFF2-40B4-BE49-F238E27FC236}">
                <a16:creationId xmlns:a16="http://schemas.microsoft.com/office/drawing/2014/main" id="{215D66D1-40F0-9159-AEAD-4A3AD889C29C}"/>
              </a:ext>
            </a:extLst>
          </p:cNvPr>
          <p:cNvSpPr>
            <a:spLocks noGrp="1"/>
          </p:cNvSpPr>
          <p:nvPr>
            <p:ph type="body" idx="1"/>
          </p:nvPr>
        </p:nvSpPr>
        <p:spPr>
          <a:xfrm>
            <a:off x="457200" y="956345"/>
            <a:ext cx="8223250" cy="3389708"/>
          </a:xfrm>
        </p:spPr>
        <p:txBody>
          <a:bodyPr/>
          <a:lstStyle/>
          <a:p>
            <a:pPr marL="47625" indent="0">
              <a:buNone/>
            </a:pPr>
            <a:r>
              <a:rPr lang="en-GB" b="0" i="0" u="none" strike="noStrike" dirty="0">
                <a:solidFill>
                  <a:srgbClr val="202124"/>
                </a:solidFill>
                <a:effectLst/>
                <a:latin typeface="arial" panose="020B0604020202020204" pitchFamily="34" charset="0"/>
              </a:rPr>
              <a:t>A gender stereotype is </a:t>
            </a:r>
            <a:r>
              <a:rPr lang="en-GB" b="1" i="0" u="none" strike="noStrike" dirty="0">
                <a:solidFill>
                  <a:srgbClr val="202124"/>
                </a:solidFill>
                <a:effectLst/>
                <a:latin typeface="arial" panose="020B0604020202020204" pitchFamily="34" charset="0"/>
              </a:rPr>
              <a:t>a generalised view or preconception about attributes, or characteristics that are or ought to be possessed by women and men or the roles that are or should be performed by men and women</a:t>
            </a:r>
            <a:r>
              <a:rPr lang="en-GB" b="0" i="0" u="none" strike="noStrike" dirty="0">
                <a:solidFill>
                  <a:srgbClr val="202124"/>
                </a:solidFill>
                <a:effectLst/>
                <a:latin typeface="arial" panose="020B0604020202020204" pitchFamily="34" charset="0"/>
              </a:rPr>
              <a:t>. Gender stereotypes can be both positive and negative for example, “women are nurturing” or “women are weak”.</a:t>
            </a:r>
          </a:p>
          <a:p>
            <a:pPr marL="47625" indent="0">
              <a:buNone/>
            </a:pPr>
            <a:r>
              <a:rPr lang="et-EE" b="1" dirty="0" err="1">
                <a:effectLst/>
                <a:latin typeface="Google Sans"/>
              </a:rPr>
              <a:t>Examples</a:t>
            </a:r>
            <a:r>
              <a:rPr lang="et-EE" b="1" dirty="0">
                <a:effectLst/>
                <a:latin typeface="Google Sans"/>
              </a:rPr>
              <a:t> of </a:t>
            </a:r>
            <a:r>
              <a:rPr lang="et-EE" b="1" dirty="0" err="1">
                <a:effectLst/>
                <a:latin typeface="Google Sans"/>
              </a:rPr>
              <a:t>Gender</a:t>
            </a:r>
            <a:r>
              <a:rPr lang="et-EE" b="1" dirty="0">
                <a:effectLst/>
                <a:latin typeface="Google Sans"/>
              </a:rPr>
              <a:t> </a:t>
            </a:r>
            <a:r>
              <a:rPr lang="et-EE" b="1" dirty="0" err="1">
                <a:effectLst/>
                <a:latin typeface="Google Sans"/>
              </a:rPr>
              <a:t>Stereotypes</a:t>
            </a:r>
            <a:endParaRPr lang="et-EE" dirty="0">
              <a:effectLst/>
              <a:latin typeface="Google Sans"/>
            </a:endParaRPr>
          </a:p>
          <a:p>
            <a:pPr>
              <a:buFont typeface="Arial" panose="020B0604020202020204" pitchFamily="34" charset="0"/>
              <a:buChar char="•"/>
            </a:pPr>
            <a:r>
              <a:rPr lang="et-EE" dirty="0" err="1">
                <a:effectLst/>
              </a:rPr>
              <a:t>Girls</a:t>
            </a:r>
            <a:r>
              <a:rPr lang="et-EE" dirty="0">
                <a:effectLst/>
              </a:rPr>
              <a:t> </a:t>
            </a:r>
            <a:r>
              <a:rPr lang="et-EE" dirty="0" err="1">
                <a:effectLst/>
              </a:rPr>
              <a:t>should</a:t>
            </a:r>
            <a:r>
              <a:rPr lang="et-EE" dirty="0">
                <a:effectLst/>
              </a:rPr>
              <a:t> </a:t>
            </a:r>
            <a:r>
              <a:rPr lang="et-EE" dirty="0" err="1">
                <a:effectLst/>
              </a:rPr>
              <a:t>play</a:t>
            </a:r>
            <a:r>
              <a:rPr lang="et-EE" dirty="0">
                <a:effectLst/>
              </a:rPr>
              <a:t> </a:t>
            </a:r>
            <a:r>
              <a:rPr lang="et-EE" dirty="0" err="1">
                <a:effectLst/>
              </a:rPr>
              <a:t>with</a:t>
            </a:r>
            <a:r>
              <a:rPr lang="et-EE" dirty="0">
                <a:effectLst/>
              </a:rPr>
              <a:t> </a:t>
            </a:r>
            <a:r>
              <a:rPr lang="et-EE" dirty="0" err="1">
                <a:effectLst/>
              </a:rPr>
              <a:t>dolls</a:t>
            </a:r>
            <a:r>
              <a:rPr lang="et-EE" dirty="0">
                <a:effectLst/>
              </a:rPr>
              <a:t> and </a:t>
            </a:r>
            <a:r>
              <a:rPr lang="et-EE" dirty="0" err="1">
                <a:effectLst/>
              </a:rPr>
              <a:t>boys</a:t>
            </a:r>
            <a:r>
              <a:rPr lang="et-EE" dirty="0">
                <a:effectLst/>
              </a:rPr>
              <a:t> </a:t>
            </a:r>
            <a:r>
              <a:rPr lang="et-EE" dirty="0" err="1">
                <a:effectLst/>
              </a:rPr>
              <a:t>should</a:t>
            </a:r>
            <a:r>
              <a:rPr lang="et-EE" dirty="0">
                <a:effectLst/>
              </a:rPr>
              <a:t> </a:t>
            </a:r>
            <a:r>
              <a:rPr lang="et-EE" dirty="0" err="1">
                <a:effectLst/>
              </a:rPr>
              <a:t>play</a:t>
            </a:r>
            <a:r>
              <a:rPr lang="et-EE" dirty="0">
                <a:effectLst/>
              </a:rPr>
              <a:t> </a:t>
            </a:r>
            <a:r>
              <a:rPr lang="et-EE" dirty="0" err="1">
                <a:effectLst/>
              </a:rPr>
              <a:t>with</a:t>
            </a:r>
            <a:r>
              <a:rPr lang="et-EE" dirty="0">
                <a:effectLst/>
              </a:rPr>
              <a:t> </a:t>
            </a:r>
            <a:r>
              <a:rPr lang="et-EE" dirty="0" err="1">
                <a:effectLst/>
              </a:rPr>
              <a:t>trucks</a:t>
            </a:r>
            <a:r>
              <a:rPr lang="et-EE" dirty="0">
                <a:effectLst/>
              </a:rPr>
              <a:t>.</a:t>
            </a:r>
          </a:p>
          <a:p>
            <a:pPr>
              <a:buFont typeface="Arial" panose="020B0604020202020204" pitchFamily="34" charset="0"/>
              <a:buChar char="•"/>
            </a:pPr>
            <a:r>
              <a:rPr lang="et-EE" dirty="0" err="1">
                <a:effectLst/>
              </a:rPr>
              <a:t>Boys</a:t>
            </a:r>
            <a:r>
              <a:rPr lang="et-EE" dirty="0">
                <a:effectLst/>
              </a:rPr>
              <a:t> </a:t>
            </a:r>
            <a:r>
              <a:rPr lang="et-EE" dirty="0" err="1">
                <a:effectLst/>
              </a:rPr>
              <a:t>should</a:t>
            </a:r>
            <a:r>
              <a:rPr lang="et-EE" dirty="0">
                <a:effectLst/>
              </a:rPr>
              <a:t> </a:t>
            </a:r>
            <a:r>
              <a:rPr lang="et-EE" dirty="0" err="1">
                <a:effectLst/>
              </a:rPr>
              <a:t>be</a:t>
            </a:r>
            <a:r>
              <a:rPr lang="et-EE" dirty="0">
                <a:effectLst/>
              </a:rPr>
              <a:t> </a:t>
            </a:r>
            <a:r>
              <a:rPr lang="et-EE" dirty="0" err="1">
                <a:effectLst/>
              </a:rPr>
              <a:t>directed</a:t>
            </a:r>
            <a:r>
              <a:rPr lang="et-EE" dirty="0">
                <a:effectLst/>
              </a:rPr>
              <a:t> </a:t>
            </a:r>
            <a:r>
              <a:rPr lang="et-EE" dirty="0" err="1">
                <a:effectLst/>
              </a:rPr>
              <a:t>to</a:t>
            </a:r>
            <a:r>
              <a:rPr lang="et-EE" dirty="0">
                <a:effectLst/>
              </a:rPr>
              <a:t> </a:t>
            </a:r>
            <a:r>
              <a:rPr lang="et-EE" dirty="0" err="1">
                <a:effectLst/>
              </a:rPr>
              <a:t>like</a:t>
            </a:r>
            <a:r>
              <a:rPr lang="et-EE" dirty="0">
                <a:effectLst/>
              </a:rPr>
              <a:t> </a:t>
            </a:r>
            <a:r>
              <a:rPr lang="et-EE" dirty="0" err="1">
                <a:effectLst/>
              </a:rPr>
              <a:t>blue</a:t>
            </a:r>
            <a:r>
              <a:rPr lang="et-EE" dirty="0">
                <a:effectLst/>
              </a:rPr>
              <a:t> and </a:t>
            </a:r>
            <a:r>
              <a:rPr lang="et-EE" dirty="0" err="1">
                <a:effectLst/>
              </a:rPr>
              <a:t>green</a:t>
            </a:r>
            <a:r>
              <a:rPr lang="et-EE" dirty="0">
                <a:effectLst/>
              </a:rPr>
              <a:t>; </a:t>
            </a:r>
            <a:r>
              <a:rPr lang="et-EE" dirty="0" err="1">
                <a:effectLst/>
              </a:rPr>
              <a:t>girls</a:t>
            </a:r>
            <a:r>
              <a:rPr lang="et-EE" dirty="0">
                <a:effectLst/>
              </a:rPr>
              <a:t> </a:t>
            </a:r>
            <a:r>
              <a:rPr lang="et-EE" dirty="0" err="1">
                <a:effectLst/>
              </a:rPr>
              <a:t>toward</a:t>
            </a:r>
            <a:r>
              <a:rPr lang="et-EE" dirty="0">
                <a:effectLst/>
              </a:rPr>
              <a:t> </a:t>
            </a:r>
            <a:r>
              <a:rPr lang="et-EE" dirty="0" err="1">
                <a:effectLst/>
              </a:rPr>
              <a:t>red</a:t>
            </a:r>
            <a:r>
              <a:rPr lang="et-EE" dirty="0">
                <a:effectLst/>
              </a:rPr>
              <a:t> and pink.</a:t>
            </a:r>
          </a:p>
          <a:p>
            <a:pPr>
              <a:buFont typeface="Arial" panose="020B0604020202020204" pitchFamily="34" charset="0"/>
              <a:buChar char="•"/>
            </a:pPr>
            <a:r>
              <a:rPr lang="et-EE" dirty="0" err="1">
                <a:effectLst/>
              </a:rPr>
              <a:t>Boys</a:t>
            </a:r>
            <a:r>
              <a:rPr lang="et-EE" dirty="0">
                <a:effectLst/>
              </a:rPr>
              <a:t> </a:t>
            </a:r>
            <a:r>
              <a:rPr lang="et-EE" dirty="0" err="1">
                <a:effectLst/>
              </a:rPr>
              <a:t>should</a:t>
            </a:r>
            <a:r>
              <a:rPr lang="et-EE" dirty="0">
                <a:effectLst/>
              </a:rPr>
              <a:t> </a:t>
            </a:r>
            <a:r>
              <a:rPr lang="et-EE" dirty="0" err="1">
                <a:effectLst/>
              </a:rPr>
              <a:t>not</a:t>
            </a:r>
            <a:r>
              <a:rPr lang="et-EE" dirty="0">
                <a:effectLst/>
              </a:rPr>
              <a:t> </a:t>
            </a:r>
            <a:r>
              <a:rPr lang="et-EE" dirty="0" err="1">
                <a:effectLst/>
              </a:rPr>
              <a:t>wear</a:t>
            </a:r>
            <a:r>
              <a:rPr lang="et-EE" dirty="0">
                <a:effectLst/>
              </a:rPr>
              <a:t> </a:t>
            </a:r>
            <a:r>
              <a:rPr lang="et-EE" dirty="0" err="1">
                <a:effectLst/>
              </a:rPr>
              <a:t>dresses</a:t>
            </a:r>
            <a:r>
              <a:rPr lang="et-EE" dirty="0">
                <a:effectLst/>
              </a:rPr>
              <a:t> </a:t>
            </a:r>
            <a:r>
              <a:rPr lang="et-EE" dirty="0" err="1">
                <a:effectLst/>
              </a:rPr>
              <a:t>or</a:t>
            </a:r>
            <a:r>
              <a:rPr lang="et-EE" dirty="0">
                <a:effectLst/>
              </a:rPr>
              <a:t> </a:t>
            </a:r>
            <a:r>
              <a:rPr lang="et-EE" dirty="0" err="1">
                <a:effectLst/>
              </a:rPr>
              <a:t>other</a:t>
            </a:r>
            <a:r>
              <a:rPr lang="et-EE" dirty="0">
                <a:effectLst/>
              </a:rPr>
              <a:t> </a:t>
            </a:r>
            <a:r>
              <a:rPr lang="et-EE" dirty="0" err="1">
                <a:effectLst/>
              </a:rPr>
              <a:t>clothes</a:t>
            </a:r>
            <a:r>
              <a:rPr lang="et-EE" dirty="0">
                <a:effectLst/>
              </a:rPr>
              <a:t> </a:t>
            </a:r>
            <a:r>
              <a:rPr lang="et-EE" dirty="0" err="1">
                <a:effectLst/>
              </a:rPr>
              <a:t>typically</a:t>
            </a:r>
            <a:r>
              <a:rPr lang="et-EE" dirty="0">
                <a:effectLst/>
              </a:rPr>
              <a:t> </a:t>
            </a:r>
            <a:r>
              <a:rPr lang="et-EE" dirty="0" err="1">
                <a:effectLst/>
              </a:rPr>
              <a:t>associated</a:t>
            </a:r>
            <a:r>
              <a:rPr lang="et-EE" dirty="0">
                <a:effectLst/>
              </a:rPr>
              <a:t> </a:t>
            </a:r>
            <a:r>
              <a:rPr lang="et-EE" dirty="0" err="1">
                <a:effectLst/>
              </a:rPr>
              <a:t>with</a:t>
            </a:r>
            <a:r>
              <a:rPr lang="et-EE" dirty="0">
                <a:effectLst/>
              </a:rPr>
              <a:t> "</a:t>
            </a:r>
            <a:r>
              <a:rPr lang="et-EE" dirty="0" err="1">
                <a:effectLst/>
              </a:rPr>
              <a:t>girl's</a:t>
            </a:r>
            <a:r>
              <a:rPr lang="et-EE" dirty="0">
                <a:effectLst/>
              </a:rPr>
              <a:t> </a:t>
            </a:r>
            <a:r>
              <a:rPr lang="et-EE" dirty="0" err="1">
                <a:effectLst/>
              </a:rPr>
              <a:t>clothes</a:t>
            </a:r>
            <a:r>
              <a:rPr lang="et-EE" dirty="0">
                <a:effectLst/>
              </a:rPr>
              <a:t>"</a:t>
            </a:r>
          </a:p>
          <a:p>
            <a:br>
              <a:rPr lang="et-EE" dirty="0"/>
            </a:br>
            <a:endParaRPr lang="et-EE" dirty="0"/>
          </a:p>
          <a:p>
            <a:pPr marL="47625" indent="0">
              <a:buNone/>
            </a:pPr>
            <a:endParaRPr lang="et-EE" dirty="0"/>
          </a:p>
          <a:p>
            <a:pPr marL="47625" indent="0">
              <a:buNone/>
            </a:pPr>
            <a:endParaRPr lang="et-EE" dirty="0"/>
          </a:p>
        </p:txBody>
      </p:sp>
    </p:spTree>
    <p:extLst>
      <p:ext uri="{BB962C8B-B14F-4D97-AF65-F5344CB8AC3E}">
        <p14:creationId xmlns:p14="http://schemas.microsoft.com/office/powerpoint/2010/main" val="1091478186"/>
      </p:ext>
    </p:extLst>
  </p:cSld>
  <p:clrMapOvr>
    <a:masterClrMapping/>
  </p:clrMapOvr>
</p:sld>
</file>

<file path=ppt/theme/theme1.xml><?xml version="1.0" encoding="utf-8"?>
<a:theme xmlns:a="http://schemas.openxmlformats.org/drawingml/2006/main" name="TU white">
  <a:themeElements>
    <a:clrScheme name="TLÜ">
      <a:dk1>
        <a:srgbClr val="000000"/>
      </a:dk1>
      <a:lt1>
        <a:srgbClr val="FFFFFF"/>
      </a:lt1>
      <a:dk2>
        <a:srgbClr val="44546A"/>
      </a:dk2>
      <a:lt2>
        <a:srgbClr val="E7E6E6"/>
      </a:lt2>
      <a:accent1>
        <a:srgbClr val="DB224C"/>
      </a:accent1>
      <a:accent2>
        <a:srgbClr val="7AD2C6"/>
      </a:accent2>
      <a:accent3>
        <a:srgbClr val="F99E3B"/>
      </a:accent3>
      <a:accent4>
        <a:srgbClr val="B691D3"/>
      </a:accent4>
      <a:accent5>
        <a:srgbClr val="DBC7B6"/>
      </a:accent5>
      <a:accent6>
        <a:srgbClr val="67D4EC"/>
      </a:accent6>
      <a:hlink>
        <a:srgbClr val="DB224C"/>
      </a:hlink>
      <a:folHlink>
        <a:srgbClr val="9414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6373</TotalTime>
  <Words>1597</Words>
  <Application>Microsoft Macintosh PowerPoint</Application>
  <PresentationFormat>On-screen Show (16:9)</PresentationFormat>
  <Paragraphs>93</Paragraphs>
  <Slides>24</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Arial</vt:lpstr>
      <vt:lpstr>Arial</vt:lpstr>
      <vt:lpstr>Calibri</vt:lpstr>
      <vt:lpstr>Cambria Math</vt:lpstr>
      <vt:lpstr>Google Sans</vt:lpstr>
      <vt:lpstr>Helvetica Neue</vt:lpstr>
      <vt:lpstr>Lato</vt:lpstr>
      <vt:lpstr>MentiText</vt:lpstr>
      <vt:lpstr>Merriweather Sans</vt:lpstr>
      <vt:lpstr>Segoe UI</vt:lpstr>
      <vt:lpstr>Times New Roman</vt:lpstr>
      <vt:lpstr>Verdana</vt:lpstr>
      <vt:lpstr>Verdana,Bold</vt:lpstr>
      <vt:lpstr>TU white</vt:lpstr>
      <vt:lpstr>Reducing gender inequality and the role of young people in it</vt:lpstr>
      <vt:lpstr>PowerPoint Presentation</vt:lpstr>
      <vt:lpstr>PowerPoint Presentation</vt:lpstr>
      <vt:lpstr>Why is it important to break down gender roles? </vt:lpstr>
      <vt:lpstr>How do gender roles affect youth? (1)</vt:lpstr>
      <vt:lpstr>(2)</vt:lpstr>
      <vt:lpstr>PowerPoint Presentation</vt:lpstr>
      <vt:lpstr>PowerPoint Presentation</vt:lpstr>
      <vt:lpstr>Gender stereotypes</vt:lpstr>
      <vt:lpstr>Feminine And Masculine Stereotypes</vt:lpstr>
      <vt:lpstr>PowerPoint Presentation</vt:lpstr>
      <vt:lpstr>PowerPoint Presentation</vt:lpstr>
      <vt:lpstr>PowerPoint Presentation</vt:lpstr>
      <vt:lpstr>PowerPoint Presentation</vt:lpstr>
      <vt:lpstr>PowerPoint Presentation</vt:lpstr>
      <vt:lpstr>Career choice and men as teachers in ECE</vt:lpstr>
      <vt:lpstr>Study on gender behaviour and its impact on education outcomes </vt:lpstr>
      <vt:lpstr>Boys are behind girls in reading by over six months in every Member State  </vt:lpstr>
      <vt:lpstr>Conclusion: 10 outlines on why and how young people can reduce gender inequality </vt:lpstr>
      <vt:lpstr>PowerPoint Presentation</vt:lpstr>
      <vt:lpstr>How aware are you of gender equality?</vt:lpstr>
      <vt:lpstr>How aware are your regular friends about gender equality?</vt:lpstr>
      <vt:lpstr>For 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ESITLUSE PEALKIRI</dc:title>
  <dc:creator>Tiia</dc:creator>
  <cp:lastModifiedBy>Evelyn Neudorf</cp:lastModifiedBy>
  <cp:revision>72</cp:revision>
  <cp:lastPrinted>2023-02-05T13:22:52Z</cp:lastPrinted>
  <dcterms:modified xsi:type="dcterms:W3CDTF">2023-02-06T07:43:01Z</dcterms:modified>
</cp:coreProperties>
</file>