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73" r:id="rId4"/>
    <p:sldId id="272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61" r:id="rId33"/>
    <p:sldId id="258" r:id="rId34"/>
    <p:sldId id="262" r:id="rId35"/>
    <p:sldId id="263" r:id="rId36"/>
    <p:sldId id="264" r:id="rId37"/>
    <p:sldId id="265" r:id="rId38"/>
    <p:sldId id="266" r:id="rId39"/>
    <p:sldId id="267" r:id="rId40"/>
    <p:sldId id="269" r:id="rId41"/>
    <p:sldId id="270" r:id="rId42"/>
    <p:sldId id="268" r:id="rId43"/>
    <p:sldId id="274" r:id="rId44"/>
    <p:sldId id="259" r:id="rId45"/>
    <p:sldId id="275" r:id="rId46"/>
    <p:sldId id="277" r:id="rId47"/>
    <p:sldId id="279" r:id="rId48"/>
    <p:sldId id="276" r:id="rId49"/>
    <p:sldId id="307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B8E67-F8F7-4293-9DAA-30538B4E2AD3}" type="datetimeFigureOut">
              <a:rPr lang="et-EE" smtClean="0"/>
              <a:pPr/>
              <a:t>14.09.2022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1455F-AB41-49AD-A863-72F4814F3924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t-EE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6EFDC-15C5-46B9-ABA1-7DD57F419BF7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F2630-D1B4-40B7-AB51-32506287165F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Eib6tgorMAhWBFg8KHVjVApQQjRwIBw&amp;url=http://top.thepo.st/1054364/Gendernyie-roli-v-seme&amp;psig=AFQjCNFi1uQM0c-wf_jFS5L6jsX9J6s4OQ&amp;ust=146058206678001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ru/url?sa=i&amp;rct=j&amp;q=&amp;esrc=s&amp;source=images&amp;cd=&amp;cad=rja&amp;uact=8&amp;ved=0ahUKEwippui9kYrMAhUEhywKHbEUA_wQjRwIBw&amp;url=http://punktum.ru/archives/2317&amp;psig=AFQjCNEJC637zs4P1U7WBu2X2CneCQLnbQ&amp;ust=146058217256960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ahUKEwiNu6fnjorMAhUFVSwKHRdlBEUQjRwIBw&amp;url=http://www.myshared.ru/slide/800668/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ru/url?sa=i&amp;rct=j&amp;q=&amp;esrc=s&amp;source=images&amp;cd=&amp;cad=rja&amp;uact=8&amp;ved=0ahUKEwjh7IX8gorMAhUCBywKHes7CSsQjRwIBw&amp;url=https://vk.com/wall-87153842_8439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ink6q0dl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ru/url?sa=i&amp;rct=j&amp;q=&amp;esrc=s&amp;source=images&amp;cd=&amp;cad=rja&amp;uact=8&amp;ved=0ahUKEwj6svCthIrMAhVHkiwKHUWYC6YQjRwIBw&amp;url=http://ekonomika.snauka.ru/2014/03/4665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ru/url?sa=i&amp;rct=j&amp;q=&amp;esrc=s&amp;source=images&amp;cd=&amp;cad=rja&amp;uact=8&amp;ved=0ahUKEwj6svCthIrMAhVHkiwKHUWYC6YQjRwIBw&amp;url=http://www.universalinternetlibrary.ru/book/46474/ogl.shtml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ru/url?sa=i&amp;rct=j&amp;q=&amp;esrc=s&amp;source=images&amp;cd=&amp;cad=rja&amp;uact=8&amp;ved=0ahUKEwiA3viHkIrMAhXJFiwKHad_DU4QjRwIBw&amp;url=http://studopedia.info/2-14066.html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ru/url?sa=i&amp;rct=j&amp;q=&amp;esrc=s&amp;source=images&amp;cd=&amp;cad=rja&amp;uact=8&amp;ved=0ahUKEwi5gKDigorMAhUHkCwKHVaLALcQjRwIBw&amp;url=http://www.glavny.tv/news/6732&amp;psig=AFQjCNEJC637zs4P1U7WBu2X2CneCQLnbQ&amp;ust=14605821725696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ru/url?sa=i&amp;rct=j&amp;q=&amp;esrc=s&amp;source=images&amp;cd=&amp;cad=rja&amp;uact=8&amp;ved=0ahUKEwiSi53cj4rMAhWI1ywKHesgB_MQjRwIBw&amp;url=http://yanayaroshuk.hiblogger.net/tag/%E3%E5%ED%E4%E5%F0%ED%EE%E5+%F0%E0%E2%E5%ED%F1%F2%E2%EE/&amp;psig=AFQjCNEJC637zs4P1U7WBu2X2CneCQLnbQ&amp;ust=1460582172569605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7E5wlyVymE" TargetMode="External"/><Relationship Id="rId3" Type="http://schemas.openxmlformats.org/officeDocument/2006/relationships/hyperlink" Target="https://www.youtube.com/watch?v=J1MkBNVfAxE" TargetMode="External"/><Relationship Id="rId7" Type="http://schemas.openxmlformats.org/officeDocument/2006/relationships/hyperlink" Target="https://www.youtube.com/watch?v=TWvJ3Dd2Y9M" TargetMode="External"/><Relationship Id="rId12" Type="http://schemas.openxmlformats.org/officeDocument/2006/relationships/hyperlink" Target="https://www.youtube.com/watch?v=9pwNOxhJh34" TargetMode="External"/><Relationship Id="rId2" Type="http://schemas.openxmlformats.org/officeDocument/2006/relationships/hyperlink" Target="https://www.youtube.com/watch?v=ujGqiZIar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85fGU3PeeY" TargetMode="External"/><Relationship Id="rId11" Type="http://schemas.openxmlformats.org/officeDocument/2006/relationships/hyperlink" Target="https://www.youtube.com/watch?v=0BEQ4qj6ZsY" TargetMode="External"/><Relationship Id="rId5" Type="http://schemas.openxmlformats.org/officeDocument/2006/relationships/hyperlink" Target="https://www.youtube.com/watch?v=oEJo5Ts4bhU-" TargetMode="External"/><Relationship Id="rId10" Type="http://schemas.openxmlformats.org/officeDocument/2006/relationships/hyperlink" Target="https://www.youtube.com/watch?v=kgL2ZAa421U" TargetMode="External"/><Relationship Id="rId4" Type="http://schemas.openxmlformats.org/officeDocument/2006/relationships/hyperlink" Target="https://www.youtube.com/watch?v=MRTgW8VAOBU" TargetMode="External"/><Relationship Id="rId9" Type="http://schemas.openxmlformats.org/officeDocument/2006/relationships/hyperlink" Target="https://www.youtube.com/watch?v=sVnLHVVR568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SCW.ESTONIA%20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s://www.facebook.com/Peace.Child.Estonia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704856" cy="23042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ГЕНДЕРНОЕ ВОСПИТАНИЕ В 21 ВЕКЕ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ru-RU" sz="3600" dirty="0" smtClean="0"/>
              <a:t>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Soolise</a:t>
            </a:r>
            <a:r>
              <a:rPr lang="en-GB" sz="3600" dirty="0" smtClean="0"/>
              <a:t> </a:t>
            </a:r>
            <a:r>
              <a:rPr lang="en-GB" sz="3600" dirty="0" err="1" smtClean="0"/>
              <a:t>kasvatus</a:t>
            </a:r>
            <a:r>
              <a:rPr lang="en-GB" sz="3600" dirty="0" smtClean="0"/>
              <a:t> XXI </a:t>
            </a:r>
            <a:r>
              <a:rPr lang="en-GB" sz="3600" dirty="0" err="1" smtClean="0"/>
              <a:t>sajandil</a:t>
            </a:r>
            <a:endParaRPr lang="ru-RU" sz="3600" dirty="0"/>
          </a:p>
        </p:txBody>
      </p:sp>
      <p:pic>
        <p:nvPicPr>
          <p:cNvPr id="11266" name="Picture 2" descr="http://top.thepo.st/user_data/84ab09f9fa596c75df075a34fe94f11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38" y="785613"/>
            <a:ext cx="4181102" cy="2355355"/>
          </a:xfrm>
          <a:prstGeom prst="rect">
            <a:avLst/>
          </a:prstGeom>
          <a:noFill/>
        </p:spPr>
      </p:pic>
      <p:pic>
        <p:nvPicPr>
          <p:cNvPr id="11268" name="Picture 4" descr="http://punktum.ru/wp-content/uploads/2012/05/i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800708"/>
            <a:ext cx="3312368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Olukord Eestis</a:t>
            </a:r>
            <a:endParaRPr lang="en-GB" smtClean="0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01850"/>
            <a:ext cx="8153400" cy="4527550"/>
          </a:xfrm>
        </p:spPr>
        <p:txBody>
          <a:bodyPr/>
          <a:lstStyle/>
          <a:p>
            <a:pPr eaLnBrk="1" hangingPunct="1"/>
            <a:r>
              <a:rPr lang="et-EE" sz="3600" smtClean="0">
                <a:cs typeface="Times New Roman" pitchFamily="18" charset="0"/>
              </a:rPr>
              <a:t>Soolise </a:t>
            </a:r>
            <a:r>
              <a:rPr lang="et-EE" sz="3600" u="sng" smtClean="0">
                <a:cs typeface="Times New Roman" pitchFamily="18" charset="0"/>
              </a:rPr>
              <a:t>ebavõrdsuse mittemärkamine</a:t>
            </a:r>
            <a:r>
              <a:rPr lang="et-EE" sz="3600" smtClean="0">
                <a:cs typeface="Times New Roman" pitchFamily="18" charset="0"/>
              </a:rPr>
              <a:t>, selle normaalseks pidamine</a:t>
            </a:r>
          </a:p>
          <a:p>
            <a:pPr eaLnBrk="1" hangingPunct="1"/>
            <a:r>
              <a:rPr lang="et-EE" sz="3600" smtClean="0">
                <a:cs typeface="Times New Roman" pitchFamily="18" charset="0"/>
              </a:rPr>
              <a:t>Stereotüüpsed </a:t>
            </a:r>
            <a:r>
              <a:rPr lang="et-EE" sz="3600" u="sng" smtClean="0">
                <a:cs typeface="Times New Roman" pitchFamily="18" charset="0"/>
              </a:rPr>
              <a:t>ettekujutused naistele ja meestele sobivatest rollidest</a:t>
            </a:r>
            <a:r>
              <a:rPr lang="et-EE" sz="3600" smtClean="0">
                <a:cs typeface="Times New Roman" pitchFamily="18" charset="0"/>
              </a:rPr>
              <a:t>, töödest</a:t>
            </a:r>
          </a:p>
          <a:p>
            <a:pPr eaLnBrk="1" hangingPunct="1"/>
            <a:r>
              <a:rPr lang="et-EE" sz="3600" smtClean="0">
                <a:cs typeface="Times New Roman" pitchFamily="18" charset="0"/>
              </a:rPr>
              <a:t>Usk, et sooline võrdõiguslikkus on juba saavutatud</a:t>
            </a:r>
          </a:p>
          <a:p>
            <a:pPr eaLnBrk="1" hangingPunct="1">
              <a:buFont typeface="Wingdings" pitchFamily="2" charset="2"/>
              <a:buNone/>
            </a:pPr>
            <a:endParaRPr lang="en-GB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t-EE" dirty="0" smtClean="0"/>
              <a:t>Olukord Eestis</a:t>
            </a:r>
            <a:endParaRPr lang="en-GB" dirty="0" smtClean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937125"/>
          </a:xfrm>
        </p:spPr>
        <p:txBody>
          <a:bodyPr/>
          <a:lstStyle/>
          <a:p>
            <a:pPr eaLnBrk="1" hangingPunct="1"/>
            <a:r>
              <a:rPr lang="et-EE" sz="3600" dirty="0" smtClean="0">
                <a:cs typeface="Times New Roman" pitchFamily="18" charset="0"/>
              </a:rPr>
              <a:t>Madal juriidiline kompetentsus</a:t>
            </a:r>
          </a:p>
          <a:p>
            <a:pPr eaLnBrk="1" hangingPunct="1"/>
            <a:r>
              <a:rPr lang="et-EE" sz="3600" dirty="0" smtClean="0">
                <a:cs typeface="Times New Roman" pitchFamily="18" charset="0"/>
              </a:rPr>
              <a:t>Sugupooltevaheliste suhete käsitlemine indiviidide tasandil</a:t>
            </a:r>
          </a:p>
          <a:p>
            <a:pPr eaLnBrk="1" hangingPunct="1"/>
            <a:r>
              <a:rPr lang="et-EE" sz="3600" dirty="0" smtClean="0">
                <a:cs typeface="Times New Roman" pitchFamily="18" charset="0"/>
              </a:rPr>
              <a:t>Soolise võrdõiguslikkuse edendamise tõlgendamine meeste ründamisena/süüdistamisena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8175"/>
            <a:ext cx="8229600" cy="990600"/>
          </a:xfrm>
        </p:spPr>
        <p:txBody>
          <a:bodyPr/>
          <a:lstStyle/>
          <a:p>
            <a:pPr eaLnBrk="1" hangingPunct="1"/>
            <a:r>
              <a:rPr lang="et-EE" sz="3600" smtClean="0"/>
              <a:t>Ühiskonnas enim väärtustatud ressursid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8938"/>
            <a:ext cx="8229600" cy="4938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z="3600" b="1" smtClean="0"/>
              <a:t>võim – </a:t>
            </a:r>
            <a:r>
              <a:rPr lang="et-EE" sz="3600" smtClean="0"/>
              <a:t>ka võime sundida oma tahet peale teistele inimestele</a:t>
            </a:r>
          </a:p>
          <a:p>
            <a:pPr eaLnBrk="1" hangingPunct="1">
              <a:lnSpc>
                <a:spcPct val="90000"/>
              </a:lnSpc>
            </a:pPr>
            <a:r>
              <a:rPr lang="et-EE" sz="3600" b="1" smtClean="0"/>
              <a:t>prestiiž, staatus – </a:t>
            </a:r>
            <a:r>
              <a:rPr lang="et-EE" sz="3600" smtClean="0"/>
              <a:t>ühiskonna ja teiste inimeste poolne lugupidamine ja austus</a:t>
            </a:r>
          </a:p>
          <a:p>
            <a:pPr eaLnBrk="1" hangingPunct="1">
              <a:lnSpc>
                <a:spcPct val="90000"/>
              </a:lnSpc>
            </a:pPr>
            <a:r>
              <a:rPr lang="et-EE" sz="3600" b="1" smtClean="0"/>
              <a:t>omand – </a:t>
            </a:r>
            <a:r>
              <a:rPr lang="et-EE" sz="3600" smtClean="0"/>
              <a:t>varandus (maa, raha vm. ressursid.)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z="3000" smtClean="0">
                <a:cs typeface="Times New Roman" pitchFamily="18" charset="0"/>
              </a:rPr>
              <a:t>Põhilise</a:t>
            </a:r>
            <a:r>
              <a:rPr lang="et-EE" sz="3000" smtClean="0"/>
              <a:t>d</a:t>
            </a:r>
            <a:r>
              <a:rPr lang="et-EE" sz="3000" smtClean="0">
                <a:cs typeface="Times New Roman" pitchFamily="18" charset="0"/>
              </a:rPr>
              <a:t> valdkon</a:t>
            </a:r>
            <a:r>
              <a:rPr lang="et-EE" sz="3000" smtClean="0"/>
              <a:t>nad</a:t>
            </a:r>
            <a:r>
              <a:rPr lang="et-EE" sz="3000" smtClean="0">
                <a:cs typeface="Times New Roman" pitchFamily="18" charset="0"/>
              </a:rPr>
              <a:t>, milles soolist ebavõrdsust</a:t>
            </a:r>
            <a:r>
              <a:rPr lang="ru-RU" sz="3000" smtClean="0">
                <a:cs typeface="Times New Roman" pitchFamily="18" charset="0"/>
              </a:rPr>
              <a:t> </a:t>
            </a:r>
            <a:r>
              <a:rPr lang="et-EE" sz="3000" smtClean="0">
                <a:cs typeface="Times New Roman" pitchFamily="18" charset="0"/>
              </a:rPr>
              <a:t>vaadeldakse</a:t>
            </a:r>
            <a:r>
              <a:rPr lang="et-EE" sz="3000" smtClean="0"/>
              <a:t>:</a:t>
            </a:r>
            <a:endParaRPr lang="en-GB" sz="3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51461"/>
          </a:xfrm>
        </p:spPr>
        <p:txBody>
          <a:bodyPr/>
          <a:lstStyle/>
          <a:p>
            <a:pPr eaLnBrk="1" hangingPunct="1"/>
            <a:r>
              <a:rPr lang="et-EE" sz="3600" dirty="0" smtClean="0">
                <a:cs typeface="Times New Roman" pitchFamily="18" charset="0"/>
              </a:rPr>
              <a:t>Osalusmäär </a:t>
            </a:r>
            <a:r>
              <a:rPr lang="et-EE" sz="4000" dirty="0" smtClean="0">
                <a:solidFill>
                  <a:srgbClr val="A50021"/>
                </a:solidFill>
                <a:cs typeface="Times New Roman" pitchFamily="18" charset="0"/>
              </a:rPr>
              <a:t>otsustamisel</a:t>
            </a:r>
          </a:p>
          <a:p>
            <a:pPr eaLnBrk="1" hangingPunct="1"/>
            <a:r>
              <a:rPr lang="et-EE" sz="3600" dirty="0" smtClean="0">
                <a:cs typeface="Times New Roman" pitchFamily="18" charset="0"/>
              </a:rPr>
              <a:t>Staatus </a:t>
            </a:r>
            <a:r>
              <a:rPr lang="et-EE" sz="4000" dirty="0" smtClean="0">
                <a:solidFill>
                  <a:srgbClr val="A50021"/>
                </a:solidFill>
                <a:cs typeface="Times New Roman" pitchFamily="18" charset="0"/>
              </a:rPr>
              <a:t>tööturul</a:t>
            </a:r>
          </a:p>
          <a:p>
            <a:pPr eaLnBrk="1" hangingPunct="1"/>
            <a:r>
              <a:rPr lang="et-EE" sz="3600" dirty="0" smtClean="0">
                <a:cs typeface="Times New Roman" pitchFamily="18" charset="0"/>
              </a:rPr>
              <a:t>Tasustatud ja tasustamata </a:t>
            </a:r>
            <a:r>
              <a:rPr lang="et-EE" sz="4000" dirty="0" smtClean="0">
                <a:solidFill>
                  <a:srgbClr val="A50021"/>
                </a:solidFill>
                <a:cs typeface="Times New Roman" pitchFamily="18" charset="0"/>
              </a:rPr>
              <a:t>tööde </a:t>
            </a:r>
            <a:r>
              <a:rPr lang="et-EE" sz="4000" dirty="0" smtClean="0">
                <a:solidFill>
                  <a:srgbClr val="A50021"/>
                </a:solidFill>
                <a:cs typeface="Times New Roman" pitchFamily="18" charset="0"/>
              </a:rPr>
              <a:t>jagunemi</a:t>
            </a:r>
            <a:r>
              <a:rPr lang="et-EE" sz="4000" dirty="0" smtClean="0">
                <a:solidFill>
                  <a:srgbClr val="A50021"/>
                </a:solidFill>
              </a:rPr>
              <a:t>sel</a:t>
            </a:r>
            <a:endParaRPr lang="en-GB" sz="40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Ü</a:t>
            </a:r>
            <a:r>
              <a:rPr lang="et-EE" b="1" dirty="0" smtClean="0"/>
              <a:t>lesanne (arutage oma </a:t>
            </a:r>
            <a:r>
              <a:rPr lang="et-EE" b="1" dirty="0" smtClean="0"/>
              <a:t>grupis)</a:t>
            </a:r>
            <a:endParaRPr lang="en-GB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712968" cy="40954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b="1" dirty="0" smtClean="0"/>
              <a:t>Argumenteerige oma vastust vähemalt 3 </a:t>
            </a:r>
            <a:r>
              <a:rPr lang="et-EE" b="1" dirty="0" smtClean="0"/>
              <a:t>argumendiga</a:t>
            </a:r>
            <a:endParaRPr lang="et-EE" dirty="0" smtClean="0"/>
          </a:p>
          <a:p>
            <a:pPr eaLnBrk="1" hangingPunct="1"/>
            <a:r>
              <a:rPr lang="et-EE" dirty="0" smtClean="0"/>
              <a:t>Kas </a:t>
            </a:r>
            <a:r>
              <a:rPr lang="et-EE" dirty="0" smtClean="0"/>
              <a:t>mehed on paremad poliitikud?</a:t>
            </a:r>
          </a:p>
          <a:p>
            <a:pPr eaLnBrk="1" hangingPunct="1"/>
            <a:r>
              <a:rPr lang="et-EE" dirty="0" smtClean="0"/>
              <a:t>Milles?</a:t>
            </a:r>
          </a:p>
          <a:p>
            <a:pPr>
              <a:buNone/>
            </a:pPr>
            <a:r>
              <a:rPr lang="et-EE" b="1" dirty="0" smtClean="0"/>
              <a:t>Argumenteerige oma vastust vähemalt 3 argumendiga</a:t>
            </a:r>
          </a:p>
          <a:p>
            <a:pPr eaLnBrk="1" hangingPunct="1"/>
            <a:r>
              <a:rPr lang="et-EE" dirty="0" smtClean="0"/>
              <a:t>Kas </a:t>
            </a:r>
            <a:r>
              <a:rPr lang="et-EE" dirty="0" smtClean="0"/>
              <a:t>naised on paremad poliitikud? </a:t>
            </a:r>
          </a:p>
          <a:p>
            <a:pPr eaLnBrk="1" hangingPunct="1"/>
            <a:r>
              <a:rPr lang="et-EE" dirty="0" smtClean="0"/>
              <a:t>Milles</a:t>
            </a:r>
            <a:r>
              <a:rPr lang="et-EE" dirty="0" smtClean="0"/>
              <a:t>?</a:t>
            </a:r>
          </a:p>
          <a:p>
            <a:pPr eaLnBrk="1" hangingPunct="1"/>
            <a:endParaRPr lang="et-EE" dirty="0" smtClean="0"/>
          </a:p>
          <a:p>
            <a:pPr eaLnBrk="1" hangingPunct="1"/>
            <a:r>
              <a:rPr lang="et-EE" dirty="0" smtClean="0"/>
              <a:t>2 minutid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smtClean="0"/>
              <a:t>Eesti ühiskonda iseloomustab:</a:t>
            </a:r>
            <a:endParaRPr lang="en-GB" smtClean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50292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t-EE" sz="3600" dirty="0" smtClean="0">
                <a:cs typeface="Times New Roman" pitchFamily="18" charset="0"/>
              </a:rPr>
              <a:t>traditsiooniline tööjaotus ja nn. naiste ja meeste töödeks jaotunud tööturg,  </a:t>
            </a:r>
          </a:p>
          <a:p>
            <a:pPr algn="just" eaLnBrk="1" hangingPunct="1"/>
            <a:r>
              <a:rPr lang="et-EE" sz="3600" b="1" dirty="0" smtClean="0">
                <a:cs typeface="Times New Roman" pitchFamily="18" charset="0"/>
              </a:rPr>
              <a:t>naisi vähem väärtustav</a:t>
            </a:r>
            <a:r>
              <a:rPr lang="et-EE" sz="3600" dirty="0" smtClean="0">
                <a:cs typeface="Times New Roman" pitchFamily="18" charset="0"/>
              </a:rPr>
              <a:t> värbamis- ja palgapoliitika, </a:t>
            </a:r>
          </a:p>
          <a:p>
            <a:pPr algn="just" eaLnBrk="1" hangingPunct="1"/>
            <a:r>
              <a:rPr lang="et-EE" sz="3600" b="1" dirty="0" smtClean="0">
                <a:cs typeface="Times New Roman" pitchFamily="18" charset="0"/>
              </a:rPr>
              <a:t>naiste vähene esindatus otsuste tegemisel</a:t>
            </a:r>
            <a:r>
              <a:rPr lang="et-EE" sz="3600" dirty="0" smtClean="0">
                <a:cs typeface="Times New Roman" pitchFamily="18" charset="0"/>
              </a:rPr>
              <a:t> nii poliitikas kui majandusvaldkonnas</a:t>
            </a:r>
            <a:r>
              <a:rPr lang="et-EE" dirty="0" smtClean="0"/>
              <a:t>,</a:t>
            </a:r>
            <a:r>
              <a:rPr lang="et-EE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dirty="0" smtClean="0">
                <a:cs typeface="Times New Roman" pitchFamily="18" charset="0"/>
              </a:rPr>
              <a:t> 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/>
            <a:r>
              <a:rPr lang="et-EE" dirty="0" smtClean="0"/>
              <a:t>Eesti ühiskonda iseloomustab:</a:t>
            </a:r>
            <a:endParaRPr lang="en-GB" dirty="0" smtClean="0"/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55517"/>
          </a:xfrm>
        </p:spPr>
        <p:txBody>
          <a:bodyPr/>
          <a:lstStyle/>
          <a:p>
            <a:pPr algn="just" eaLnBrk="1" hangingPunct="1"/>
            <a:r>
              <a:rPr lang="et-EE" b="1" dirty="0" smtClean="0">
                <a:cs typeface="Times New Roman" pitchFamily="18" charset="0"/>
              </a:rPr>
              <a:t>meeste lühem eluiga ja riskikäitumine</a:t>
            </a:r>
            <a:r>
              <a:rPr lang="et-EE" dirty="0" smtClean="0">
                <a:cs typeface="Times New Roman" pitchFamily="18" charset="0"/>
              </a:rPr>
              <a:t>, </a:t>
            </a:r>
          </a:p>
          <a:p>
            <a:pPr algn="just" eaLnBrk="1" hangingPunct="1"/>
            <a:r>
              <a:rPr lang="et-EE" dirty="0" smtClean="0">
                <a:cs typeface="Times New Roman" pitchFamily="18" charset="0"/>
              </a:rPr>
              <a:t>meeste väiksem osalus perekohustuste täitmisel jms.</a:t>
            </a:r>
          </a:p>
          <a:p>
            <a:pPr algn="just"/>
            <a:r>
              <a:rPr lang="et-EE" dirty="0" smtClean="0"/>
              <a:t>m</a:t>
            </a:r>
            <a:r>
              <a:rPr lang="fi-FI" dirty="0" smtClean="0">
                <a:cs typeface="Times New Roman" pitchFamily="18" charset="0"/>
              </a:rPr>
              <a:t>eeste keskmine oodatav eluiga on 11 aastat lühem</a:t>
            </a:r>
            <a:r>
              <a:rPr lang="et-EE" dirty="0" smtClean="0"/>
              <a:t> kui </a:t>
            </a:r>
            <a:r>
              <a:rPr lang="et-EE" dirty="0" smtClean="0"/>
              <a:t>naistel (</a:t>
            </a:r>
            <a:r>
              <a:rPr lang="et-EE" dirty="0" smtClean="0"/>
              <a:t>olukord onnatuke paranenud)</a:t>
            </a:r>
            <a:endParaRPr lang="et-EE" dirty="0" smtClean="0"/>
          </a:p>
          <a:p>
            <a:pPr eaLnBrk="1" hangingPunct="1"/>
            <a:r>
              <a:rPr lang="et-EE" dirty="0" smtClean="0"/>
              <a:t>p</a:t>
            </a:r>
            <a:r>
              <a:rPr lang="en-US" dirty="0" err="1" smtClean="0">
                <a:cs typeface="Times New Roman" pitchFamily="18" charset="0"/>
              </a:rPr>
              <a:t>oiste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suurem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väljalange</a:t>
            </a:r>
            <a:r>
              <a:rPr lang="et-EE" dirty="0" smtClean="0"/>
              <a:t>mine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põhikoolist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t-EE" dirty="0" smtClean="0"/>
              <a:t>m</a:t>
            </a:r>
            <a:r>
              <a:rPr lang="en-US" dirty="0" err="1" smtClean="0">
                <a:cs typeface="Times New Roman" pitchFamily="18" charset="0"/>
              </a:rPr>
              <a:t>eeste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kõrgem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suitsiidide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arv</a:t>
            </a:r>
            <a:r>
              <a:rPr lang="et-EE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z="4000" dirty="0" smtClean="0">
                <a:cs typeface="Times New Roman" pitchFamily="18" charset="0"/>
              </a:rPr>
              <a:t>Sooline kihistumine e. soohierarhia</a:t>
            </a:r>
            <a:endParaRPr lang="en-GB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9547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t-EE" b="1" dirty="0" smtClean="0">
                <a:cs typeface="Times New Roman" pitchFamily="18" charset="0"/>
              </a:rPr>
              <a:t>– </a:t>
            </a:r>
            <a:r>
              <a:rPr lang="et-EE" dirty="0" smtClean="0">
                <a:cs typeface="Times New Roman" pitchFamily="18" charset="0"/>
              </a:rPr>
              <a:t>inimeste sotsiaalse  väärtuse hindamine nende bioloogilise soo alusel, mis viib </a:t>
            </a: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t-EE" dirty="0" smtClean="0">
                <a:cs typeface="Times New Roman" pitchFamily="18" charset="0"/>
              </a:rPr>
              <a:t>võimu, </a:t>
            </a: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t-EE" dirty="0" smtClean="0">
                <a:cs typeface="Times New Roman" pitchFamily="18" charset="0"/>
              </a:rPr>
              <a:t>prestiiži ja </a:t>
            </a:r>
            <a:endParaRPr lang="en-GB" dirty="0" smtClean="0">
              <a:cs typeface="Times New Roman" pitchFamily="18" charset="0"/>
            </a:endParaRPr>
          </a:p>
          <a:p>
            <a:pPr eaLnBrk="1" hangingPunct="1"/>
            <a:r>
              <a:rPr lang="et-EE" dirty="0" smtClean="0">
                <a:cs typeface="Times New Roman" pitchFamily="18" charset="0"/>
              </a:rPr>
              <a:t>omandi </a:t>
            </a:r>
            <a:endParaRPr lang="en-GB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t-EE" dirty="0" smtClean="0">
                <a:cs typeface="Times New Roman" pitchFamily="18" charset="0"/>
              </a:rPr>
              <a:t>ebavõrdsele jagunemisele ühiskonnas</a:t>
            </a:r>
            <a:r>
              <a:rPr lang="et-EE" b="1" dirty="0" smtClean="0">
                <a:cs typeface="Times New Roman" pitchFamily="18" charset="0"/>
              </a:rPr>
              <a:t>.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sz="4000" smtClean="0"/>
              <a:t>P</a:t>
            </a:r>
            <a:r>
              <a:rPr lang="et-EE" sz="4000" smtClean="0">
                <a:cs typeface="Times New Roman" pitchFamily="18" charset="0"/>
              </a:rPr>
              <a:t>eamised soolise ebavõrdsuse põhjused?</a:t>
            </a:r>
            <a:r>
              <a:rPr lang="en-GB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674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t-EE" sz="3600" dirty="0" smtClean="0">
                <a:cs typeface="Times New Roman" pitchFamily="18" charset="0"/>
              </a:rPr>
              <a:t>Tööde jagunemine “naiste töödeks” ja “meeste töödeks”;</a:t>
            </a:r>
            <a:endParaRPr lang="et-EE" sz="3600" dirty="0" smtClean="0"/>
          </a:p>
          <a:p>
            <a:pPr eaLnBrk="1" hangingPunct="1">
              <a:lnSpc>
                <a:spcPct val="90000"/>
              </a:lnSpc>
            </a:pPr>
            <a:r>
              <a:rPr lang="et-EE" sz="3600" dirty="0" smtClean="0">
                <a:cs typeface="Times New Roman" pitchFamily="18" charset="0"/>
              </a:rPr>
              <a:t> Juurdepääs ressurssidele  erineb  võimalusest neid ressursse kontrollida</a:t>
            </a:r>
          </a:p>
          <a:p>
            <a:pPr eaLnBrk="1" hangingPunct="1">
              <a:lnSpc>
                <a:spcPct val="90000"/>
              </a:lnSpc>
            </a:pPr>
            <a:r>
              <a:rPr lang="et-EE" sz="3600" dirty="0" smtClean="0">
                <a:cs typeface="Times New Roman" pitchFamily="18" charset="0"/>
              </a:rPr>
              <a:t>Ressursid</a:t>
            </a:r>
            <a:r>
              <a:rPr lang="et-EE" sz="3600" dirty="0" smtClean="0"/>
              <a:t>:</a:t>
            </a:r>
            <a:r>
              <a:rPr lang="et-EE" sz="3600" dirty="0" smtClean="0">
                <a:cs typeface="Times New Roman" pitchFamily="18" charset="0"/>
              </a:rPr>
              <a:t> materiaalsed vahendid, aeg, informatsioon, teadmised, kontaktid, võrgustikud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t-EE" sz="3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sz="4000" smtClean="0"/>
              <a:t>P</a:t>
            </a:r>
            <a:r>
              <a:rPr lang="et-EE" sz="4000" smtClean="0">
                <a:cs typeface="Times New Roman" pitchFamily="18" charset="0"/>
              </a:rPr>
              <a:t>eamised soolise ebavõrdsuse põhjused?</a:t>
            </a:r>
            <a:r>
              <a:rPr lang="en-GB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01850"/>
            <a:ext cx="8001000" cy="4114800"/>
          </a:xfrm>
        </p:spPr>
        <p:txBody>
          <a:bodyPr/>
          <a:lstStyle/>
          <a:p>
            <a:pPr eaLnBrk="1" hangingPunct="1"/>
            <a:r>
              <a:rPr lang="et-EE" sz="4000" smtClean="0">
                <a:cs typeface="Times New Roman" pitchFamily="18" charset="0"/>
              </a:rPr>
              <a:t>Seadustega sätestatud võrdne kohtlemine ei taga tegelikku võrdsust</a:t>
            </a:r>
          </a:p>
          <a:p>
            <a:pPr eaLnBrk="1" hangingPunct="1"/>
            <a:r>
              <a:rPr lang="et-EE" sz="4000" smtClean="0"/>
              <a:t>Kultuur, levinud</a:t>
            </a:r>
            <a:r>
              <a:rPr lang="et-EE" sz="4000" smtClean="0">
                <a:cs typeface="Times New Roman" pitchFamily="18" charset="0"/>
              </a:rPr>
              <a:t> hoiakud ning </a:t>
            </a:r>
            <a:r>
              <a:rPr lang="et-EE" sz="4000" b="1" smtClean="0">
                <a:cs typeface="Times New Roman" pitchFamily="18" charset="0"/>
              </a:rPr>
              <a:t>stereotüübid</a:t>
            </a:r>
            <a:r>
              <a:rPr lang="et-EE" sz="4000" smtClean="0">
                <a:cs typeface="Times New Roman" pitchFamily="18" charset="0"/>
              </a:rPr>
              <a:t> ja müüdid</a:t>
            </a:r>
            <a:r>
              <a:rPr lang="et-EE" sz="4000" smtClean="0"/>
              <a:t>.</a:t>
            </a:r>
            <a:endParaRPr lang="en-GB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 стереотипов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5973"/>
            <a:ext cx="8363272" cy="471338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Гендер</a:t>
            </a:r>
            <a:r>
              <a:rPr lang="en-GB" b="1" dirty="0" smtClean="0"/>
              <a:t> -</a:t>
            </a:r>
            <a:r>
              <a:rPr lang="ru-RU" b="1" dirty="0" smtClean="0"/>
              <a:t> интерпретирован как «социальный пол», </a:t>
            </a:r>
          </a:p>
          <a:p>
            <a:r>
              <a:rPr lang="ru-RU" dirty="0" smtClean="0"/>
              <a:t> обращается внимание не на биологические различия между полами, а на социальные. </a:t>
            </a:r>
          </a:p>
          <a:p>
            <a:r>
              <a:rPr lang="ru-RU" dirty="0" smtClean="0"/>
              <a:t>Веками складывались и выстраивались типичные, </a:t>
            </a:r>
            <a:r>
              <a:rPr lang="ru-RU" b="1" dirty="0" smtClean="0"/>
              <a:t>стандартизированные представления о понятиях «мужское» и «женское</a:t>
            </a:r>
            <a:r>
              <a:rPr lang="ru-RU" dirty="0" smtClean="0"/>
              <a:t>», об образах и ролях, присущих тому или иному полу. </a:t>
            </a:r>
          </a:p>
          <a:p>
            <a:r>
              <a:rPr lang="ru-RU" dirty="0" smtClean="0"/>
              <a:t>Эти стереотипы распространяются на всех представителей </a:t>
            </a:r>
            <a:r>
              <a:rPr lang="ru-RU" dirty="0" err="1" smtClean="0"/>
              <a:t>гендера</a:t>
            </a:r>
            <a:r>
              <a:rPr lang="ru-RU" dirty="0" smtClean="0"/>
              <a:t> независимо от индивидуальных особенностей, возраста или происхождения. </a:t>
            </a:r>
          </a:p>
          <a:p>
            <a:r>
              <a:rPr lang="ru-RU" dirty="0" smtClean="0"/>
              <a:t>Они затрагивают не только черты личности, но особенности принятия управленческих решений.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z="4000" smtClean="0"/>
              <a:t>Mis on stereotüübid?</a:t>
            </a:r>
            <a:endParaRPr lang="en-GB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3949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t-EE" sz="4000" dirty="0" smtClean="0"/>
              <a:t>Stereotüüp on </a:t>
            </a:r>
            <a:r>
              <a:rPr lang="et-EE" sz="4000" b="1" dirty="0" smtClean="0"/>
              <a:t>võimendatud uskumus</a:t>
            </a:r>
            <a:r>
              <a:rPr lang="et-EE" sz="4000" dirty="0" smtClean="0"/>
              <a:t>, mis seostub mingi kategooriaga. Selle funktsioon on õigustada meie käitumist antud kategooria suhtes (Allport, 1954)</a:t>
            </a:r>
          </a:p>
          <a:p>
            <a:pPr>
              <a:buNone/>
            </a:pPr>
            <a:r>
              <a:rPr lang="ru-RU" sz="4000" b="1" dirty="0" smtClean="0"/>
              <a:t>Стереотип – это подкрепленное убеждение,</a:t>
            </a:r>
            <a:r>
              <a:rPr lang="ru-RU" sz="4000" dirty="0" smtClean="0"/>
              <a:t> связанное с категорией. Его функция — оправдывать наше поведение по отношению к данной категории (</a:t>
            </a:r>
            <a:r>
              <a:rPr lang="ru-RU" sz="4000" dirty="0" err="1" smtClean="0"/>
              <a:t>Allport</a:t>
            </a:r>
            <a:r>
              <a:rPr lang="ru-RU" sz="4000" dirty="0" smtClean="0"/>
              <a:t>, 1954).</a:t>
            </a:r>
            <a:endParaRPr lang="en-GB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Stereotüüpide kujunemine:</a:t>
            </a:r>
            <a:endParaRPr lang="en-GB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879453"/>
          </a:xfrm>
        </p:spPr>
        <p:txBody>
          <a:bodyPr/>
          <a:lstStyle/>
          <a:p>
            <a:pPr eaLnBrk="1" hangingPunct="1"/>
            <a:r>
              <a:rPr lang="et-EE" sz="4000" dirty="0" smtClean="0"/>
              <a:t>isiklik kogemus</a:t>
            </a:r>
          </a:p>
          <a:p>
            <a:pPr eaLnBrk="1" hangingPunct="1"/>
            <a:r>
              <a:rPr lang="et-EE" sz="4000" dirty="0" smtClean="0"/>
              <a:t>individuaalsed omadused: isiksus, kasvatus, enesehinnang</a:t>
            </a:r>
          </a:p>
          <a:p>
            <a:pPr eaLnBrk="1" hangingPunct="1"/>
            <a:r>
              <a:rPr lang="et-EE" sz="4000" dirty="0" smtClean="0"/>
              <a:t>grupikuuluvus, personaalne identiteet</a:t>
            </a:r>
          </a:p>
          <a:p>
            <a:pPr eaLnBrk="1" hangingPunct="1">
              <a:buFont typeface="Wingdings" pitchFamily="2" charset="2"/>
              <a:buNone/>
            </a:pPr>
            <a:endParaRPr lang="et-EE" sz="4000" dirty="0" smtClean="0"/>
          </a:p>
          <a:p>
            <a:pPr eaLnBrk="1" hangingPunct="1"/>
            <a:endParaRPr lang="en-GB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Stereotüüpide kujunemine:</a:t>
            </a:r>
            <a:endParaRPr lang="en-GB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91264" cy="395146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sz="3000" dirty="0" smtClean="0"/>
              <a:t>gruppidevahelised suhted</a:t>
            </a:r>
          </a:p>
          <a:p>
            <a:pPr eaLnBrk="1" hangingPunct="1"/>
            <a:r>
              <a:rPr lang="et-EE" sz="3000" dirty="0" smtClean="0"/>
              <a:t>avaliku elu tegelaste taju ja hoiakud</a:t>
            </a:r>
          </a:p>
          <a:p>
            <a:pPr eaLnBrk="1" hangingPunct="1"/>
            <a:r>
              <a:rPr lang="et-EE" sz="3000" dirty="0" smtClean="0"/>
              <a:t>sotsiaalsed ja majanduslikud muutused sihtgrupis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z="3000" b="1" dirty="0" smtClean="0"/>
              <a:t>	S</a:t>
            </a:r>
            <a:r>
              <a:rPr lang="et-EE" sz="3000" b="1" dirty="0" smtClean="0">
                <a:cs typeface="Times New Roman" pitchFamily="18" charset="0"/>
              </a:rPr>
              <a:t>tereotüübid</a:t>
            </a:r>
            <a:r>
              <a:rPr lang="et-EE" sz="3000" b="1" dirty="0" smtClean="0"/>
              <a:t> </a:t>
            </a:r>
            <a:r>
              <a:rPr lang="et-EE" sz="3000" b="1" dirty="0" smtClean="0"/>
              <a:t>on </a:t>
            </a:r>
            <a:r>
              <a:rPr lang="et-EE" sz="3000" b="1" dirty="0" smtClean="0">
                <a:cs typeface="Times New Roman" pitchFamily="18" charset="0"/>
              </a:rPr>
              <a:t> püsiva loomuga, sest meedia, haridussüsteem</a:t>
            </a:r>
            <a:r>
              <a:rPr lang="et-EE" sz="3000" b="1" dirty="0" smtClean="0"/>
              <a:t>, grupid</a:t>
            </a:r>
            <a:r>
              <a:rPr lang="et-EE" sz="3000" b="1" dirty="0" smtClean="0">
                <a:cs typeface="Times New Roman" pitchFamily="18" charset="0"/>
              </a:rPr>
              <a:t> taastoodavad neid</a:t>
            </a:r>
            <a:r>
              <a:rPr lang="et-EE" sz="3000" b="1" dirty="0" smtClean="0"/>
              <a:t>. Aitab säilitada olemasolevat mentaliteeti.</a:t>
            </a:r>
            <a:endParaRPr lang="en-GB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Levinud stereotüübid? </a:t>
            </a:r>
            <a:endParaRPr lang="en-GB" smtClean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4023469"/>
          </a:xfrm>
        </p:spPr>
        <p:txBody>
          <a:bodyPr/>
          <a:lstStyle/>
          <a:p>
            <a:pPr eaLnBrk="1" hangingPunct="1"/>
            <a:r>
              <a:rPr lang="en-AU" sz="3600" i="1" dirty="0" err="1" smtClean="0">
                <a:cs typeface="Times New Roman" pitchFamily="18" charset="0"/>
              </a:rPr>
              <a:t>rahvuse</a:t>
            </a:r>
            <a:r>
              <a:rPr lang="en-AU" sz="3600" i="1" dirty="0" smtClean="0">
                <a:cs typeface="Times New Roman" pitchFamily="18" charset="0"/>
              </a:rPr>
              <a:t>, </a:t>
            </a:r>
            <a:r>
              <a:rPr lang="en-AU" sz="3600" i="1" dirty="0" err="1" smtClean="0">
                <a:cs typeface="Times New Roman" pitchFamily="18" charset="0"/>
              </a:rPr>
              <a:t>soo</a:t>
            </a:r>
            <a:r>
              <a:rPr lang="en-AU" sz="3600" i="1" dirty="0" smtClean="0">
                <a:cs typeface="Times New Roman" pitchFamily="18" charset="0"/>
              </a:rPr>
              <a:t>, </a:t>
            </a:r>
            <a:r>
              <a:rPr lang="en-AU" sz="3600" i="1" dirty="0" err="1" smtClean="0">
                <a:cs typeface="Times New Roman" pitchFamily="18" charset="0"/>
              </a:rPr>
              <a:t>vanuse</a:t>
            </a:r>
            <a:r>
              <a:rPr lang="en-AU" sz="3600" i="1" dirty="0" smtClean="0">
                <a:cs typeface="Times New Roman" pitchFamily="18" charset="0"/>
              </a:rPr>
              <a:t>, </a:t>
            </a:r>
            <a:r>
              <a:rPr lang="en-AU" sz="3600" i="1" dirty="0" err="1" smtClean="0">
                <a:cs typeface="Times New Roman" pitchFamily="18" charset="0"/>
              </a:rPr>
              <a:t>ametite</a:t>
            </a:r>
            <a:r>
              <a:rPr lang="en-AU" sz="3600" i="1" dirty="0" smtClean="0">
                <a:cs typeface="Times New Roman" pitchFamily="18" charset="0"/>
              </a:rPr>
              <a:t> </a:t>
            </a:r>
            <a:r>
              <a:rPr lang="en-AU" sz="3600" i="1" dirty="0" err="1" smtClean="0">
                <a:cs typeface="Times New Roman" pitchFamily="18" charset="0"/>
              </a:rPr>
              <a:t>ja</a:t>
            </a:r>
            <a:r>
              <a:rPr lang="en-AU" sz="3600" i="1" dirty="0" smtClean="0">
                <a:cs typeface="Times New Roman" pitchFamily="18" charset="0"/>
              </a:rPr>
              <a:t> </a:t>
            </a:r>
            <a:r>
              <a:rPr lang="en-AU" sz="3600" i="1" dirty="0" err="1" smtClean="0">
                <a:cs typeface="Times New Roman" pitchFamily="18" charset="0"/>
              </a:rPr>
              <a:t>religioossete</a:t>
            </a:r>
            <a:r>
              <a:rPr lang="en-AU" sz="3600" i="1" dirty="0" smtClean="0">
                <a:cs typeface="Times New Roman" pitchFamily="18" charset="0"/>
              </a:rPr>
              <a:t> </a:t>
            </a:r>
            <a:r>
              <a:rPr lang="en-AU" sz="3600" i="1" dirty="0" err="1" smtClean="0">
                <a:cs typeface="Times New Roman" pitchFamily="18" charset="0"/>
              </a:rPr>
              <a:t>rühmituste</a:t>
            </a:r>
            <a:r>
              <a:rPr lang="en-AU" sz="3600" i="1" dirty="0" smtClean="0">
                <a:cs typeface="Times New Roman" pitchFamily="18" charset="0"/>
              </a:rPr>
              <a:t> </a:t>
            </a:r>
            <a:r>
              <a:rPr lang="en-AU" sz="3600" i="1" dirty="0" err="1" smtClean="0">
                <a:cs typeface="Times New Roman" pitchFamily="18" charset="0"/>
              </a:rPr>
              <a:t>kohta</a:t>
            </a:r>
            <a:r>
              <a:rPr lang="en-AU" sz="3600" i="1" dirty="0" smtClean="0">
                <a:cs typeface="Times New Roman" pitchFamily="18" charset="0"/>
              </a:rPr>
              <a:t> </a:t>
            </a:r>
            <a:endParaRPr lang="et-EE" sz="3600" i="1" dirty="0" smtClean="0"/>
          </a:p>
          <a:p>
            <a:pPr eaLnBrk="1" hangingPunct="1"/>
            <a:r>
              <a:rPr lang="et-EE" sz="3600" i="1" dirty="0" smtClean="0"/>
              <a:t>k</a:t>
            </a:r>
            <a:r>
              <a:rPr lang="en-AU" sz="3600" i="1" dirty="0" err="1" smtClean="0">
                <a:cs typeface="Times New Roman" pitchFamily="18" charset="0"/>
              </a:rPr>
              <a:t>irjeldava</a:t>
            </a:r>
            <a:r>
              <a:rPr lang="et-EE" sz="3600" i="1" dirty="0" smtClean="0"/>
              <a:t>d</a:t>
            </a:r>
            <a:r>
              <a:rPr lang="en-AU" sz="3600" dirty="0" smtClean="0">
                <a:cs typeface="Times New Roman" pitchFamily="18" charset="0"/>
              </a:rPr>
              <a:t> </a:t>
            </a:r>
            <a:r>
              <a:rPr lang="et-EE" sz="3600" dirty="0" smtClean="0"/>
              <a:t>(</a:t>
            </a:r>
            <a:r>
              <a:rPr lang="en-AU" sz="3600" dirty="0" err="1" smtClean="0">
                <a:cs typeface="Times New Roman" pitchFamily="18" charset="0"/>
              </a:rPr>
              <a:t>omadus</a:t>
            </a:r>
            <a:r>
              <a:rPr lang="et-EE" sz="3600" dirty="0" smtClean="0"/>
              <a:t>ed, </a:t>
            </a:r>
            <a:r>
              <a:rPr lang="en-AU" sz="3600" dirty="0" err="1" smtClean="0">
                <a:cs typeface="Times New Roman" pitchFamily="18" charset="0"/>
              </a:rPr>
              <a:t>käitumi</a:t>
            </a:r>
            <a:r>
              <a:rPr lang="et-EE" sz="3600" dirty="0" smtClean="0"/>
              <a:t>ne) - </a:t>
            </a:r>
            <a:r>
              <a:rPr lang="en-AU" sz="3600" dirty="0" err="1" smtClean="0">
                <a:cs typeface="Times New Roman" pitchFamily="18" charset="0"/>
              </a:rPr>
              <a:t>teatud</a:t>
            </a:r>
            <a:r>
              <a:rPr lang="en-AU" sz="3600" dirty="0" smtClean="0">
                <a:cs typeface="Times New Roman" pitchFamily="18" charset="0"/>
              </a:rPr>
              <a:t> </a:t>
            </a:r>
            <a:r>
              <a:rPr lang="en-AU" sz="3600" dirty="0" err="1" smtClean="0">
                <a:cs typeface="Times New Roman" pitchFamily="18" charset="0"/>
              </a:rPr>
              <a:t>sotsiaalsesse</a:t>
            </a:r>
            <a:r>
              <a:rPr lang="en-AU" sz="3600" dirty="0" smtClean="0">
                <a:cs typeface="Times New Roman" pitchFamily="18" charset="0"/>
              </a:rPr>
              <a:t> </a:t>
            </a:r>
            <a:r>
              <a:rPr lang="en-AU" sz="3600" dirty="0" err="1" smtClean="0">
                <a:cs typeface="Times New Roman" pitchFamily="18" charset="0"/>
              </a:rPr>
              <a:t>gruppi</a:t>
            </a:r>
            <a:r>
              <a:rPr lang="en-AU" sz="3600" dirty="0" smtClean="0">
                <a:cs typeface="Times New Roman" pitchFamily="18" charset="0"/>
              </a:rPr>
              <a:t> </a:t>
            </a:r>
            <a:r>
              <a:rPr lang="en-AU" sz="3600" dirty="0" err="1" smtClean="0">
                <a:cs typeface="Times New Roman" pitchFamily="18" charset="0"/>
              </a:rPr>
              <a:t>kuulujatale</a:t>
            </a:r>
            <a:r>
              <a:rPr lang="en-AU" sz="3600" dirty="0" smtClean="0">
                <a:cs typeface="Times New Roman" pitchFamily="18" charset="0"/>
              </a:rPr>
              <a:t> </a:t>
            </a:r>
            <a:r>
              <a:rPr lang="en-AU" sz="3600" dirty="0" err="1" smtClean="0">
                <a:cs typeface="Times New Roman" pitchFamily="18" charset="0"/>
              </a:rPr>
              <a:t>iseloomulikuks</a:t>
            </a:r>
            <a:r>
              <a:rPr lang="en-AU" sz="3600" dirty="0" smtClean="0">
                <a:cs typeface="Times New Roman" pitchFamily="18" charset="0"/>
              </a:rPr>
              <a:t> </a:t>
            </a:r>
            <a:r>
              <a:rPr lang="en-AU" sz="3600" dirty="0" err="1" smtClean="0">
                <a:cs typeface="Times New Roman" pitchFamily="18" charset="0"/>
              </a:rPr>
              <a:t>peeta</a:t>
            </a:r>
            <a:r>
              <a:rPr lang="et-EE" sz="3600" dirty="0" smtClean="0"/>
              <a:t>vad</a:t>
            </a:r>
            <a:r>
              <a:rPr lang="en-AU" sz="3600" dirty="0" smtClean="0">
                <a:cs typeface="Times New Roman" pitchFamily="18" charset="0"/>
              </a:rPr>
              <a:t>, </a:t>
            </a:r>
            <a:endParaRPr lang="et-EE" sz="3600" dirty="0" smtClean="0"/>
          </a:p>
          <a:p>
            <a:pPr eaLnBrk="1" hangingPunct="1"/>
            <a:r>
              <a:rPr lang="en-AU" sz="3600" i="1" dirty="0" err="1" smtClean="0">
                <a:cs typeface="Times New Roman" pitchFamily="18" charset="0"/>
              </a:rPr>
              <a:t>Normatiivsed</a:t>
            </a:r>
            <a:r>
              <a:rPr lang="et-EE" sz="3600" i="1" dirty="0" smtClean="0"/>
              <a:t> </a:t>
            </a:r>
            <a:r>
              <a:rPr lang="et-EE" sz="3600" dirty="0" smtClean="0"/>
              <a:t>– </a:t>
            </a:r>
            <a:r>
              <a:rPr lang="en-AU" sz="3600" dirty="0" err="1" smtClean="0">
                <a:cs typeface="Times New Roman" pitchFamily="18" charset="0"/>
              </a:rPr>
              <a:t>ettekirjutus</a:t>
            </a:r>
            <a:r>
              <a:rPr lang="et-EE" sz="3600" dirty="0" smtClean="0"/>
              <a:t>ed, normid</a:t>
            </a:r>
            <a:r>
              <a:rPr lang="et-EE" sz="2800" dirty="0" smtClean="0">
                <a:latin typeface="Book Antiqua" pitchFamily="18" charset="0"/>
              </a:rPr>
              <a:t>.</a:t>
            </a:r>
            <a:endParaRPr lang="en-GB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Ülesanne </a:t>
            </a:r>
            <a:endParaRPr lang="en-GB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95477"/>
          </a:xfrm>
        </p:spPr>
        <p:txBody>
          <a:bodyPr/>
          <a:lstStyle/>
          <a:p>
            <a:pPr eaLnBrk="1" hangingPunct="1"/>
            <a:r>
              <a:rPr lang="et-EE" dirty="0" smtClean="0"/>
              <a:t>Kirjeldage “ideaalse” Eesti mehe põhiomadusi </a:t>
            </a:r>
            <a:r>
              <a:rPr lang="et-EE" dirty="0" smtClean="0"/>
              <a:t>(</a:t>
            </a:r>
            <a:r>
              <a:rPr lang="et-EE" dirty="0" smtClean="0"/>
              <a:t>5</a:t>
            </a:r>
            <a:r>
              <a:rPr lang="et-EE" dirty="0" smtClean="0"/>
              <a:t>)</a:t>
            </a:r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/>
            <a:r>
              <a:rPr lang="et-EE" dirty="0" smtClean="0"/>
              <a:t>Kirjeldage “ ideaalse”  Eesti naise põhiomadusi </a:t>
            </a:r>
            <a:r>
              <a:rPr lang="et-EE" dirty="0" smtClean="0"/>
              <a:t>(5)</a:t>
            </a:r>
            <a:endParaRPr lang="et-EE" dirty="0" smtClean="0"/>
          </a:p>
          <a:p>
            <a:pPr eaLnBrk="1" hangingPunct="1"/>
            <a:endParaRPr lang="et-EE" dirty="0" smtClean="0"/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31748" name="Picture 4" descr="C:\Program Files\Common Files\Microsoft Shared\Clipart\cagcat50\bd0651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861048"/>
            <a:ext cx="152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smtClean="0"/>
              <a:t>Sooline sotsialiseerimine ehk kuidas kujuneb sotsiaalne sugu?</a:t>
            </a:r>
            <a:endParaRPr lang="en-GB" smtClean="0"/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896"/>
            <a:ext cx="8229600" cy="3663429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t-EE" sz="4800" dirty="0" smtClean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rPr>
              <a:t>kultuurilised tegurid: sümboolsed mudelid (meedia, raamatud</a:t>
            </a:r>
            <a:r>
              <a:rPr lang="et-EE" sz="4800" dirty="0" smtClean="0">
                <a:solidFill>
                  <a:srgbClr val="333333"/>
                </a:solidFill>
              </a:rPr>
              <a:t>)</a:t>
            </a:r>
            <a:endParaRPr lang="en-GB" sz="4800" dirty="0" smtClean="0">
              <a:solidFill>
                <a:srgbClr val="333333"/>
              </a:solidFill>
            </a:endParaRPr>
          </a:p>
          <a:p>
            <a:pPr eaLnBrk="1" hangingPunct="1"/>
            <a:endParaRPr lang="en-GB" sz="4800" dirty="0" smtClean="0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pPr eaLnBrk="1" hangingPunct="1"/>
            <a:r>
              <a:rPr lang="et-EE" smtClean="0"/>
              <a:t>Sooline sotsialiseerimine</a:t>
            </a:r>
            <a:endParaRPr lang="en-GB" smtClean="0"/>
          </a:p>
        </p:txBody>
      </p:sp>
      <p:graphicFrame>
        <p:nvGraphicFramePr>
          <p:cNvPr id="717824" name="Object 0"/>
          <p:cNvGraphicFramePr>
            <a:graphicFrameLocks noChangeAspect="1"/>
          </p:cNvGraphicFramePr>
          <p:nvPr/>
        </p:nvGraphicFramePr>
        <p:xfrm>
          <a:off x="2133600" y="1905000"/>
          <a:ext cx="5257800" cy="4648200"/>
        </p:xfrm>
        <a:graphic>
          <a:graphicData uri="http://schemas.openxmlformats.org/presentationml/2006/ole">
            <p:oleObj spid="_x0000_s1026" name="CorelPhotoPaint.Image.7" r:id="rId3" imgW="4114286" imgH="49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t-EE" smtClean="0"/>
              <a:t>Sooline sotsialiseerimine</a:t>
            </a:r>
            <a:endParaRPr lang="en-GB" smtClean="0"/>
          </a:p>
        </p:txBody>
      </p: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2438400" y="1981200"/>
          <a:ext cx="4800600" cy="4724400"/>
        </p:xfrm>
        <a:graphic>
          <a:graphicData uri="http://schemas.openxmlformats.org/presentationml/2006/ole">
            <p:oleObj spid="_x0000_s2050" name="CorelPhotoPaint.Image.7" r:id="rId3" imgW="2483537" imgH="32511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type="title"/>
          </p:nvPr>
        </p:nvGraphicFramePr>
        <p:xfrm>
          <a:off x="762000" y="1828800"/>
          <a:ext cx="3657600" cy="4495800"/>
        </p:xfrm>
        <a:graphic>
          <a:graphicData uri="http://schemas.openxmlformats.org/presentationml/2006/ole">
            <p:oleObj spid="_x0000_s3074" name="CorelPhotoPaint.Image.7" r:id="rId3" imgW="780091" imgH="548270" progId="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257800" y="1752600"/>
          <a:ext cx="3635375" cy="4648200"/>
        </p:xfrm>
        <a:graphic>
          <a:graphicData uri="http://schemas.openxmlformats.org/presentationml/2006/ole">
            <p:oleObj spid="_x0000_s3075" name="CorelPhotoPaint.Image.7" r:id="rId4" imgW="3251176" imgH="3680151" progId="">
              <p:embed/>
            </p:oleObj>
          </a:graphicData>
        </a:graphic>
      </p:graphicFrame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t-EE" sz="4400">
                <a:solidFill>
                  <a:schemeClr val="tx2"/>
                </a:solidFill>
              </a:rPr>
              <a:t>Sooline sotsialiseerimine</a:t>
            </a:r>
            <a:endParaRPr lang="en-GB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ealkiri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Равноправие</a:t>
            </a:r>
            <a:r>
              <a:rPr lang="et-EE" dirty="0" smtClean="0"/>
              <a:t> vs </a:t>
            </a:r>
            <a:r>
              <a:rPr lang="ru-RU" dirty="0" smtClean="0"/>
              <a:t>Увеличение возможностей</a:t>
            </a:r>
            <a:endParaRPr lang="et-EE" dirty="0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588219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Gill Sans MT (Основной текст)"/>
              </a:rPr>
              <a:t>Равноправие</a:t>
            </a:r>
            <a:r>
              <a:rPr lang="et-EE" dirty="0" smtClean="0">
                <a:latin typeface="Gill Sans MT (Основной текст)"/>
              </a:rPr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Gill Sans MT (Основной текст)"/>
              </a:rPr>
              <a:t>Одинаковые права  у женщин и мужчин, обязанности, возможности и ответственность при участии в каждой области общественной жизни</a:t>
            </a:r>
            <a:endParaRPr lang="et-EE" dirty="0" smtClean="0">
              <a:latin typeface="Gill Sans MT (Основной текст)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Gill Sans MT (Основной текст)"/>
              </a:rPr>
              <a:t>Увеличение возможностей</a:t>
            </a:r>
            <a:r>
              <a:rPr lang="et-EE" dirty="0" smtClean="0">
                <a:latin typeface="Gill Sans MT (Основной текст)"/>
              </a:rPr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Gill Sans MT (Основной текст)"/>
              </a:rPr>
              <a:t>Развитие самоуверенности</a:t>
            </a:r>
            <a:r>
              <a:rPr lang="et-EE" dirty="0" smtClean="0">
                <a:latin typeface="Gill Sans MT (Основной текст)"/>
              </a:rPr>
              <a:t>.</a:t>
            </a:r>
            <a:r>
              <a:rPr lang="ru-RU" dirty="0" smtClean="0">
                <a:latin typeface="Gill Sans MT (Основной текст)"/>
              </a:rPr>
              <a:t>Вера в свою значимость и силы достигнуть изменений и контролировать свою жизнь</a:t>
            </a:r>
            <a:endParaRPr lang="et-EE" dirty="0" smtClean="0">
              <a:latin typeface="Gill Sans MT (Основной текст)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Gill Sans MT (Основной текст)"/>
              </a:rPr>
              <a:t>Развивать возможности создания лучшего выбора и добиваться лучших условий</a:t>
            </a:r>
            <a:r>
              <a:rPr lang="et-EE" dirty="0" smtClean="0">
                <a:latin typeface="Gill Sans MT (Основной текст)"/>
              </a:rPr>
              <a:t>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Gill Sans MT (Основной текст)"/>
              </a:rPr>
              <a:t>Развивать способности</a:t>
            </a:r>
            <a:r>
              <a:rPr lang="et-EE" dirty="0" smtClean="0">
                <a:latin typeface="Gill Sans MT (Основной текст)"/>
              </a:rPr>
              <a:t> </a:t>
            </a:r>
            <a:r>
              <a:rPr lang="ru-RU" dirty="0" smtClean="0">
                <a:latin typeface="Gill Sans MT (Основной текст)"/>
              </a:rPr>
              <a:t>и достичь изменений в существующей социальной среде</a:t>
            </a:r>
            <a:r>
              <a:rPr lang="et-EE" dirty="0" smtClean="0">
                <a:latin typeface="Gill Sans MT (Основной текст)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t-EE" dirty="0">
              <a:latin typeface="Gill Sans MT (Основной текст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Гендерные различия в оценке труда</a:t>
            </a:r>
            <a:endParaRPr lang="ru-RU" sz="4000" b="1" dirty="0"/>
          </a:p>
        </p:txBody>
      </p:sp>
      <p:pic>
        <p:nvPicPr>
          <p:cNvPr id="28674" name="Picture 2" descr="http://images.myshared.ru/800668/slide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E9"/>
              </a:clrFrom>
              <a:clrTo>
                <a:srgbClr val="FFFEE9">
                  <a:alpha val="0"/>
                </a:srgbClr>
              </a:clrTo>
            </a:clrChange>
          </a:blip>
          <a:srcRect t="36351" b="18500"/>
          <a:stretch>
            <a:fillRect/>
          </a:stretch>
        </p:blipFill>
        <p:spPr bwMode="auto">
          <a:xfrm>
            <a:off x="0" y="2348880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ealkiri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Препятствия на пути к изменениям</a:t>
            </a:r>
            <a:endParaRPr lang="et-EE" sz="3000" dirty="0" smtClean="0"/>
          </a:p>
        </p:txBody>
      </p:sp>
      <p:sp>
        <p:nvSpPr>
          <p:cNvPr id="34819" name="Sisu kohatäid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ru-RU" dirty="0" smtClean="0">
                <a:latin typeface="Gill Sans MT (Основной текст)"/>
              </a:rPr>
              <a:t>Противоборство интересов между мужчинами и женщинами</a:t>
            </a:r>
            <a:r>
              <a:rPr lang="et-EE" dirty="0" smtClean="0">
                <a:latin typeface="Gill Sans MT (Основной текст)"/>
              </a:rPr>
              <a:t>.</a:t>
            </a:r>
          </a:p>
          <a:p>
            <a:r>
              <a:rPr lang="ru-RU" dirty="0" smtClean="0">
                <a:latin typeface="Gill Sans MT (Основной текст)"/>
              </a:rPr>
              <a:t>Противоборство интересов между женщинами- часть женщин в лучшей позиции чем другие.</a:t>
            </a:r>
            <a:endParaRPr lang="et-EE" dirty="0" smtClean="0">
              <a:latin typeface="Gill Sans MT (Основной текст)"/>
            </a:endParaRPr>
          </a:p>
          <a:p>
            <a:r>
              <a:rPr lang="ru-RU" dirty="0" smtClean="0">
                <a:latin typeface="Gill Sans MT (Основной текст)"/>
              </a:rPr>
              <a:t>Другие пересекающиеся аспекты неравенства</a:t>
            </a:r>
            <a:r>
              <a:rPr lang="et-EE" dirty="0" smtClean="0">
                <a:latin typeface="Gill Sans MT (Основной текст)"/>
              </a:rPr>
              <a:t> – </a:t>
            </a:r>
            <a:r>
              <a:rPr lang="ru-RU" dirty="0" smtClean="0">
                <a:latin typeface="Gill Sans MT (Основной текст)"/>
              </a:rPr>
              <a:t>социальное и экономическое неравенство, социальная принадлежность в группы, возраст и </a:t>
            </a:r>
            <a:r>
              <a:rPr lang="ru-RU" dirty="0" err="1" smtClean="0">
                <a:latin typeface="Gill Sans MT (Основной текст)"/>
              </a:rPr>
              <a:t>др</a:t>
            </a:r>
            <a:r>
              <a:rPr lang="ru-RU" dirty="0" smtClean="0">
                <a:latin typeface="Gill Sans MT (Основной текст)"/>
              </a:rPr>
              <a:t> .</a:t>
            </a:r>
          </a:p>
          <a:p>
            <a:r>
              <a:rPr lang="ru-RU" dirty="0" smtClean="0">
                <a:latin typeface="Gill Sans MT (Основной текст)"/>
              </a:rPr>
              <a:t>Что еще</a:t>
            </a:r>
            <a:r>
              <a:rPr lang="et-EE" dirty="0" smtClean="0">
                <a:latin typeface="Gill Sans MT (Основной текст)"/>
              </a:rPr>
              <a:t>?</a:t>
            </a:r>
          </a:p>
          <a:p>
            <a:pPr lvl="1"/>
            <a:endParaRPr lang="et-EE" dirty="0" smtClean="0">
              <a:latin typeface="Gill Sans MT (Основной текст)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1497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pp.vk.me/c623222/v623222244/316bf/2bMgryHFa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0636"/>
            <a:ext cx="9144000" cy="6948636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4067944" y="5661248"/>
            <a:ext cx="2160240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23222/v623222244/316c9/2eBhYktn4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30125"/>
            <a:ext cx="9180512" cy="7015509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139952" y="5589240"/>
            <a:ext cx="201622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623222/v623222244/316d3/P0OaItLSz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355976" y="5733256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vk.me/c623222/v623222244/316e7/tEZ44U5AA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716016" y="5877272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23222/v623222244/31723/hVQMwx_a8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7043521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139952" y="5904656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vk.me/c623222/v623222244/316dd/K5824Pxl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283968" y="5805264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23222/v623222244/316fb/YY2LA-1GH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139952" y="5733256"/>
            <a:ext cx="1872208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3222/v623222244/31705/5_hE2yO7j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283968" y="5877272"/>
            <a:ext cx="1728192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vk.me/c623222/v623222244/3170f/2SV26nbpy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067944" y="5760640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7 </a:t>
            </a:r>
            <a:r>
              <a:rPr lang="ru-RU" sz="3600" b="1" dirty="0" err="1" smtClean="0"/>
              <a:t>гендерных</a:t>
            </a:r>
            <a:r>
              <a:rPr lang="ru-RU" sz="3600" b="1" dirty="0" smtClean="0"/>
              <a:t> стереотипов, которые влияют на отношения мужчин и женщин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Дети,</a:t>
            </a:r>
          </a:p>
          <a:p>
            <a:r>
              <a:rPr lang="ru-RU" dirty="0" smtClean="0"/>
              <a:t>Да или нет,</a:t>
            </a:r>
          </a:p>
          <a:p>
            <a:r>
              <a:rPr lang="ru-RU" dirty="0" smtClean="0"/>
              <a:t>Богатство,</a:t>
            </a:r>
          </a:p>
          <a:p>
            <a:r>
              <a:rPr lang="ru-RU" dirty="0" smtClean="0"/>
              <a:t>Брак,</a:t>
            </a:r>
          </a:p>
          <a:p>
            <a:r>
              <a:rPr lang="ru-RU" dirty="0" smtClean="0"/>
              <a:t>Уход за детьми,</a:t>
            </a:r>
          </a:p>
          <a:p>
            <a:r>
              <a:rPr lang="ru-RU" dirty="0" smtClean="0"/>
              <a:t>Семья или карьера,</a:t>
            </a:r>
          </a:p>
          <a:p>
            <a:r>
              <a:rPr lang="ru-RU" dirty="0" smtClean="0"/>
              <a:t>Эмоции</a:t>
            </a:r>
            <a:r>
              <a:rPr lang="et-EE" dirty="0" smtClean="0"/>
              <a:t> </a:t>
            </a:r>
            <a:r>
              <a:rPr lang="ru-RU" dirty="0" smtClean="0"/>
              <a:t>= логика,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0932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https://www.youtube.com/watch?v=YGink6q0dlg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vk.me/c623222/v623222244/31719/dgtORg759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9766"/>
            <a:ext cx="9577064" cy="7347766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067944" y="5589240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konomika.snauka.ru/wp-content/uploads/2014/03/table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1281"/>
            <a:ext cx="8132538" cy="6428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dirty="0" smtClean="0"/>
              <a:t>Типичность  и многообразие</a:t>
            </a:r>
            <a:endParaRPr lang="ru-RU" dirty="0"/>
          </a:p>
        </p:txBody>
      </p:sp>
      <p:pic>
        <p:nvPicPr>
          <p:cNvPr id="24578" name="Picture 2" descr="http://lib.rus.ec/i/95/446595/Autogen_eBook_id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712968" cy="479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onspekta.net/studopediainfo/baza2/1547570055248.files/image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8784976" cy="559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ли равенство?</a:t>
            </a:r>
            <a:endParaRPr lang="ru-RU" dirty="0"/>
          </a:p>
        </p:txBody>
      </p:sp>
      <p:pic>
        <p:nvPicPr>
          <p:cNvPr id="14338" name="Picture 2" descr="http://www.glavny.tv/sites/default/files/styles/large/public/mainphotos/6732/uspet-do-30-gendernye-roli-i-stereotipy-rossiyan-7823.jpg?itok=s6IDXLp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106299" cy="2735213"/>
          </a:xfrm>
          <a:prstGeom prst="rect">
            <a:avLst/>
          </a:prstGeom>
          <a:noFill/>
        </p:spPr>
      </p:pic>
      <p:pic>
        <p:nvPicPr>
          <p:cNvPr id="14340" name="Picture 4" descr="http://hiblogger.net/img/articles_img/3/f/5/0baec94f86e704fa0d7543cbca469878-6wu8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425" y="1772816"/>
            <a:ext cx="53625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8092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Короткие обучающие видео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1128"/>
          </a:xfrm>
        </p:spPr>
        <p:txBody>
          <a:bodyPr>
            <a:noAutofit/>
          </a:bodyPr>
          <a:lstStyle/>
          <a:p>
            <a:r>
              <a:rPr lang="en-US" sz="1800" dirty="0" smtClean="0"/>
              <a:t>Gender Stereotypes - </a:t>
            </a:r>
            <a:r>
              <a:rPr lang="en-US" sz="1800" dirty="0" smtClean="0">
                <a:hlinkClick r:id="rId2"/>
              </a:rPr>
              <a:t>https://www.youtube.com/watch?v=ujGqiZIarAY</a:t>
            </a:r>
            <a:r>
              <a:rPr lang="en-US" sz="1800" dirty="0" smtClean="0"/>
              <a:t> </a:t>
            </a:r>
          </a:p>
          <a:p>
            <a:r>
              <a:rPr lang="et-EE" sz="1800" dirty="0" smtClean="0"/>
              <a:t>Gender Equality </a:t>
            </a:r>
            <a:r>
              <a:rPr lang="en-US" sz="1800" dirty="0" smtClean="0"/>
              <a:t>in Education - </a:t>
            </a:r>
            <a:r>
              <a:rPr lang="et-EE" sz="1800" dirty="0" smtClean="0">
                <a:hlinkClick r:id="rId3"/>
              </a:rPr>
              <a:t>https://www.youtube.com/watch?v=J1MkBNVfAxE</a:t>
            </a:r>
            <a:endParaRPr lang="et-EE" sz="1800" dirty="0" smtClean="0"/>
          </a:p>
          <a:p>
            <a:r>
              <a:rPr lang="et-EE" sz="1800" dirty="0" smtClean="0"/>
              <a:t>How to close gender gap </a:t>
            </a:r>
            <a:r>
              <a:rPr lang="en-US" sz="1800" dirty="0" smtClean="0"/>
              <a:t> - </a:t>
            </a:r>
            <a:r>
              <a:rPr lang="et-EE" sz="1800" dirty="0" smtClean="0">
                <a:hlinkClick r:id="rId4"/>
              </a:rPr>
              <a:t>https://www.youtube.com/watch?v=MRTgW8VAOBU</a:t>
            </a:r>
            <a:r>
              <a:rPr lang="et-EE" sz="1800" dirty="0" smtClean="0"/>
              <a:t>  -</a:t>
            </a:r>
          </a:p>
          <a:p>
            <a:pPr fontAlgn="t"/>
            <a:r>
              <a:rPr lang="ru-RU" sz="1800" dirty="0" smtClean="0"/>
              <a:t>Гендерное равенство работает</a:t>
            </a:r>
            <a:r>
              <a:rPr lang="en-US" sz="1800" dirty="0" smtClean="0"/>
              <a:t> EBRD - </a:t>
            </a:r>
            <a:r>
              <a:rPr lang="et-EE" sz="1800" dirty="0" smtClean="0">
                <a:hlinkClick r:id="rId5"/>
              </a:rPr>
              <a:t>https://www.youtube.com/watch?v=oEJo5Ts4bhU-</a:t>
            </a:r>
            <a:endParaRPr lang="et-EE" sz="1800" dirty="0" smtClean="0"/>
          </a:p>
          <a:p>
            <a:r>
              <a:rPr lang="et-EE" sz="1800" dirty="0" smtClean="0"/>
              <a:t>OECD about Education, Salary, Family, Entreprenership, Employment.  </a:t>
            </a:r>
            <a:r>
              <a:rPr lang="et-EE" sz="1800" dirty="0" smtClean="0">
                <a:hlinkClick r:id="rId6"/>
              </a:rPr>
              <a:t>https://www.youtube.com/watch?v=j85fGU3PeeY</a:t>
            </a:r>
            <a:r>
              <a:rPr lang="et-EE" sz="1800" dirty="0" smtClean="0"/>
              <a:t>  </a:t>
            </a:r>
            <a:endParaRPr lang="et-EE" sz="1800" dirty="0" smtClean="0">
              <a:hlinkClick r:id="rId7"/>
            </a:endParaRPr>
          </a:p>
          <a:p>
            <a:r>
              <a:rPr lang="et-EE" sz="1800" dirty="0" smtClean="0"/>
              <a:t>European Commision about in equality - </a:t>
            </a:r>
            <a:r>
              <a:rPr lang="et-EE" sz="1800" dirty="0" smtClean="0">
                <a:hlinkClick r:id="rId7"/>
              </a:rPr>
              <a:t>https://www.youtube.com/watch?v=TWvJ3Dd2Y9M</a:t>
            </a:r>
            <a:endParaRPr lang="et-EE" sz="1800" dirty="0" smtClean="0"/>
          </a:p>
          <a:p>
            <a:r>
              <a:rPr lang="et-EE" sz="1800" dirty="0" smtClean="0"/>
              <a:t>Index in Gender Equality -  </a:t>
            </a:r>
            <a:r>
              <a:rPr lang="et-EE" sz="1800" dirty="0" smtClean="0">
                <a:hlinkClick r:id="rId8"/>
              </a:rPr>
              <a:t>https://www.youtube.com/watch?v=b7E5wlyVymE</a:t>
            </a:r>
            <a:endParaRPr lang="et-EE" sz="1800" dirty="0" smtClean="0"/>
          </a:p>
          <a:p>
            <a:r>
              <a:rPr lang="et-EE" sz="1800" dirty="0" smtClean="0"/>
              <a:t>Gender Pay Gap - </a:t>
            </a:r>
            <a:r>
              <a:rPr lang="et-EE" sz="1800" dirty="0" smtClean="0">
                <a:hlinkClick r:id="rId9"/>
              </a:rPr>
              <a:t>https://www.youtube.com/watch?v=sVnLHVVR568</a:t>
            </a:r>
            <a:endParaRPr lang="et-EE" sz="1800" dirty="0" smtClean="0"/>
          </a:p>
          <a:p>
            <a:r>
              <a:rPr lang="et-EE" sz="1800" dirty="0" smtClean="0"/>
              <a:t>Protecting yout Rights - Gender Equality </a:t>
            </a:r>
            <a:r>
              <a:rPr lang="et-EE" sz="1800" dirty="0" smtClean="0">
                <a:hlinkClick r:id="rId10"/>
              </a:rPr>
              <a:t>https://www.youtube.com/watch?v=kgL2ZAa421U</a:t>
            </a:r>
            <a:r>
              <a:rPr lang="et-EE" sz="1800" dirty="0" smtClean="0"/>
              <a:t>– </a:t>
            </a:r>
          </a:p>
          <a:p>
            <a:r>
              <a:rPr lang="et-EE" sz="1800" dirty="0" smtClean="0"/>
              <a:t>Stereotypes </a:t>
            </a:r>
            <a:r>
              <a:rPr lang="et-EE" sz="1800" dirty="0" smtClean="0">
                <a:hlinkClick r:id="rId11"/>
              </a:rPr>
              <a:t>https://www.youtube.com/watch?v=0BEQ4qj6ZsY</a:t>
            </a:r>
            <a:r>
              <a:rPr lang="et-EE" sz="1800" dirty="0" smtClean="0"/>
              <a:t> </a:t>
            </a:r>
            <a:endParaRPr lang="ru-RU" sz="1800" dirty="0" smtClean="0"/>
          </a:p>
          <a:p>
            <a:r>
              <a:rPr lang="et-EE" sz="1800" dirty="0" smtClean="0"/>
              <a:t>Violence </a:t>
            </a:r>
            <a:r>
              <a:rPr lang="et-EE" sz="1800" dirty="0" smtClean="0">
                <a:hlinkClick r:id="rId12"/>
              </a:rPr>
              <a:t>https://www.youtube.com/watch?v=9pwNOxhJh34</a:t>
            </a:r>
            <a:r>
              <a:rPr lang="et-EE" sz="1800" dirty="0" smtClean="0"/>
              <a:t> </a:t>
            </a:r>
            <a:endParaRPr lang="et-E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46416"/>
            <a:ext cx="8229600" cy="938368"/>
          </a:xfrm>
        </p:spPr>
        <p:txBody>
          <a:bodyPr/>
          <a:lstStyle/>
          <a:p>
            <a:r>
              <a:rPr lang="ru-RU" dirty="0" smtClean="0"/>
              <a:t>Основная информация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Гендер - </a:t>
            </a:r>
            <a:r>
              <a:rPr lang="en-GB" dirty="0" smtClean="0"/>
              <a:t>C</a:t>
            </a:r>
            <a:r>
              <a:rPr lang="ru-RU" dirty="0" smtClean="0"/>
              <a:t>оциальная идетичность</a:t>
            </a:r>
          </a:p>
          <a:p>
            <a:r>
              <a:rPr lang="ru-RU" dirty="0" smtClean="0"/>
              <a:t>Генденрные стереотипы (социальные роли)</a:t>
            </a:r>
          </a:p>
          <a:p>
            <a:r>
              <a:rPr lang="ru-RU" dirty="0" smtClean="0"/>
              <a:t>Теория гендерных ролей</a:t>
            </a:r>
          </a:p>
          <a:p>
            <a:r>
              <a:rPr lang="ru-RU" dirty="0" smtClean="0"/>
              <a:t>1900-1920 большая дискриминация на рабочем месте, женщина работала на конвеере. Мужщина был бы руководителем</a:t>
            </a:r>
          </a:p>
          <a:p>
            <a:r>
              <a:rPr lang="ru-RU" dirty="0" smtClean="0"/>
              <a:t>1930-1950 Великая депресия – мужщины на войне, у женщины меняюется роль на рабочем месте</a:t>
            </a:r>
          </a:p>
          <a:p>
            <a:r>
              <a:rPr lang="ru-RU" dirty="0" smtClean="0"/>
              <a:t>1960-1970 р/еволюция – большой скачёк работающим женщин</a:t>
            </a:r>
          </a:p>
          <a:p>
            <a:r>
              <a:rPr lang="ru-RU" dirty="0" smtClean="0"/>
              <a:t>1990 – позиция женщин в обществе заметно улучшилась, в том числе и колличество работающих женщин. К 2012 году с 20 к 72% женщин работающих женщин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68760"/>
            <a:ext cx="3886200" cy="1080120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Различия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941CA1-0E8F-4722-8A98-FB3DA4FEFA9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53000" y="1268760"/>
            <a:ext cx="3886200" cy="108012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latin typeface="Times New Roman"/>
              </a:rPr>
              <a:t>Что нужно сделать чтобы улучшить ситуацию</a:t>
            </a:r>
            <a:endParaRPr lang="en-US" sz="2400" b="0" kern="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05000" y="3786336"/>
            <a:ext cx="5334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519063"/>
            <a:ext cx="47410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ГЕНДЕРНОЕ РАВНОПРАВИЕ</a:t>
            </a: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SOOLISE PROGRAMM 2016\Gender Conference 2016 RU.jpg"/>
          <p:cNvPicPr>
            <a:picLocks noChangeAspect="1" noChangeArrowheads="1"/>
          </p:cNvPicPr>
          <p:nvPr/>
        </p:nvPicPr>
        <p:blipFill>
          <a:blip r:embed="rId2" cstate="print"/>
          <a:srcRect t="25200" r="25481"/>
          <a:stretch>
            <a:fillRect/>
          </a:stretch>
        </p:blipFill>
        <p:spPr bwMode="auto">
          <a:xfrm>
            <a:off x="971600" y="4365104"/>
            <a:ext cx="4968552" cy="21374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1605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Конференция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81472"/>
            <a:ext cx="8291264" cy="4407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Конференция «Путь молодёжи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равноправию 2022»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t-EE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4го декабря 2022 в  Хельсинки.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Рабочий язык: английский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активные будут премированы поездкой в Данию или посейщением семьёй спа центра – начнём же с лайка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www.facebook.com/SSCW.ESTONIA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https://www.facebook.com/Peace.Child.Estonia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 получат сертификаты участия и смогут принять участие в других проектах/мероприятиях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SSCW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Регистрация и информация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https://genderjourney.eu/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34063" lvl="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Финансируют:</a:t>
            </a: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kysk.ee/failid/Upload/files/Logod%20Taotlejatele/kysk%20logo%20e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949280"/>
            <a:ext cx="2880320" cy="4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nordiskkulturkontakt.org/wp-content/themes/brbr/img/logo_en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437112"/>
            <a:ext cx="2135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Basil\Desktop\NMR Logotype CMYK EN BLU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157192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Регистрация</a:t>
            </a:r>
            <a:r>
              <a:rPr lang="en-GB" b="1" dirty="0" smtClean="0"/>
              <a:t>: meedia.sscw.ee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C:\Users\Basil\Desktop\Citizen Media 30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916832"/>
            <a:ext cx="8676456" cy="454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ealkiri 1"/>
          <p:cNvSpPr>
            <a:spLocks noGrp="1"/>
          </p:cNvSpPr>
          <p:nvPr>
            <p:ph type="ctrTitle"/>
          </p:nvPr>
        </p:nvSpPr>
        <p:spPr>
          <a:xfrm>
            <a:off x="1219200" y="3709988"/>
            <a:ext cx="6858000" cy="1087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smtClean="0">
                <a:latin typeface="Bookman Old Style (Заголовки)"/>
              </a:rPr>
              <a:t>Вопросы гендерного равноправия в Эстонском обществе и их связь</a:t>
            </a:r>
            <a:br>
              <a:rPr lang="ru-RU" sz="2400" smtClean="0">
                <a:latin typeface="Bookman Old Style (Заголовки)"/>
              </a:rPr>
            </a:br>
            <a:r>
              <a:rPr lang="ru-RU" sz="2400" smtClean="0">
                <a:latin typeface="Bookman Old Style (Заголовки)"/>
              </a:rPr>
              <a:t> с рабочей средой</a:t>
            </a:r>
            <a:endParaRPr lang="et-EE" sz="2300" smtClean="0"/>
          </a:p>
        </p:txBody>
      </p:sp>
      <p:sp>
        <p:nvSpPr>
          <p:cNvPr id="11267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Менторская программа</a:t>
            </a:r>
            <a:endParaRPr 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04813"/>
            <a:ext cx="38877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Basil\Desktop\PROJECT 2021\1. TOETATUD\KYSK PCE 2021 NOORTEFOORUM\Design + Kommunikatsioon projekt + foorum 2021\IVNF2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6984776" cy="44554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X </a:t>
            </a:r>
            <a:r>
              <a:rPr lang="ru-RU" dirty="0" smtClean="0"/>
              <a:t>Все Эстонский молодежный форум «Нечего о нас, без нас…»</a:t>
            </a:r>
            <a:endParaRPr lang="en-GB" dirty="0"/>
          </a:p>
        </p:txBody>
      </p:sp>
      <p:sp>
        <p:nvSpPr>
          <p:cNvPr id="6" name="Овал 5"/>
          <p:cNvSpPr/>
          <p:nvPr/>
        </p:nvSpPr>
        <p:spPr>
          <a:xfrm>
            <a:off x="2339752" y="4869160"/>
            <a:ext cx="144016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5940152" y="2060848"/>
            <a:ext cx="1368152" cy="2736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C:\Users\Basil\Desktop\PROJECT 2021\1. TOETATUD\KYSK PCE 2021 NOORTEFOORUM\Design + Kommunikatsioon projekt + foorum 2021\IVNF2021.png"/>
          <p:cNvPicPr>
            <a:picLocks noChangeAspect="1" noChangeArrowheads="1"/>
          </p:cNvPicPr>
          <p:nvPr/>
        </p:nvPicPr>
        <p:blipFill>
          <a:blip r:embed="rId2" cstate="print"/>
          <a:srcRect l="52525" r="21212" b="35354"/>
          <a:stretch>
            <a:fillRect/>
          </a:stretch>
        </p:blipFill>
        <p:spPr bwMode="auto">
          <a:xfrm>
            <a:off x="5868144" y="1988840"/>
            <a:ext cx="18722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Разное Значения слова «Пол»</a:t>
            </a:r>
            <a:endParaRPr lang="et-EE" smtClean="0"/>
          </a:p>
        </p:txBody>
      </p:sp>
      <p:sp>
        <p:nvSpPr>
          <p:cNvPr id="13315" name="Sisu kohatäid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endParaRPr lang="en-US" u="sng" dirty="0" smtClean="0">
              <a:latin typeface="Gill Sans MT (Основной текст)"/>
            </a:endParaRPr>
          </a:p>
          <a:p>
            <a:r>
              <a:rPr lang="ru-RU" u="sng" dirty="0" smtClean="0">
                <a:latin typeface="Gill Sans MT (Основной текст)"/>
              </a:rPr>
              <a:t>Биологический пол</a:t>
            </a:r>
            <a:r>
              <a:rPr lang="et-EE" dirty="0" smtClean="0">
                <a:latin typeface="Gill Sans MT (Основной текст)"/>
              </a:rPr>
              <a:t>, </a:t>
            </a:r>
            <a:r>
              <a:rPr lang="ru-RU" dirty="0" smtClean="0">
                <a:latin typeface="Gill Sans MT (Основной текст)"/>
              </a:rPr>
              <a:t>это то  кем ты родился</a:t>
            </a:r>
            <a:r>
              <a:rPr lang="et-EE" dirty="0" smtClean="0">
                <a:latin typeface="Gill Sans MT (Основной текст)"/>
              </a:rPr>
              <a:t>. </a:t>
            </a:r>
          </a:p>
          <a:p>
            <a:pPr>
              <a:buNone/>
            </a:pPr>
            <a:endParaRPr lang="en-US" u="sng" dirty="0" smtClean="0">
              <a:latin typeface="Gill Sans MT (Основной текст)"/>
            </a:endParaRPr>
          </a:p>
          <a:p>
            <a:pPr algn="just"/>
            <a:r>
              <a:rPr lang="en-GB" u="sng" dirty="0" smtClean="0">
                <a:latin typeface="Gill Sans MT (Основной текст)"/>
              </a:rPr>
              <a:t>C</a:t>
            </a:r>
            <a:r>
              <a:rPr lang="ru-RU" u="sng" dirty="0" err="1" smtClean="0">
                <a:latin typeface="Gill Sans MT (Основной текст)"/>
              </a:rPr>
              <a:t>оциальный</a:t>
            </a:r>
            <a:r>
              <a:rPr lang="ru-RU" u="sng" dirty="0" smtClean="0">
                <a:latin typeface="Gill Sans MT (Основной текст)"/>
              </a:rPr>
              <a:t> п</a:t>
            </a:r>
            <a:r>
              <a:rPr lang="ru-RU" u="sng" dirty="0" smtClean="0">
                <a:latin typeface="Gill Sans MT (Основной текст)"/>
              </a:rPr>
              <a:t>ол</a:t>
            </a:r>
            <a:r>
              <a:rPr lang="et-EE" dirty="0" smtClean="0">
                <a:latin typeface="Gill Sans MT (Основной текст)"/>
              </a:rPr>
              <a:t> </a:t>
            </a:r>
            <a:r>
              <a:rPr lang="ru-RU" dirty="0" smtClean="0">
                <a:latin typeface="Gill Sans MT (Основной текст)"/>
              </a:rPr>
              <a:t>- набор ролей, моделей поведения</a:t>
            </a:r>
            <a:r>
              <a:rPr lang="et-EE" dirty="0" smtClean="0">
                <a:latin typeface="Gill Sans MT (Основной текст)"/>
              </a:rPr>
              <a:t>,  </a:t>
            </a:r>
            <a:r>
              <a:rPr lang="ru-RU" dirty="0" smtClean="0">
                <a:latin typeface="Gill Sans MT (Основной текст)"/>
              </a:rPr>
              <a:t>ценностей и обязанностей чему женщины и мужчины обучились через свою семью, общину и общество</a:t>
            </a:r>
            <a:r>
              <a:rPr lang="et-EE" dirty="0" smtClean="0">
                <a:latin typeface="Gill Sans MT (Основной текст)"/>
              </a:rPr>
              <a:t>. </a:t>
            </a:r>
            <a:r>
              <a:rPr lang="ru-RU" dirty="0" smtClean="0">
                <a:latin typeface="Gill Sans MT (Основной текст)"/>
              </a:rPr>
              <a:t>Они социально сконструированы и, следовательно, </a:t>
            </a:r>
            <a:r>
              <a:rPr lang="ru-RU" b="1" dirty="0" smtClean="0">
                <a:latin typeface="Gill Sans MT (Основной текст)"/>
              </a:rPr>
              <a:t>изменчивы, поскольку зависимы от исторических, социальных, политических, экономических и культурных условий.</a:t>
            </a:r>
          </a:p>
          <a:p>
            <a:pPr algn="just"/>
            <a:endParaRPr lang="et-EE" dirty="0" smtClean="0">
              <a:latin typeface="Gill Sans MT (Основной текст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Разной значения слова «Пол»</a:t>
            </a:r>
            <a:r>
              <a:rPr lang="et-EE" smtClean="0"/>
              <a:t> II</a:t>
            </a:r>
          </a:p>
        </p:txBody>
      </p:sp>
      <p:sp>
        <p:nvSpPr>
          <p:cNvPr id="14339" name="Sisu kohatäid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Tx/>
              <a:buNone/>
            </a:pPr>
            <a:r>
              <a:rPr lang="et-EE" b="1" dirty="0" smtClean="0">
                <a:latin typeface="Gill Sans MT (Основной текст)"/>
              </a:rPr>
              <a:t>    </a:t>
            </a:r>
          </a:p>
          <a:p>
            <a:pPr>
              <a:buFontTx/>
              <a:buNone/>
            </a:pPr>
            <a:r>
              <a:rPr lang="et-EE" b="1" dirty="0" smtClean="0">
                <a:latin typeface="Gill Sans MT (Основной текст)"/>
              </a:rPr>
              <a:t>     </a:t>
            </a:r>
            <a:endParaRPr lang="ru-RU" b="1" dirty="0" smtClean="0">
              <a:latin typeface="Gill Sans MT (Основной текст)"/>
            </a:endParaRPr>
          </a:p>
          <a:p>
            <a:pPr>
              <a:buFontTx/>
              <a:buNone/>
            </a:pPr>
            <a:r>
              <a:rPr lang="ru-RU" b="1" dirty="0" smtClean="0">
                <a:latin typeface="Gill Sans MT (Основной текст)"/>
              </a:rPr>
              <a:t>          Биологический пол</a:t>
            </a:r>
            <a:r>
              <a:rPr lang="et-EE" b="1" dirty="0" smtClean="0">
                <a:latin typeface="Gill Sans MT (Основной текст)"/>
              </a:rPr>
              <a:t>	 </a:t>
            </a:r>
            <a:r>
              <a:rPr lang="ru-RU" b="1" dirty="0" smtClean="0">
                <a:latin typeface="Gill Sans MT (Основной текст)"/>
              </a:rPr>
              <a:t>Социальный пол</a:t>
            </a:r>
            <a:endParaRPr lang="et-EE" b="1" dirty="0" smtClean="0">
              <a:latin typeface="Gill Sans MT (Основной текст)"/>
            </a:endParaRPr>
          </a:p>
          <a:p>
            <a:pPr>
              <a:buFontTx/>
              <a:buNone/>
            </a:pPr>
            <a:endParaRPr lang="et-EE" b="1" dirty="0" smtClean="0">
              <a:latin typeface="Gill Sans MT (Основной текст)"/>
            </a:endParaRPr>
          </a:p>
          <a:p>
            <a:pPr>
              <a:buFontTx/>
              <a:buNone/>
            </a:pPr>
            <a:endParaRPr lang="et-EE" b="1" dirty="0" smtClean="0">
              <a:latin typeface="Gill Sans MT (Основной текст)"/>
            </a:endParaRPr>
          </a:p>
          <a:p>
            <a:pPr>
              <a:buFontTx/>
              <a:buNone/>
            </a:pPr>
            <a:r>
              <a:rPr lang="et-EE" dirty="0" smtClean="0">
                <a:latin typeface="Gill Sans MT (Основной текст)"/>
              </a:rPr>
              <a:t>	  </a:t>
            </a:r>
          </a:p>
          <a:p>
            <a:pPr>
              <a:buFontTx/>
              <a:buNone/>
            </a:pPr>
            <a:endParaRPr lang="et-EE" dirty="0" smtClean="0">
              <a:latin typeface="Gill Sans MT (Основной текст)"/>
            </a:endParaRPr>
          </a:p>
          <a:p>
            <a:pPr>
              <a:buFontTx/>
              <a:buNone/>
            </a:pPr>
            <a:r>
              <a:rPr lang="et-EE" dirty="0" smtClean="0">
                <a:latin typeface="Gill Sans MT (Основной текст)"/>
              </a:rPr>
              <a:t>		</a:t>
            </a:r>
            <a:r>
              <a:rPr lang="ru-RU" dirty="0" smtClean="0">
                <a:latin typeface="Gill Sans MT (Основной текст)"/>
              </a:rPr>
              <a:t>Женщина рождает</a:t>
            </a:r>
            <a:r>
              <a:rPr lang="et-EE" dirty="0" smtClean="0">
                <a:latin typeface="Gill Sans MT (Основной текст)"/>
              </a:rPr>
              <a:t>	 </a:t>
            </a:r>
            <a:r>
              <a:rPr lang="ru-RU" dirty="0" smtClean="0">
                <a:latin typeface="Gill Sans MT (Основной текст)"/>
              </a:rPr>
              <a:t>Кто воспитывает</a:t>
            </a:r>
            <a:r>
              <a:rPr lang="et-EE" dirty="0" smtClean="0">
                <a:latin typeface="Gill Sans MT (Основной текст)"/>
              </a:rPr>
              <a:t>?</a:t>
            </a:r>
          </a:p>
          <a:p>
            <a:endParaRPr lang="et-EE" dirty="0" smtClean="0">
              <a:latin typeface="Gill Sans MT (Основной текст)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843213" y="3068638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6804025" y="32131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833" y="0"/>
            <a:ext cx="1728167" cy="12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77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smtClean="0"/>
              <a:t>Mis on sooline võrdõiguslikkus?</a:t>
            </a:r>
            <a:endParaRPr lang="en-GB" smtClean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b="1" dirty="0" smtClean="0">
                <a:solidFill>
                  <a:srgbClr val="000000"/>
                </a:solidFill>
                <a:cs typeface="Arial" pitchFamily="34" charset="0"/>
              </a:rPr>
              <a:t>Sooline võrdõiguslikkus ehk naiste ja meeste võrdõiguslikkus on naiste ja meeste</a:t>
            </a:r>
            <a:r>
              <a:rPr lang="et-EE" sz="28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võrdsed õigused,</a:t>
            </a:r>
            <a:endParaRPr lang="et-E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võrdsed kohustused, </a:t>
            </a:r>
            <a:endParaRPr lang="et-E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võrdsed võimalused ja </a:t>
            </a:r>
            <a:endParaRPr lang="et-E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võrdne vastutus </a:t>
            </a:r>
            <a:endParaRPr lang="et-E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tööelus, </a:t>
            </a:r>
            <a:endParaRPr lang="et-EE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hariduse omandamisel </a:t>
            </a:r>
            <a:endParaRPr lang="et-EE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ja</a:t>
            </a:r>
            <a:r>
              <a:rPr lang="et-EE" sz="2800" dirty="0" smtClean="0">
                <a:solidFill>
                  <a:srgbClr val="000000"/>
                </a:solidFill>
              </a:rPr>
              <a:t> </a:t>
            </a:r>
            <a:r>
              <a:rPr lang="et-EE" sz="2800" dirty="0" smtClean="0">
                <a:solidFill>
                  <a:srgbClr val="000000"/>
                </a:solidFill>
                <a:cs typeface="Arial" pitchFamily="34" charset="0"/>
              </a:rPr>
              <a:t>teistes ühiskonnaelu valdkondades osalemisel(SVS § 1).  </a:t>
            </a:r>
            <a:endParaRPr lang="et-EE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smtClean="0"/>
              <a:t>Teema oluliseks pidamine sõltub: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z="3600" smtClean="0">
              <a:cs typeface="Times New Roman" pitchFamily="18" charset="0"/>
            </a:endParaRPr>
          </a:p>
          <a:p>
            <a:pPr eaLnBrk="1" hangingPunct="1"/>
            <a:endParaRPr lang="ru-RU" sz="3600" smtClean="0">
              <a:cs typeface="Times New Roman" pitchFamily="18" charset="0"/>
            </a:endParaRPr>
          </a:p>
          <a:p>
            <a:pPr eaLnBrk="1" hangingPunct="1"/>
            <a:r>
              <a:rPr lang="et-EE" sz="3600" smtClean="0">
                <a:cs typeface="Times New Roman" pitchFamily="18" charset="0"/>
              </a:rPr>
              <a:t>ühiskonna sotsiaal-majanduslikust arengutasemest; </a:t>
            </a:r>
          </a:p>
          <a:p>
            <a:pPr eaLnBrk="1" hangingPunct="1"/>
            <a:r>
              <a:rPr lang="et-EE" sz="3600" smtClean="0">
                <a:cs typeface="Times New Roman" pitchFamily="18" charset="0"/>
              </a:rPr>
              <a:t>ühiskondlik-poliitilisest korrast;</a:t>
            </a:r>
          </a:p>
          <a:p>
            <a:pPr eaLnBrk="1" hangingPunct="1"/>
            <a:r>
              <a:rPr lang="et-EE" sz="3600" smtClean="0">
                <a:cs typeface="Times New Roman" pitchFamily="18" charset="0"/>
              </a:rPr>
              <a:t>demokraatia arengutasemest;</a:t>
            </a:r>
          </a:p>
          <a:p>
            <a:pPr eaLnBrk="1" hangingPunct="1">
              <a:buFont typeface="Wingdings" pitchFamily="2" charset="2"/>
              <a:buNone/>
            </a:pPr>
            <a:endParaRPr lang="en-GB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</TotalTime>
  <Words>1064</Words>
  <Application>Microsoft Office PowerPoint</Application>
  <PresentationFormat>Экран (4:3)</PresentationFormat>
  <Paragraphs>169</Paragraphs>
  <Slides>50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Flow</vt:lpstr>
      <vt:lpstr>CorelPhotoPaint.Image.7</vt:lpstr>
      <vt:lpstr>ГЕНДЕРНОЕ ВОСПИТАНИЕ В 21 ВЕКЕ   Soolise kasvatus XXI sajandil</vt:lpstr>
      <vt:lpstr>Изменения  стереотипов</vt:lpstr>
      <vt:lpstr>Гендерные различия в оценке труда</vt:lpstr>
      <vt:lpstr>7 гендерных стереотипов, которые влияют на отношения мужчин и женщин</vt:lpstr>
      <vt:lpstr>Вопросы гендерного равноправия в Эстонском обществе и их связь  с рабочей средой</vt:lpstr>
      <vt:lpstr>Разное Значения слова «Пол»</vt:lpstr>
      <vt:lpstr>Разной значения слова «Пол» II</vt:lpstr>
      <vt:lpstr>Mis on sooline võrdõiguslikkus?</vt:lpstr>
      <vt:lpstr>Teema oluliseks pidamine sõltub:</vt:lpstr>
      <vt:lpstr>Olukord Eestis</vt:lpstr>
      <vt:lpstr>Olukord Eestis</vt:lpstr>
      <vt:lpstr>Ühiskonnas enim väärtustatud ressursid</vt:lpstr>
      <vt:lpstr>Põhilised valdkonnad, milles soolist ebavõrdsust vaadeldakse:</vt:lpstr>
      <vt:lpstr>Ülesanne (arutage oma grupis)</vt:lpstr>
      <vt:lpstr>Eesti ühiskonda iseloomustab:</vt:lpstr>
      <vt:lpstr>Eesti ühiskonda iseloomustab:</vt:lpstr>
      <vt:lpstr>Sooline kihistumine e. soohierarhia</vt:lpstr>
      <vt:lpstr>Peamised soolise ebavõrdsuse põhjused? </vt:lpstr>
      <vt:lpstr>Peamised soolise ebavõrdsuse põhjused? </vt:lpstr>
      <vt:lpstr>Mis on stereotüübid?</vt:lpstr>
      <vt:lpstr>Stereotüüpide kujunemine:</vt:lpstr>
      <vt:lpstr>Stereotüüpide kujunemine:</vt:lpstr>
      <vt:lpstr>Levinud stereotüübid? </vt:lpstr>
      <vt:lpstr>Ülesanne </vt:lpstr>
      <vt:lpstr>Sooline sotsialiseerimine ehk kuidas kujuneb sotsiaalne sugu?</vt:lpstr>
      <vt:lpstr>Sooline sotsialiseerimine</vt:lpstr>
      <vt:lpstr>Sooline sotsialiseerimine</vt:lpstr>
      <vt:lpstr>Слайд 28</vt:lpstr>
      <vt:lpstr>Равноправие vs Увеличение возможностей</vt:lpstr>
      <vt:lpstr>Препятствия на пути к изменениям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Типичность  и многообразие</vt:lpstr>
      <vt:lpstr>Слайд 43</vt:lpstr>
      <vt:lpstr>Нужно ли равенство?</vt:lpstr>
      <vt:lpstr>Короткие обучающие видео</vt:lpstr>
      <vt:lpstr>Основная информация</vt:lpstr>
      <vt:lpstr>Различия</vt:lpstr>
      <vt:lpstr>Конференция</vt:lpstr>
      <vt:lpstr>Регистрация: meedia.sscw.ee</vt:lpstr>
      <vt:lpstr>X Все Эстонский молодежный форум «Нечего о нас, без нас…»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</dc:title>
  <dc:creator>Irina Golikova</dc:creator>
  <cp:lastModifiedBy>Basil Golikov</cp:lastModifiedBy>
  <cp:revision>26</cp:revision>
  <dcterms:created xsi:type="dcterms:W3CDTF">2016-04-12T21:15:20Z</dcterms:created>
  <dcterms:modified xsi:type="dcterms:W3CDTF">2022-09-14T08:08:18Z</dcterms:modified>
</cp:coreProperties>
</file>